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Lst>
  <p:sldSz cy="6858000" cx="9144000"/>
  <p:notesSz cx="6858000" cy="9144000"/>
  <p:embeddedFontLst>
    <p:embeddedFont>
      <p:font typeface="Book Antiqua"/>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43" roundtripDataSignature="AMtx7mhdFOvingLbMR/+bOGumalKDYJz4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5C7C0B8-C2EC-4D50-94CE-918D77B790D7}">
  <a:tblStyle styleId="{D5C7C0B8-C2EC-4D50-94CE-918D77B790D7}" styleName="Table_0">
    <a:wholeTbl>
      <a:tcTxStyle b="off" i="off">
        <a:font>
          <a:latin typeface="Book Antiqua"/>
          <a:ea typeface="Book Antiqua"/>
          <a:cs typeface="Book Antiqua"/>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F1F5"/>
          </a:solidFill>
        </a:fill>
      </a:tcStyle>
    </a:wholeTbl>
    <a:band1H>
      <a:tcTxStyle/>
      <a:tcStyle>
        <a:fill>
          <a:solidFill>
            <a:srgbClr val="CEE2EA"/>
          </a:solidFill>
        </a:fill>
      </a:tcStyle>
    </a:band1H>
    <a:band2H>
      <a:tcTxStyle/>
    </a:band2H>
    <a:band1V>
      <a:tcTxStyle/>
      <a:tcStyle>
        <a:fill>
          <a:solidFill>
            <a:srgbClr val="CEE2EA"/>
          </a:solidFill>
        </a:fill>
      </a:tcStyle>
    </a:band1V>
    <a:band2V>
      <a:tcTxStyle/>
    </a:band2V>
    <a:lastCol>
      <a:tcTxStyle b="on" i="off">
        <a:font>
          <a:latin typeface="Book Antiqua"/>
          <a:ea typeface="Book Antiqua"/>
          <a:cs typeface="Book Antiqua"/>
        </a:font>
        <a:schemeClr val="lt1"/>
      </a:tcTxStyle>
      <a:tcStyle>
        <a:fill>
          <a:solidFill>
            <a:schemeClr val="accent5"/>
          </a:solidFill>
        </a:fill>
      </a:tcStyle>
    </a:lastCol>
    <a:firstCol>
      <a:tcTxStyle b="on" i="off">
        <a:font>
          <a:latin typeface="Book Antiqua"/>
          <a:ea typeface="Book Antiqua"/>
          <a:cs typeface="Book Antiqua"/>
        </a:font>
        <a:schemeClr val="lt1"/>
      </a:tcTxStyle>
      <a:tcStyle>
        <a:fill>
          <a:solidFill>
            <a:schemeClr val="accent5"/>
          </a:solidFill>
        </a:fill>
      </a:tcStyle>
    </a:firstCol>
    <a:lastRow>
      <a:tcTxStyle b="on" i="off">
        <a:font>
          <a:latin typeface="Book Antiqua"/>
          <a:ea typeface="Book Antiqua"/>
          <a:cs typeface="Book Antiqua"/>
        </a:font>
        <a:schemeClr val="lt1"/>
      </a:tcTxStyle>
      <a:tcStyle>
        <a:tcBdr>
          <a:top>
            <a:ln cap="flat" cmpd="sng" w="38100">
              <a:solidFill>
                <a:schemeClr val="lt1"/>
              </a:solidFill>
              <a:prstDash val="solid"/>
              <a:round/>
              <a:headEnd len="sm" w="sm" type="none"/>
              <a:tailEnd len="sm" w="sm" type="none"/>
            </a:ln>
          </a:top>
        </a:tcBdr>
        <a:fill>
          <a:solidFill>
            <a:schemeClr val="accent5"/>
          </a:solidFill>
        </a:fill>
      </a:tcStyle>
    </a:lastRow>
    <a:seCell>
      <a:tcTxStyle/>
    </a:seCell>
    <a:swCell>
      <a:tcTxStyle/>
    </a:swCell>
    <a:firstRow>
      <a:tcTxStyle b="on" i="off">
        <a:font>
          <a:latin typeface="Book Antiqua"/>
          <a:ea typeface="Book Antiqua"/>
          <a:cs typeface="Book Antiqua"/>
        </a:font>
        <a:schemeClr val="lt1"/>
      </a:tcTxStyle>
      <a:tcStyle>
        <a:tcBdr>
          <a:bottom>
            <a:ln cap="flat" cmpd="sng" w="38100">
              <a:solidFill>
                <a:schemeClr val="lt1"/>
              </a:solidFill>
              <a:prstDash val="solid"/>
              <a:round/>
              <a:headEnd len="sm" w="sm" type="none"/>
              <a:tailEnd len="sm" w="sm" type="none"/>
            </a:ln>
          </a:bottom>
        </a:tcBdr>
        <a:fill>
          <a:solidFill>
            <a:schemeClr val="accent5"/>
          </a:solidFill>
        </a:fill>
      </a:tcStyle>
    </a:firstRow>
    <a:neCell>
      <a:tcTxStyle/>
    </a:neCell>
    <a:nwCell>
      <a:tcTxStyle/>
    </a:nwCell>
  </a:tblStyle>
  <a:tblStyle styleId="{C1C247FF-1CC1-48CB-8ED1-3142F0D3D1F4}" styleName="Table_1">
    <a:wholeTbl>
      <a:tcTxStyle b="off" i="off">
        <a:font>
          <a:latin typeface="Book Antiqua"/>
          <a:ea typeface="Book Antiqua"/>
          <a:cs typeface="Book Antiqua"/>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DEEE8"/>
          </a:solidFill>
        </a:fill>
      </a:tcStyle>
    </a:wholeTbl>
    <a:band1H>
      <a:tcTxStyle/>
      <a:tcStyle>
        <a:fill>
          <a:solidFill>
            <a:srgbClr val="FCDCCE"/>
          </a:solidFill>
        </a:fill>
      </a:tcStyle>
    </a:band1H>
    <a:band2H>
      <a:tcTxStyle/>
    </a:band2H>
    <a:band1V>
      <a:tcTxStyle/>
      <a:tcStyle>
        <a:fill>
          <a:solidFill>
            <a:srgbClr val="FCDCCE"/>
          </a:solidFill>
        </a:fill>
      </a:tcStyle>
    </a:band1V>
    <a:band2V>
      <a:tcTxStyle/>
    </a:band2V>
    <a:lastCol>
      <a:tcTxStyle b="on" i="off">
        <a:font>
          <a:latin typeface="Book Antiqua"/>
          <a:ea typeface="Book Antiqua"/>
          <a:cs typeface="Book Antiqua"/>
        </a:font>
        <a:schemeClr val="lt1"/>
      </a:tcTxStyle>
      <a:tcStyle>
        <a:fill>
          <a:solidFill>
            <a:schemeClr val="accent6"/>
          </a:solidFill>
        </a:fill>
      </a:tcStyle>
    </a:lastCol>
    <a:firstCol>
      <a:tcTxStyle b="on" i="off">
        <a:font>
          <a:latin typeface="Book Antiqua"/>
          <a:ea typeface="Book Antiqua"/>
          <a:cs typeface="Book Antiqua"/>
        </a:font>
        <a:schemeClr val="lt1"/>
      </a:tcTxStyle>
      <a:tcStyle>
        <a:fill>
          <a:solidFill>
            <a:schemeClr val="accent6"/>
          </a:solidFill>
        </a:fill>
      </a:tcStyle>
    </a:firstCol>
    <a:lastRow>
      <a:tcTxStyle b="on" i="off">
        <a:font>
          <a:latin typeface="Book Antiqua"/>
          <a:ea typeface="Book Antiqua"/>
          <a:cs typeface="Book Antiqua"/>
        </a:font>
        <a:schemeClr val="lt1"/>
      </a:tcTxStyle>
      <a:tcStyle>
        <a:tcBdr>
          <a:top>
            <a:ln cap="flat" cmpd="sng" w="38100">
              <a:solidFill>
                <a:schemeClr val="lt1"/>
              </a:solidFill>
              <a:prstDash val="solid"/>
              <a:round/>
              <a:headEnd len="sm" w="sm" type="none"/>
              <a:tailEnd len="sm" w="sm" type="none"/>
            </a:ln>
          </a:top>
        </a:tcBdr>
        <a:fill>
          <a:solidFill>
            <a:schemeClr val="accent6"/>
          </a:solidFill>
        </a:fill>
      </a:tcStyle>
    </a:lastRow>
    <a:seCell>
      <a:tcTxStyle/>
    </a:seCell>
    <a:swCell>
      <a:tcTxStyle/>
    </a:swCell>
    <a:firstRow>
      <a:tcTxStyle b="on" i="off">
        <a:font>
          <a:latin typeface="Book Antiqua"/>
          <a:ea typeface="Book Antiqua"/>
          <a:cs typeface="Book Antiqua"/>
        </a:font>
        <a:schemeClr val="lt1"/>
      </a:tcTxStyle>
      <a:tcStyle>
        <a:tcBdr>
          <a:bottom>
            <a:ln cap="flat" cmpd="sng" w="38100">
              <a:solidFill>
                <a:schemeClr val="lt1"/>
              </a:solidFill>
              <a:prstDash val="solid"/>
              <a:round/>
              <a:headEnd len="sm" w="sm" type="none"/>
              <a:tailEnd len="sm" w="sm" type="none"/>
            </a:ln>
          </a:bottom>
        </a:tcBdr>
        <a:fill>
          <a:solidFill>
            <a:schemeClr val="accent6"/>
          </a:solidFill>
        </a:fill>
      </a:tcStyle>
    </a:firstRow>
    <a:neCell>
      <a:tcTxStyle/>
    </a:neCell>
    <a:nwCell>
      <a:tcTxStyle/>
    </a:nwCell>
  </a:tblStyle>
  <a:tblStyle styleId="{795BC277-7C0B-417E-B975-AFB6D5280609}" styleName="Table_2">
    <a:wholeTbl>
      <a:tcTxStyle b="off" i="off">
        <a:font>
          <a:latin typeface="Book Antiqua"/>
          <a:ea typeface="Book Antiqua"/>
          <a:cs typeface="Book Antiqua"/>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FF3E9"/>
          </a:solidFill>
        </a:fill>
      </a:tcStyle>
    </a:wholeTbl>
    <a:band1H>
      <a:tcTxStyle/>
      <a:tcStyle>
        <a:fill>
          <a:solidFill>
            <a:srgbClr val="DEE7D0"/>
          </a:solidFill>
        </a:fill>
      </a:tcStyle>
    </a:band1H>
    <a:band2H>
      <a:tcTxStyle/>
    </a:band2H>
    <a:band1V>
      <a:tcTxStyle/>
      <a:tcStyle>
        <a:fill>
          <a:solidFill>
            <a:srgbClr val="DEE7D0"/>
          </a:solidFill>
        </a:fill>
      </a:tcStyle>
    </a:band1V>
    <a:band2V>
      <a:tcTxStyle/>
    </a:band2V>
    <a:lastCol>
      <a:tcTxStyle b="on" i="off">
        <a:font>
          <a:latin typeface="Book Antiqua"/>
          <a:ea typeface="Book Antiqua"/>
          <a:cs typeface="Book Antiqua"/>
        </a:font>
        <a:schemeClr val="lt1"/>
      </a:tcTxStyle>
      <a:tcStyle>
        <a:fill>
          <a:solidFill>
            <a:schemeClr val="accent3"/>
          </a:solidFill>
        </a:fill>
      </a:tcStyle>
    </a:lastCol>
    <a:firstCol>
      <a:tcTxStyle b="on" i="off">
        <a:font>
          <a:latin typeface="Book Antiqua"/>
          <a:ea typeface="Book Antiqua"/>
          <a:cs typeface="Book Antiqua"/>
        </a:font>
        <a:schemeClr val="lt1"/>
      </a:tcTxStyle>
      <a:tcStyle>
        <a:fill>
          <a:solidFill>
            <a:schemeClr val="accent3"/>
          </a:solidFill>
        </a:fill>
      </a:tcStyle>
    </a:firstCol>
    <a:lastRow>
      <a:tcTxStyle b="on" i="off">
        <a:font>
          <a:latin typeface="Book Antiqua"/>
          <a:ea typeface="Book Antiqua"/>
          <a:cs typeface="Book Antiqua"/>
        </a:font>
        <a:schemeClr val="lt1"/>
      </a:tcTxStyle>
      <a:tcStyle>
        <a:tcBdr>
          <a:top>
            <a:ln cap="flat" cmpd="sng" w="38100">
              <a:solidFill>
                <a:schemeClr val="lt1"/>
              </a:solidFill>
              <a:prstDash val="solid"/>
              <a:round/>
              <a:headEnd len="sm" w="sm" type="none"/>
              <a:tailEnd len="sm" w="sm" type="none"/>
            </a:ln>
          </a:top>
        </a:tcBdr>
        <a:fill>
          <a:solidFill>
            <a:schemeClr val="accent3"/>
          </a:solidFill>
        </a:fill>
      </a:tcStyle>
    </a:lastRow>
    <a:seCell>
      <a:tcTxStyle/>
    </a:seCell>
    <a:swCell>
      <a:tcTxStyle/>
    </a:swCell>
    <a:firstRow>
      <a:tcTxStyle b="on" i="off">
        <a:font>
          <a:latin typeface="Book Antiqua"/>
          <a:ea typeface="Book Antiqua"/>
          <a:cs typeface="Book Antiqua"/>
        </a:font>
        <a:schemeClr val="lt1"/>
      </a:tcTxStyle>
      <a:tcStyle>
        <a:tcBdr>
          <a:bottom>
            <a:ln cap="flat" cmpd="sng" w="38100">
              <a:solidFill>
                <a:schemeClr val="lt1"/>
              </a:solidFill>
              <a:prstDash val="solid"/>
              <a:round/>
              <a:headEnd len="sm" w="sm" type="none"/>
              <a:tailEnd len="sm" w="sm" type="none"/>
            </a:ln>
          </a:bottom>
        </a:tcBdr>
        <a:fill>
          <a:solidFill>
            <a:schemeClr val="accent3"/>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BookAntiqua-bold.fntdata"/><Relationship Id="rId20" Type="http://schemas.openxmlformats.org/officeDocument/2006/relationships/slide" Target="slides/slide14.xml"/><Relationship Id="rId42" Type="http://schemas.openxmlformats.org/officeDocument/2006/relationships/font" Target="fonts/BookAntiqua-boldItalic.fntdata"/><Relationship Id="rId41" Type="http://schemas.openxmlformats.org/officeDocument/2006/relationships/font" Target="fonts/BookAntiqua-italic.fntdata"/><Relationship Id="rId22" Type="http://schemas.openxmlformats.org/officeDocument/2006/relationships/slide" Target="slides/slide16.xml"/><Relationship Id="rId21" Type="http://schemas.openxmlformats.org/officeDocument/2006/relationships/slide" Target="slides/slide15.xml"/><Relationship Id="rId43" Type="http://customschemas.google.com/relationships/presentationmetadata" Target="metadata"/><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BookAntiqua-regular.fntdata"/><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ja-JP"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5" name="Google Shape;325;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8" name="Google Shape;358;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8" name="Google Shape;368;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3" name="Google Shape;393;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2" name="Google Shape;412;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1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3" name="Google Shape;423;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p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5" name="Google Shape;435;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p1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9" name="Google Shape;469;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1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8" name="Google Shape;488;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2" name="Google Shape;512;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 name="Google Shape;211;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2" name="Google Shape;212;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p2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6" name="Google Shape;536;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p2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6" name="Google Shape;546;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2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5" name="Google Shape;565;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p2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6" name="Google Shape;576;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p2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0" name="Google Shape;590;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p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0" name="Google Shape;600;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p2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4" name="Google Shape;614;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p2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5" name="Google Shape;625;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p2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9" name="Google Shape;639;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p2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8" name="Google Shape;658;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p3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9" name="Google Shape;669;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p3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9" name="Google Shape;679;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p3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9" name="Google Shape;689;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 name="Google Shape;230;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3" name="Google Shape;283;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2" name="Google Shape;292;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6" name="Google Shape;306;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5" name="Google Shape;315;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タイトルとコンテンツ" type="obj">
  <p:cSld name="OBJECT">
    <p:spTree>
      <p:nvGrpSpPr>
        <p:cNvPr id="18" name="Shape 18"/>
        <p:cNvGrpSpPr/>
        <p:nvPr/>
      </p:nvGrpSpPr>
      <p:grpSpPr>
        <a:xfrm>
          <a:off x="0" y="0"/>
          <a:ext cx="0" cy="0"/>
          <a:chOff x="0" y="0"/>
          <a:chExt cx="0" cy="0"/>
        </a:xfrm>
      </p:grpSpPr>
      <p:sp>
        <p:nvSpPr>
          <p:cNvPr id="19" name="Google Shape;19;p34"/>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 name="Google Shape;20;p34"/>
          <p:cNvSpPr txBox="1"/>
          <p:nvPr>
            <p:ph idx="1" type="body"/>
          </p:nvPr>
        </p:nvSpPr>
        <p:spPr>
          <a:xfrm>
            <a:off x="457200" y="1783357"/>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1" name="Google Shape;21;p34"/>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34"/>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4"/>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タイトルと&#10;縦書きテキスト" type="vertTx">
  <p:cSld name="VERTICAL_TEXT">
    <p:spTree>
      <p:nvGrpSpPr>
        <p:cNvPr id="75" name="Shape 75"/>
        <p:cNvGrpSpPr/>
        <p:nvPr/>
      </p:nvGrpSpPr>
      <p:grpSpPr>
        <a:xfrm>
          <a:off x="0" y="0"/>
          <a:ext cx="0" cy="0"/>
          <a:chOff x="0" y="0"/>
          <a:chExt cx="0" cy="0"/>
        </a:xfrm>
      </p:grpSpPr>
      <p:sp>
        <p:nvSpPr>
          <p:cNvPr id="76" name="Google Shape;76;p43"/>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43"/>
          <p:cNvSpPr txBox="1"/>
          <p:nvPr>
            <p:ph idx="1" type="body"/>
          </p:nvPr>
        </p:nvSpPr>
        <p:spPr>
          <a:xfrm rot="5400000">
            <a:off x="2309019" y="-68462"/>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8" name="Google Shape;78;p43"/>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43"/>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43"/>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縦書きタイトルと&#10;縦書きテキスト" type="vertTitleAndTx">
  <p:cSld name="VERTICAL_TITLE_AND_VERTICAL_TEXT">
    <p:spTree>
      <p:nvGrpSpPr>
        <p:cNvPr id="81" name="Shape 81"/>
        <p:cNvGrpSpPr/>
        <p:nvPr/>
      </p:nvGrpSpPr>
      <p:grpSpPr>
        <a:xfrm>
          <a:off x="0" y="0"/>
          <a:ext cx="0" cy="0"/>
          <a:chOff x="0" y="0"/>
          <a:chExt cx="0" cy="0"/>
        </a:xfrm>
      </p:grpSpPr>
      <p:sp>
        <p:nvSpPr>
          <p:cNvPr id="82" name="Google Shape;82;p44"/>
          <p:cNvSpPr txBox="1"/>
          <p:nvPr>
            <p:ph type="title"/>
          </p:nvPr>
        </p:nvSpPr>
        <p:spPr>
          <a:xfrm rot="5400000">
            <a:off x="4732338" y="2171704"/>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 name="Google Shape;83;p44"/>
          <p:cNvSpPr txBox="1"/>
          <p:nvPr>
            <p:ph idx="1" type="body"/>
          </p:nvPr>
        </p:nvSpPr>
        <p:spPr>
          <a:xfrm rot="5400000">
            <a:off x="541338" y="190503"/>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4" name="Google Shape;84;p44"/>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44"/>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44"/>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タイトル スライド" type="title">
  <p:cSld name="TITLE">
    <p:spTree>
      <p:nvGrpSpPr>
        <p:cNvPr id="24" name="Shape 24"/>
        <p:cNvGrpSpPr/>
        <p:nvPr/>
      </p:nvGrpSpPr>
      <p:grpSpPr>
        <a:xfrm>
          <a:off x="0" y="0"/>
          <a:ext cx="0" cy="0"/>
          <a:chOff x="0" y="0"/>
          <a:chExt cx="0" cy="0"/>
        </a:xfrm>
      </p:grpSpPr>
      <p:sp>
        <p:nvSpPr>
          <p:cNvPr id="25" name="Google Shape;25;p35"/>
          <p:cNvSpPr txBox="1"/>
          <p:nvPr>
            <p:ph type="ctrTitle"/>
          </p:nvPr>
        </p:nvSpPr>
        <p:spPr>
          <a:xfrm>
            <a:off x="685800" y="2130428"/>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3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560"/>
              </a:spcBef>
              <a:spcAft>
                <a:spcPts val="0"/>
              </a:spcAft>
              <a:buSzPts val="2800"/>
              <a:buNone/>
              <a:defRPr>
                <a:solidFill>
                  <a:srgbClr val="888888"/>
                </a:solidFill>
              </a:defRPr>
            </a:lvl1pPr>
            <a:lvl2pPr lvl="1" algn="ctr">
              <a:spcBef>
                <a:spcPts val="560"/>
              </a:spcBef>
              <a:spcAft>
                <a:spcPts val="0"/>
              </a:spcAft>
              <a:buSzPts val="2800"/>
              <a:buNone/>
              <a:defRPr>
                <a:solidFill>
                  <a:srgbClr val="888888"/>
                </a:solidFill>
              </a:defRPr>
            </a:lvl2pPr>
            <a:lvl3pPr lvl="2" algn="ctr">
              <a:spcBef>
                <a:spcPts val="480"/>
              </a:spcBef>
              <a:spcAft>
                <a:spcPts val="0"/>
              </a:spcAft>
              <a:buSzPts val="2400"/>
              <a:buNone/>
              <a:defRPr>
                <a:solidFill>
                  <a:srgbClr val="888888"/>
                </a:solidFill>
              </a:defRPr>
            </a:lvl3pPr>
            <a:lvl4pPr lvl="3" algn="ctr">
              <a:spcBef>
                <a:spcPts val="400"/>
              </a:spcBef>
              <a:spcAft>
                <a:spcPts val="0"/>
              </a:spcAft>
              <a:buSzPts val="2000"/>
              <a:buNone/>
              <a:defRPr>
                <a:solidFill>
                  <a:srgbClr val="888888"/>
                </a:solidFill>
              </a:defRPr>
            </a:lvl4pPr>
            <a:lvl5pPr lvl="4" algn="ctr">
              <a:spcBef>
                <a:spcPts val="400"/>
              </a:spcBef>
              <a:spcAft>
                <a:spcPts val="0"/>
              </a:spcAft>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7" name="Google Shape;27;p35"/>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35"/>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5"/>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セクション見出し" type="secHead">
  <p:cSld name="SECTION_HEADER">
    <p:spTree>
      <p:nvGrpSpPr>
        <p:cNvPr id="30" name="Shape 30"/>
        <p:cNvGrpSpPr/>
        <p:nvPr/>
      </p:nvGrpSpPr>
      <p:grpSpPr>
        <a:xfrm>
          <a:off x="0" y="0"/>
          <a:ext cx="0" cy="0"/>
          <a:chOff x="0" y="0"/>
          <a:chExt cx="0" cy="0"/>
        </a:xfrm>
      </p:grpSpPr>
      <p:sp>
        <p:nvSpPr>
          <p:cNvPr id="31" name="Google Shape;31;p36"/>
          <p:cNvSpPr txBox="1"/>
          <p:nvPr>
            <p:ph type="title"/>
          </p:nvPr>
        </p:nvSpPr>
        <p:spPr>
          <a:xfrm>
            <a:off x="722313" y="4406903"/>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rgbClr val="3F3F3F"/>
              </a:buClr>
              <a:buSzPts val="4000"/>
              <a:buFont typeface="Book Antiqua"/>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3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SzPts val="2000"/>
              <a:buNone/>
              <a:defRPr sz="2000">
                <a:solidFill>
                  <a:srgbClr val="888888"/>
                </a:solidFill>
              </a:defRPr>
            </a:lvl1pPr>
            <a:lvl2pPr indent="-228600" lvl="1" marL="914400" algn="l">
              <a:spcBef>
                <a:spcPts val="360"/>
              </a:spcBef>
              <a:spcAft>
                <a:spcPts val="0"/>
              </a:spcAft>
              <a:buSzPts val="1800"/>
              <a:buNone/>
              <a:defRPr sz="1800">
                <a:solidFill>
                  <a:srgbClr val="888888"/>
                </a:solidFill>
              </a:defRPr>
            </a:lvl2pPr>
            <a:lvl3pPr indent="-228600" lvl="2" marL="1371600" algn="l">
              <a:spcBef>
                <a:spcPts val="320"/>
              </a:spcBef>
              <a:spcAft>
                <a:spcPts val="0"/>
              </a:spcAft>
              <a:buSzPts val="1600"/>
              <a:buNone/>
              <a:defRPr sz="1600">
                <a:solidFill>
                  <a:srgbClr val="888888"/>
                </a:solidFill>
              </a:defRPr>
            </a:lvl3pPr>
            <a:lvl4pPr indent="-228600" lvl="3" marL="1828800" algn="l">
              <a:spcBef>
                <a:spcPts val="280"/>
              </a:spcBef>
              <a:spcAft>
                <a:spcPts val="0"/>
              </a:spcAft>
              <a:buSzPts val="1400"/>
              <a:buNone/>
              <a:defRPr sz="1400">
                <a:solidFill>
                  <a:srgbClr val="888888"/>
                </a:solidFill>
              </a:defRPr>
            </a:lvl4pPr>
            <a:lvl5pPr indent="-228600" lvl="4" marL="2286000" algn="l">
              <a:spcBef>
                <a:spcPts val="280"/>
              </a:spcBef>
              <a:spcAft>
                <a:spcPts val="0"/>
              </a:spcAft>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3" name="Google Shape;33;p36"/>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36"/>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36"/>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つのコンテンツ" type="twoObj">
  <p:cSld name="TWO_OBJECTS">
    <p:spTree>
      <p:nvGrpSpPr>
        <p:cNvPr id="36" name="Shape 36"/>
        <p:cNvGrpSpPr/>
        <p:nvPr/>
      </p:nvGrpSpPr>
      <p:grpSpPr>
        <a:xfrm>
          <a:off x="0" y="0"/>
          <a:ext cx="0" cy="0"/>
          <a:chOff x="0" y="0"/>
          <a:chExt cx="0" cy="0"/>
        </a:xfrm>
      </p:grpSpPr>
      <p:sp>
        <p:nvSpPr>
          <p:cNvPr id="37" name="Google Shape;37;p37"/>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37"/>
          <p:cNvSpPr txBox="1"/>
          <p:nvPr>
            <p:ph idx="1" type="body"/>
          </p:nvPr>
        </p:nvSpPr>
        <p:spPr>
          <a:xfrm>
            <a:off x="457200" y="1600203"/>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SzPts val="2800"/>
              <a:buChar char="■"/>
              <a:defRPr sz="2800"/>
            </a:lvl1pPr>
            <a:lvl2pPr indent="-381000" lvl="1" marL="914400" algn="l">
              <a:spcBef>
                <a:spcPts val="480"/>
              </a:spcBef>
              <a:spcAft>
                <a:spcPts val="0"/>
              </a:spcAft>
              <a:buSzPts val="2400"/>
              <a:buChar char="–"/>
              <a:defRPr sz="2400"/>
            </a:lvl2pPr>
            <a:lvl3pPr indent="-355600" lvl="2" marL="1371600" algn="l">
              <a:spcBef>
                <a:spcPts val="400"/>
              </a:spcBef>
              <a:spcAft>
                <a:spcPts val="0"/>
              </a:spcAft>
              <a:buSzPts val="2000"/>
              <a:buChar char="■"/>
              <a:defRPr sz="2000"/>
            </a:lvl3pPr>
            <a:lvl4pPr indent="-342900" lvl="3" marL="1828800" algn="l">
              <a:spcBef>
                <a:spcPts val="360"/>
              </a:spcBef>
              <a:spcAft>
                <a:spcPts val="0"/>
              </a:spcAft>
              <a:buSzPts val="1800"/>
              <a:buChar char="–"/>
              <a:defRPr sz="1800"/>
            </a:lvl4pPr>
            <a:lvl5pPr indent="-342900" lvl="4" marL="2286000" algn="l">
              <a:spcBef>
                <a:spcPts val="360"/>
              </a:spcBef>
              <a:spcAft>
                <a:spcPts val="0"/>
              </a:spcAft>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9" name="Google Shape;39;p37"/>
          <p:cNvSpPr txBox="1"/>
          <p:nvPr>
            <p:ph idx="2" type="body"/>
          </p:nvPr>
        </p:nvSpPr>
        <p:spPr>
          <a:xfrm>
            <a:off x="4648200" y="1600203"/>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SzPts val="2800"/>
              <a:buChar char="■"/>
              <a:defRPr sz="2800"/>
            </a:lvl1pPr>
            <a:lvl2pPr indent="-381000" lvl="1" marL="914400" algn="l">
              <a:spcBef>
                <a:spcPts val="480"/>
              </a:spcBef>
              <a:spcAft>
                <a:spcPts val="0"/>
              </a:spcAft>
              <a:buSzPts val="2400"/>
              <a:buChar char="–"/>
              <a:defRPr sz="2400"/>
            </a:lvl2pPr>
            <a:lvl3pPr indent="-355600" lvl="2" marL="1371600" algn="l">
              <a:spcBef>
                <a:spcPts val="400"/>
              </a:spcBef>
              <a:spcAft>
                <a:spcPts val="0"/>
              </a:spcAft>
              <a:buSzPts val="2000"/>
              <a:buChar char="■"/>
              <a:defRPr sz="2000"/>
            </a:lvl3pPr>
            <a:lvl4pPr indent="-342900" lvl="3" marL="1828800" algn="l">
              <a:spcBef>
                <a:spcPts val="360"/>
              </a:spcBef>
              <a:spcAft>
                <a:spcPts val="0"/>
              </a:spcAft>
              <a:buSzPts val="1800"/>
              <a:buChar char="–"/>
              <a:defRPr sz="1800"/>
            </a:lvl4pPr>
            <a:lvl5pPr indent="-342900" lvl="4" marL="2286000" algn="l">
              <a:spcBef>
                <a:spcPts val="360"/>
              </a:spcBef>
              <a:spcAft>
                <a:spcPts val="0"/>
              </a:spcAft>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37"/>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37"/>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7"/>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比較" type="twoTxTwoObj">
  <p:cSld name="TWO_OBJECTS_WITH_TEXT">
    <p:spTree>
      <p:nvGrpSpPr>
        <p:cNvPr id="43" name="Shape 43"/>
        <p:cNvGrpSpPr/>
        <p:nvPr/>
      </p:nvGrpSpPr>
      <p:grpSpPr>
        <a:xfrm>
          <a:off x="0" y="0"/>
          <a:ext cx="0" cy="0"/>
          <a:chOff x="0" y="0"/>
          <a:chExt cx="0" cy="0"/>
        </a:xfrm>
      </p:grpSpPr>
      <p:sp>
        <p:nvSpPr>
          <p:cNvPr id="44" name="Google Shape;44;p38"/>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3F3F3F"/>
              </a:buClr>
              <a:buSzPts val="3600"/>
              <a:buFont typeface="Book Antiqua"/>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38"/>
          <p:cNvSpPr txBox="1"/>
          <p:nvPr>
            <p:ph idx="1" type="body"/>
          </p:nvPr>
        </p:nvSpPr>
        <p:spPr>
          <a:xfrm>
            <a:off x="457200" y="1535115"/>
            <a:ext cx="4040188" cy="639763"/>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SzPts val="2400"/>
              <a:buNone/>
              <a:defRPr b="1" sz="2400"/>
            </a:lvl1pPr>
            <a:lvl2pPr indent="-228600" lvl="1" marL="914400" algn="l">
              <a:spcBef>
                <a:spcPts val="400"/>
              </a:spcBef>
              <a:spcAft>
                <a:spcPts val="0"/>
              </a:spcAft>
              <a:buSzPts val="2000"/>
              <a:buNone/>
              <a:defRPr b="1" sz="2000"/>
            </a:lvl2pPr>
            <a:lvl3pPr indent="-228600" lvl="2" marL="1371600" algn="l">
              <a:spcBef>
                <a:spcPts val="360"/>
              </a:spcBef>
              <a:spcAft>
                <a:spcPts val="0"/>
              </a:spcAft>
              <a:buSzPts val="1800"/>
              <a:buNone/>
              <a:defRPr b="1" sz="1800"/>
            </a:lvl3pPr>
            <a:lvl4pPr indent="-228600" lvl="3" marL="1828800" algn="l">
              <a:spcBef>
                <a:spcPts val="320"/>
              </a:spcBef>
              <a:spcAft>
                <a:spcPts val="0"/>
              </a:spcAft>
              <a:buSzPts val="1600"/>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6" name="Google Shape;46;p3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SzPts val="2400"/>
              <a:buChar char="■"/>
              <a:defRPr sz="2400"/>
            </a:lvl1pPr>
            <a:lvl2pPr indent="-355600" lvl="1" marL="914400" algn="l">
              <a:spcBef>
                <a:spcPts val="400"/>
              </a:spcBef>
              <a:spcAft>
                <a:spcPts val="0"/>
              </a:spcAft>
              <a:buSzPts val="2000"/>
              <a:buChar char="–"/>
              <a:defRPr sz="2000"/>
            </a:lvl2pPr>
            <a:lvl3pPr indent="-342900" lvl="2" marL="1371600" algn="l">
              <a:spcBef>
                <a:spcPts val="360"/>
              </a:spcBef>
              <a:spcAft>
                <a:spcPts val="0"/>
              </a:spcAft>
              <a:buSzPts val="1800"/>
              <a:buChar char="■"/>
              <a:defRPr sz="1800"/>
            </a:lvl3pPr>
            <a:lvl4pPr indent="-330200" lvl="3" marL="1828800" algn="l">
              <a:spcBef>
                <a:spcPts val="320"/>
              </a:spcBef>
              <a:spcAft>
                <a:spcPts val="0"/>
              </a:spcAft>
              <a:buSzPts val="1600"/>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7" name="Google Shape;47;p38"/>
          <p:cNvSpPr txBox="1"/>
          <p:nvPr>
            <p:ph idx="3" type="body"/>
          </p:nvPr>
        </p:nvSpPr>
        <p:spPr>
          <a:xfrm>
            <a:off x="4645028" y="1535115"/>
            <a:ext cx="4041775" cy="639763"/>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SzPts val="2400"/>
              <a:buNone/>
              <a:defRPr b="1" sz="2400"/>
            </a:lvl1pPr>
            <a:lvl2pPr indent="-228600" lvl="1" marL="914400" algn="l">
              <a:spcBef>
                <a:spcPts val="400"/>
              </a:spcBef>
              <a:spcAft>
                <a:spcPts val="0"/>
              </a:spcAft>
              <a:buSzPts val="2000"/>
              <a:buNone/>
              <a:defRPr b="1" sz="2000"/>
            </a:lvl2pPr>
            <a:lvl3pPr indent="-228600" lvl="2" marL="1371600" algn="l">
              <a:spcBef>
                <a:spcPts val="360"/>
              </a:spcBef>
              <a:spcAft>
                <a:spcPts val="0"/>
              </a:spcAft>
              <a:buSzPts val="1800"/>
              <a:buNone/>
              <a:defRPr b="1" sz="1800"/>
            </a:lvl3pPr>
            <a:lvl4pPr indent="-228600" lvl="3" marL="1828800" algn="l">
              <a:spcBef>
                <a:spcPts val="320"/>
              </a:spcBef>
              <a:spcAft>
                <a:spcPts val="0"/>
              </a:spcAft>
              <a:buSzPts val="1600"/>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8" name="Google Shape;48;p38"/>
          <p:cNvSpPr txBox="1"/>
          <p:nvPr>
            <p:ph idx="4" type="body"/>
          </p:nvPr>
        </p:nvSpPr>
        <p:spPr>
          <a:xfrm>
            <a:off x="4645028"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SzPts val="2400"/>
              <a:buChar char="■"/>
              <a:defRPr sz="2400"/>
            </a:lvl1pPr>
            <a:lvl2pPr indent="-355600" lvl="1" marL="914400" algn="l">
              <a:spcBef>
                <a:spcPts val="400"/>
              </a:spcBef>
              <a:spcAft>
                <a:spcPts val="0"/>
              </a:spcAft>
              <a:buSzPts val="2000"/>
              <a:buChar char="–"/>
              <a:defRPr sz="2000"/>
            </a:lvl2pPr>
            <a:lvl3pPr indent="-342900" lvl="2" marL="1371600" algn="l">
              <a:spcBef>
                <a:spcPts val="360"/>
              </a:spcBef>
              <a:spcAft>
                <a:spcPts val="0"/>
              </a:spcAft>
              <a:buSzPts val="1800"/>
              <a:buChar char="■"/>
              <a:defRPr sz="1800"/>
            </a:lvl3pPr>
            <a:lvl4pPr indent="-330200" lvl="3" marL="1828800" algn="l">
              <a:spcBef>
                <a:spcPts val="320"/>
              </a:spcBef>
              <a:spcAft>
                <a:spcPts val="0"/>
              </a:spcAft>
              <a:buSzPts val="1600"/>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9" name="Google Shape;49;p38"/>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38"/>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38"/>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タイトルのみ" type="titleOnly">
  <p:cSld name="TITLE_ONLY">
    <p:spTree>
      <p:nvGrpSpPr>
        <p:cNvPr id="52" name="Shape 52"/>
        <p:cNvGrpSpPr/>
        <p:nvPr/>
      </p:nvGrpSpPr>
      <p:grpSpPr>
        <a:xfrm>
          <a:off x="0" y="0"/>
          <a:ext cx="0" cy="0"/>
          <a:chOff x="0" y="0"/>
          <a:chExt cx="0" cy="0"/>
        </a:xfrm>
      </p:grpSpPr>
      <p:sp>
        <p:nvSpPr>
          <p:cNvPr id="53" name="Google Shape;53;p39"/>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39"/>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39"/>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9"/>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白紙" type="blank">
  <p:cSld name="BLANK">
    <p:spTree>
      <p:nvGrpSpPr>
        <p:cNvPr id="57" name="Shape 57"/>
        <p:cNvGrpSpPr/>
        <p:nvPr/>
      </p:nvGrpSpPr>
      <p:grpSpPr>
        <a:xfrm>
          <a:off x="0" y="0"/>
          <a:ext cx="0" cy="0"/>
          <a:chOff x="0" y="0"/>
          <a:chExt cx="0" cy="0"/>
        </a:xfrm>
      </p:grpSpPr>
      <p:sp>
        <p:nvSpPr>
          <p:cNvPr id="58" name="Google Shape;58;p40"/>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40"/>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40"/>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タイトル付きの&#10;コンテンツ" type="objTx">
  <p:cSld name="OBJECT_WITH_CAPTION_TEXT">
    <p:spTree>
      <p:nvGrpSpPr>
        <p:cNvPr id="61" name="Shape 61"/>
        <p:cNvGrpSpPr/>
        <p:nvPr/>
      </p:nvGrpSpPr>
      <p:grpSpPr>
        <a:xfrm>
          <a:off x="0" y="0"/>
          <a:ext cx="0" cy="0"/>
          <a:chOff x="0" y="0"/>
          <a:chExt cx="0" cy="0"/>
        </a:xfrm>
      </p:grpSpPr>
      <p:sp>
        <p:nvSpPr>
          <p:cNvPr id="62" name="Google Shape;62;p41"/>
          <p:cNvSpPr txBox="1"/>
          <p:nvPr>
            <p:ph type="title"/>
          </p:nvPr>
        </p:nvSpPr>
        <p:spPr>
          <a:xfrm>
            <a:off x="457202" y="273051"/>
            <a:ext cx="3008313" cy="1162051"/>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rgbClr val="3F3F3F"/>
              </a:buClr>
              <a:buSzPts val="2000"/>
              <a:buFont typeface="Book Antiqua"/>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41"/>
          <p:cNvSpPr txBox="1"/>
          <p:nvPr>
            <p:ph idx="1" type="body"/>
          </p:nvPr>
        </p:nvSpPr>
        <p:spPr>
          <a:xfrm>
            <a:off x="3575050" y="273054"/>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SzPts val="3200"/>
              <a:buChar char="■"/>
              <a:defRPr sz="3200"/>
            </a:lvl1pPr>
            <a:lvl2pPr indent="-406400" lvl="1" marL="914400" algn="l">
              <a:spcBef>
                <a:spcPts val="560"/>
              </a:spcBef>
              <a:spcAft>
                <a:spcPts val="0"/>
              </a:spcAft>
              <a:buSzPts val="2800"/>
              <a:buChar char="–"/>
              <a:defRPr sz="2800"/>
            </a:lvl2pPr>
            <a:lvl3pPr indent="-381000" lvl="2" marL="1371600" algn="l">
              <a:spcBef>
                <a:spcPts val="480"/>
              </a:spcBef>
              <a:spcAft>
                <a:spcPts val="0"/>
              </a:spcAft>
              <a:buSzPts val="2400"/>
              <a:buChar char="■"/>
              <a:defRPr sz="2400"/>
            </a:lvl3pPr>
            <a:lvl4pPr indent="-355600" lvl="3" marL="1828800" algn="l">
              <a:spcBef>
                <a:spcPts val="400"/>
              </a:spcBef>
              <a:spcAft>
                <a:spcPts val="0"/>
              </a:spcAft>
              <a:buSzPts val="2000"/>
              <a:buChar char="–"/>
              <a:defRPr sz="2000"/>
            </a:lvl4pPr>
            <a:lvl5pPr indent="-355600" lvl="4" marL="2286000" algn="l">
              <a:spcBef>
                <a:spcPts val="400"/>
              </a:spcBef>
              <a:spcAft>
                <a:spcPts val="0"/>
              </a:spcAft>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4" name="Google Shape;64;p41"/>
          <p:cNvSpPr txBox="1"/>
          <p:nvPr>
            <p:ph idx="2" type="body"/>
          </p:nvPr>
        </p:nvSpPr>
        <p:spPr>
          <a:xfrm>
            <a:off x="457202" y="1435103"/>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SzPts val="1400"/>
              <a:buNone/>
              <a:defRPr sz="1400"/>
            </a:lvl1pPr>
            <a:lvl2pPr indent="-228600" lvl="1" marL="914400" algn="l">
              <a:spcBef>
                <a:spcPts val="240"/>
              </a:spcBef>
              <a:spcAft>
                <a:spcPts val="0"/>
              </a:spcAft>
              <a:buSzPts val="1200"/>
              <a:buNone/>
              <a:defRPr sz="1200"/>
            </a:lvl2pPr>
            <a:lvl3pPr indent="-228600" lvl="2" marL="1371600" algn="l">
              <a:spcBef>
                <a:spcPts val="200"/>
              </a:spcBef>
              <a:spcAft>
                <a:spcPts val="0"/>
              </a:spcAft>
              <a:buSzPts val="1000"/>
              <a:buNone/>
              <a:defRPr sz="1000"/>
            </a:lvl3pPr>
            <a:lvl4pPr indent="-228600" lvl="3" marL="1828800" algn="l">
              <a:spcBef>
                <a:spcPts val="180"/>
              </a:spcBef>
              <a:spcAft>
                <a:spcPts val="0"/>
              </a:spcAft>
              <a:buSzPts val="900"/>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41"/>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41"/>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41"/>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タイトル付きの図" type="picTx">
  <p:cSld name="PICTURE_WITH_CAPTION_TEXT">
    <p:spTree>
      <p:nvGrpSpPr>
        <p:cNvPr id="68" name="Shape 68"/>
        <p:cNvGrpSpPr/>
        <p:nvPr/>
      </p:nvGrpSpPr>
      <p:grpSpPr>
        <a:xfrm>
          <a:off x="0" y="0"/>
          <a:ext cx="0" cy="0"/>
          <a:chOff x="0" y="0"/>
          <a:chExt cx="0" cy="0"/>
        </a:xfrm>
      </p:grpSpPr>
      <p:sp>
        <p:nvSpPr>
          <p:cNvPr id="69" name="Google Shape;69;p42"/>
          <p:cNvSpPr txBox="1"/>
          <p:nvPr>
            <p:ph type="title"/>
          </p:nvPr>
        </p:nvSpPr>
        <p:spPr>
          <a:xfrm>
            <a:off x="1792288" y="4800602"/>
            <a:ext cx="5486400" cy="566739"/>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rgbClr val="3F3F3F"/>
              </a:buClr>
              <a:buSzPts val="2000"/>
              <a:buFont typeface="Book Antiqua"/>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42"/>
          <p:cNvSpPr/>
          <p:nvPr>
            <p:ph idx="2" type="pic"/>
          </p:nvPr>
        </p:nvSpPr>
        <p:spPr>
          <a:xfrm>
            <a:off x="1792288" y="612775"/>
            <a:ext cx="5486400" cy="4114800"/>
          </a:xfrm>
          <a:prstGeom prst="rect">
            <a:avLst/>
          </a:prstGeom>
          <a:noFill/>
          <a:ln>
            <a:noFill/>
          </a:ln>
        </p:spPr>
      </p:sp>
      <p:sp>
        <p:nvSpPr>
          <p:cNvPr id="71" name="Google Shape;71;p42"/>
          <p:cNvSpPr txBox="1"/>
          <p:nvPr>
            <p:ph idx="1" type="body"/>
          </p:nvPr>
        </p:nvSpPr>
        <p:spPr>
          <a:xfrm>
            <a:off x="1792288" y="5367340"/>
            <a:ext cx="5486400" cy="8048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SzPts val="1400"/>
              <a:buNone/>
              <a:defRPr sz="1400"/>
            </a:lvl1pPr>
            <a:lvl2pPr indent="-228600" lvl="1" marL="914400" algn="l">
              <a:spcBef>
                <a:spcPts val="240"/>
              </a:spcBef>
              <a:spcAft>
                <a:spcPts val="0"/>
              </a:spcAft>
              <a:buSzPts val="1200"/>
              <a:buNone/>
              <a:defRPr sz="1200"/>
            </a:lvl2pPr>
            <a:lvl3pPr indent="-228600" lvl="2" marL="1371600" algn="l">
              <a:spcBef>
                <a:spcPts val="200"/>
              </a:spcBef>
              <a:spcAft>
                <a:spcPts val="0"/>
              </a:spcAft>
              <a:buSzPts val="1000"/>
              <a:buNone/>
              <a:defRPr sz="1000"/>
            </a:lvl3pPr>
            <a:lvl4pPr indent="-228600" lvl="3" marL="1828800" algn="l">
              <a:spcBef>
                <a:spcPts val="180"/>
              </a:spcBef>
              <a:spcAft>
                <a:spcPts val="0"/>
              </a:spcAft>
              <a:buSzPts val="900"/>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72" name="Google Shape;72;p42"/>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42"/>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42"/>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png"/><Relationship Id="rId2" Type="http://schemas.openxmlformats.org/officeDocument/2006/relationships/image" Target="../media/image5.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4"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 name="Shape 9"/>
        <p:cNvGrpSpPr/>
        <p:nvPr/>
      </p:nvGrpSpPr>
      <p:grpSpPr>
        <a:xfrm>
          <a:off x="0" y="0"/>
          <a:ext cx="0" cy="0"/>
          <a:chOff x="0" y="0"/>
          <a:chExt cx="0" cy="0"/>
        </a:xfrm>
      </p:grpSpPr>
      <p:pic>
        <p:nvPicPr>
          <p:cNvPr id="10" name="Google Shape;10;p33"/>
          <p:cNvPicPr preferRelativeResize="0"/>
          <p:nvPr/>
        </p:nvPicPr>
        <p:blipFill rotWithShape="1">
          <a:blip r:embed="rId1">
            <a:alphaModFix/>
          </a:blip>
          <a:srcRect b="0" l="0" r="0" t="0"/>
          <a:stretch/>
        </p:blipFill>
        <p:spPr>
          <a:xfrm>
            <a:off x="0" y="6529148"/>
            <a:ext cx="9144000" cy="328855"/>
          </a:xfrm>
          <a:prstGeom prst="rect">
            <a:avLst/>
          </a:prstGeom>
          <a:noFill/>
          <a:ln>
            <a:noFill/>
          </a:ln>
        </p:spPr>
      </p:pic>
      <p:sp>
        <p:nvSpPr>
          <p:cNvPr id="11" name="Google Shape;11;p33"/>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rgbClr val="3F3F3F"/>
              </a:buClr>
              <a:buSzPts val="3600"/>
              <a:buFont typeface="Book Antiqua"/>
              <a:buNone/>
              <a:defRPr b="0" i="0" sz="3600" u="none" cap="none" strike="noStrike">
                <a:solidFill>
                  <a:srgbClr val="3F3F3F"/>
                </a:solidFill>
                <a:latin typeface="Book Antiqua"/>
                <a:ea typeface="Book Antiqua"/>
                <a:cs typeface="Book Antiqua"/>
                <a:sym typeface="Book Antiqu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 name="Google Shape;12;p33"/>
          <p:cNvSpPr txBox="1"/>
          <p:nvPr>
            <p:ph idx="1" type="body"/>
          </p:nvPr>
        </p:nvSpPr>
        <p:spPr>
          <a:xfrm>
            <a:off x="457200" y="1783357"/>
            <a:ext cx="8229600" cy="4525963"/>
          </a:xfrm>
          <a:prstGeom prst="rect">
            <a:avLst/>
          </a:prstGeom>
          <a:noFill/>
          <a:ln>
            <a:noFill/>
          </a:ln>
        </p:spPr>
        <p:txBody>
          <a:bodyPr anchorCtr="0" anchor="t" bIns="45700" lIns="91425" spcFirstLastPara="1" rIns="91425" wrap="square" tIns="45700">
            <a:normAutofit/>
          </a:bodyPr>
          <a:lstStyle>
            <a:lvl1pPr indent="-406400" lvl="0" marL="457200" marR="0" rtl="0" algn="l">
              <a:spcBef>
                <a:spcPts val="560"/>
              </a:spcBef>
              <a:spcAft>
                <a:spcPts val="0"/>
              </a:spcAft>
              <a:buClr>
                <a:schemeClr val="accent5"/>
              </a:buClr>
              <a:buSzPts val="2800"/>
              <a:buFont typeface="Noto Sans Symbols"/>
              <a:buChar char="■"/>
              <a:defRPr b="0" i="0" sz="2800" u="none" cap="none" strike="noStrike">
                <a:solidFill>
                  <a:srgbClr val="3F3F3F"/>
                </a:solidFill>
                <a:latin typeface="Book Antiqua"/>
                <a:ea typeface="Book Antiqua"/>
                <a:cs typeface="Book Antiqua"/>
                <a:sym typeface="Book Antiqua"/>
              </a:defRPr>
            </a:lvl1pPr>
            <a:lvl2pPr indent="-406400" lvl="1" marL="914400" marR="0" rtl="0" algn="l">
              <a:spcBef>
                <a:spcPts val="560"/>
              </a:spcBef>
              <a:spcAft>
                <a:spcPts val="0"/>
              </a:spcAft>
              <a:buClr>
                <a:schemeClr val="accent5"/>
              </a:buClr>
              <a:buSzPts val="2800"/>
              <a:buFont typeface="Arial"/>
              <a:buChar char="–"/>
              <a:defRPr b="0" i="0" sz="2800" u="none" cap="none" strike="noStrike">
                <a:solidFill>
                  <a:srgbClr val="3F3F3F"/>
                </a:solidFill>
                <a:latin typeface="Book Antiqua"/>
                <a:ea typeface="Book Antiqua"/>
                <a:cs typeface="Book Antiqua"/>
                <a:sym typeface="Book Antiqua"/>
              </a:defRPr>
            </a:lvl2pPr>
            <a:lvl3pPr indent="-381000" lvl="2" marL="1371600" marR="0" rtl="0" algn="l">
              <a:spcBef>
                <a:spcPts val="480"/>
              </a:spcBef>
              <a:spcAft>
                <a:spcPts val="0"/>
              </a:spcAft>
              <a:buClr>
                <a:schemeClr val="accent5"/>
              </a:buClr>
              <a:buSzPts val="2400"/>
              <a:buFont typeface="Noto Sans Symbols"/>
              <a:buChar char="■"/>
              <a:defRPr b="0" i="0" sz="2400" u="none" cap="none" strike="noStrike">
                <a:solidFill>
                  <a:srgbClr val="3F3F3F"/>
                </a:solidFill>
                <a:latin typeface="Book Antiqua"/>
                <a:ea typeface="Book Antiqua"/>
                <a:cs typeface="Book Antiqua"/>
                <a:sym typeface="Book Antiqua"/>
              </a:defRPr>
            </a:lvl3pPr>
            <a:lvl4pPr indent="-355600" lvl="3" marL="1828800" marR="0" rtl="0" algn="l">
              <a:spcBef>
                <a:spcPts val="400"/>
              </a:spcBef>
              <a:spcAft>
                <a:spcPts val="0"/>
              </a:spcAft>
              <a:buClr>
                <a:schemeClr val="accent5"/>
              </a:buClr>
              <a:buSzPts val="2000"/>
              <a:buFont typeface="Arial"/>
              <a:buChar char="–"/>
              <a:defRPr b="0" i="0" sz="2000" u="none" cap="none" strike="noStrike">
                <a:solidFill>
                  <a:srgbClr val="3F3F3F"/>
                </a:solidFill>
                <a:latin typeface="Book Antiqua"/>
                <a:ea typeface="Book Antiqua"/>
                <a:cs typeface="Book Antiqua"/>
                <a:sym typeface="Book Antiqua"/>
              </a:defRPr>
            </a:lvl4pPr>
            <a:lvl5pPr indent="-355600" lvl="4" marL="2286000" marR="0" rtl="0" algn="l">
              <a:spcBef>
                <a:spcPts val="400"/>
              </a:spcBef>
              <a:spcAft>
                <a:spcPts val="0"/>
              </a:spcAft>
              <a:buClr>
                <a:schemeClr val="accent5"/>
              </a:buClr>
              <a:buSzPts val="2000"/>
              <a:buFont typeface="Arial"/>
              <a:buChar char="»"/>
              <a:defRPr b="0" i="0" sz="2000" u="none" cap="none" strike="noStrike">
                <a:solidFill>
                  <a:srgbClr val="3F3F3F"/>
                </a:solidFill>
                <a:latin typeface="Book Antiqua"/>
                <a:ea typeface="Book Antiqua"/>
                <a:cs typeface="Book Antiqua"/>
                <a:sym typeface="Book Antiqua"/>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Book Antiqua"/>
                <a:ea typeface="Book Antiqua"/>
                <a:cs typeface="Book Antiqua"/>
                <a:sym typeface="Book Antiqua"/>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Book Antiqua"/>
                <a:ea typeface="Book Antiqua"/>
                <a:cs typeface="Book Antiqua"/>
                <a:sym typeface="Book Antiqua"/>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Book Antiqua"/>
                <a:ea typeface="Book Antiqua"/>
                <a:cs typeface="Book Antiqua"/>
                <a:sym typeface="Book Antiqua"/>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Book Antiqua"/>
                <a:ea typeface="Book Antiqua"/>
                <a:cs typeface="Book Antiqua"/>
                <a:sym typeface="Book Antiqua"/>
              </a:defRPr>
            </a:lvl9pPr>
          </a:lstStyle>
          <a:p/>
        </p:txBody>
      </p:sp>
      <p:sp>
        <p:nvSpPr>
          <p:cNvPr id="13" name="Google Shape;13;p33"/>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F2F2F2"/>
                </a:solidFill>
                <a:latin typeface="Book Antiqua"/>
                <a:ea typeface="Book Antiqua"/>
                <a:cs typeface="Book Antiqua"/>
                <a:sym typeface="Book Antiqua"/>
              </a:defRPr>
            </a:lvl1pPr>
            <a:lvl2pPr lvl="1"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2pPr>
            <a:lvl3pPr lvl="2"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3pPr>
            <a:lvl4pPr lvl="3"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4pPr>
            <a:lvl5pPr lvl="4"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5pPr>
            <a:lvl6pPr lvl="5"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6pPr>
            <a:lvl7pPr lvl="6"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7pPr>
            <a:lvl8pPr lvl="7"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8pPr>
            <a:lvl9pPr lvl="8"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9pPr>
          </a:lstStyle>
          <a:p/>
        </p:txBody>
      </p:sp>
      <p:sp>
        <p:nvSpPr>
          <p:cNvPr id="14" name="Google Shape;14;p33"/>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F2F2F2"/>
                </a:solidFill>
                <a:latin typeface="Book Antiqua"/>
                <a:ea typeface="Book Antiqua"/>
                <a:cs typeface="Book Antiqua"/>
                <a:sym typeface="Book Antiqua"/>
              </a:defRPr>
            </a:lvl1pPr>
            <a:lvl2pPr lvl="1"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2pPr>
            <a:lvl3pPr lvl="2"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3pPr>
            <a:lvl4pPr lvl="3"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4pPr>
            <a:lvl5pPr lvl="4"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5pPr>
            <a:lvl6pPr lvl="5"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6pPr>
            <a:lvl7pPr lvl="6"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7pPr>
            <a:lvl8pPr lvl="7"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8pPr>
            <a:lvl9pPr lvl="8" marR="0" rtl="0" algn="l">
              <a:spcBef>
                <a:spcPts val="0"/>
              </a:spcBef>
              <a:spcAft>
                <a:spcPts val="0"/>
              </a:spcAft>
              <a:buSzPts val="1400"/>
              <a:buNone/>
              <a:defRPr b="0" i="0" sz="1800" u="none" cap="none" strike="noStrike">
                <a:solidFill>
                  <a:schemeClr val="dk1"/>
                </a:solidFill>
                <a:latin typeface="Book Antiqua"/>
                <a:ea typeface="Book Antiqua"/>
                <a:cs typeface="Book Antiqua"/>
                <a:sym typeface="Book Antiqua"/>
              </a:defRPr>
            </a:lvl9pPr>
          </a:lstStyle>
          <a:p/>
        </p:txBody>
      </p:sp>
      <p:sp>
        <p:nvSpPr>
          <p:cNvPr id="15" name="Google Shape;15;p33"/>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F2F2F2"/>
                </a:solidFill>
                <a:latin typeface="Book Antiqua"/>
                <a:ea typeface="Book Antiqua"/>
                <a:cs typeface="Book Antiqua"/>
                <a:sym typeface="Book Antiqua"/>
              </a:defRPr>
            </a:lvl1pPr>
            <a:lvl2pPr indent="0" lvl="1" marL="0" marR="0" rtl="0" algn="r">
              <a:spcBef>
                <a:spcPts val="0"/>
              </a:spcBef>
              <a:buNone/>
              <a:defRPr b="0" i="0" sz="1200" u="none" cap="none" strike="noStrike">
                <a:solidFill>
                  <a:srgbClr val="F2F2F2"/>
                </a:solidFill>
                <a:latin typeface="Book Antiqua"/>
                <a:ea typeface="Book Antiqua"/>
                <a:cs typeface="Book Antiqua"/>
                <a:sym typeface="Book Antiqua"/>
              </a:defRPr>
            </a:lvl2pPr>
            <a:lvl3pPr indent="0" lvl="2" marL="0" marR="0" rtl="0" algn="r">
              <a:spcBef>
                <a:spcPts val="0"/>
              </a:spcBef>
              <a:buNone/>
              <a:defRPr b="0" i="0" sz="1200" u="none" cap="none" strike="noStrike">
                <a:solidFill>
                  <a:srgbClr val="F2F2F2"/>
                </a:solidFill>
                <a:latin typeface="Book Antiqua"/>
                <a:ea typeface="Book Antiqua"/>
                <a:cs typeface="Book Antiqua"/>
                <a:sym typeface="Book Antiqua"/>
              </a:defRPr>
            </a:lvl3pPr>
            <a:lvl4pPr indent="0" lvl="3" marL="0" marR="0" rtl="0" algn="r">
              <a:spcBef>
                <a:spcPts val="0"/>
              </a:spcBef>
              <a:buNone/>
              <a:defRPr b="0" i="0" sz="1200" u="none" cap="none" strike="noStrike">
                <a:solidFill>
                  <a:srgbClr val="F2F2F2"/>
                </a:solidFill>
                <a:latin typeface="Book Antiqua"/>
                <a:ea typeface="Book Antiqua"/>
                <a:cs typeface="Book Antiqua"/>
                <a:sym typeface="Book Antiqua"/>
              </a:defRPr>
            </a:lvl4pPr>
            <a:lvl5pPr indent="0" lvl="4" marL="0" marR="0" rtl="0" algn="r">
              <a:spcBef>
                <a:spcPts val="0"/>
              </a:spcBef>
              <a:buNone/>
              <a:defRPr b="0" i="0" sz="1200" u="none" cap="none" strike="noStrike">
                <a:solidFill>
                  <a:srgbClr val="F2F2F2"/>
                </a:solidFill>
                <a:latin typeface="Book Antiqua"/>
                <a:ea typeface="Book Antiqua"/>
                <a:cs typeface="Book Antiqua"/>
                <a:sym typeface="Book Antiqua"/>
              </a:defRPr>
            </a:lvl5pPr>
            <a:lvl6pPr indent="0" lvl="5" marL="0" marR="0" rtl="0" algn="r">
              <a:spcBef>
                <a:spcPts val="0"/>
              </a:spcBef>
              <a:buNone/>
              <a:defRPr b="0" i="0" sz="1200" u="none" cap="none" strike="noStrike">
                <a:solidFill>
                  <a:srgbClr val="F2F2F2"/>
                </a:solidFill>
                <a:latin typeface="Book Antiqua"/>
                <a:ea typeface="Book Antiqua"/>
                <a:cs typeface="Book Antiqua"/>
                <a:sym typeface="Book Antiqua"/>
              </a:defRPr>
            </a:lvl6pPr>
            <a:lvl7pPr indent="0" lvl="6" marL="0" marR="0" rtl="0" algn="r">
              <a:spcBef>
                <a:spcPts val="0"/>
              </a:spcBef>
              <a:buNone/>
              <a:defRPr b="0" i="0" sz="1200" u="none" cap="none" strike="noStrike">
                <a:solidFill>
                  <a:srgbClr val="F2F2F2"/>
                </a:solidFill>
                <a:latin typeface="Book Antiqua"/>
                <a:ea typeface="Book Antiqua"/>
                <a:cs typeface="Book Antiqua"/>
                <a:sym typeface="Book Antiqua"/>
              </a:defRPr>
            </a:lvl7pPr>
            <a:lvl8pPr indent="0" lvl="7" marL="0" marR="0" rtl="0" algn="r">
              <a:spcBef>
                <a:spcPts val="0"/>
              </a:spcBef>
              <a:buNone/>
              <a:defRPr b="0" i="0" sz="1200" u="none" cap="none" strike="noStrike">
                <a:solidFill>
                  <a:srgbClr val="F2F2F2"/>
                </a:solidFill>
                <a:latin typeface="Book Antiqua"/>
                <a:ea typeface="Book Antiqua"/>
                <a:cs typeface="Book Antiqua"/>
                <a:sym typeface="Book Antiqua"/>
              </a:defRPr>
            </a:lvl8pPr>
            <a:lvl9pPr indent="0" lvl="8" marL="0" marR="0" rtl="0" algn="r">
              <a:spcBef>
                <a:spcPts val="0"/>
              </a:spcBef>
              <a:buNone/>
              <a:defRPr b="0" i="0" sz="1200" u="none" cap="none" strike="noStrike">
                <a:solidFill>
                  <a:srgbClr val="F2F2F2"/>
                </a:solidFill>
                <a:latin typeface="Book Antiqua"/>
                <a:ea typeface="Book Antiqua"/>
                <a:cs typeface="Book Antiqua"/>
                <a:sym typeface="Book Antiqua"/>
              </a:defRPr>
            </a:lvl9pPr>
          </a:lstStyle>
          <a:p>
            <a:pPr indent="0" lvl="0" marL="0" rtl="0" algn="r">
              <a:spcBef>
                <a:spcPts val="0"/>
              </a:spcBef>
              <a:spcAft>
                <a:spcPts val="0"/>
              </a:spcAft>
              <a:buNone/>
            </a:pPr>
            <a:fld id="{00000000-1234-1234-1234-123412341234}" type="slidenum">
              <a:rPr lang="ja-JP"/>
              <a:t>‹#›</a:t>
            </a:fld>
            <a:endParaRPr/>
          </a:p>
        </p:txBody>
      </p:sp>
      <p:pic>
        <p:nvPicPr>
          <p:cNvPr id="16" name="Google Shape;16;p33"/>
          <p:cNvPicPr preferRelativeResize="0"/>
          <p:nvPr/>
        </p:nvPicPr>
        <p:blipFill rotWithShape="1">
          <a:blip r:embed="rId2">
            <a:alphaModFix/>
          </a:blip>
          <a:srcRect b="0" l="0" r="0" t="0"/>
          <a:stretch/>
        </p:blipFill>
        <p:spPr>
          <a:xfrm>
            <a:off x="477686" y="59991"/>
            <a:ext cx="925962" cy="416683"/>
          </a:xfrm>
          <a:prstGeom prst="rect">
            <a:avLst/>
          </a:prstGeom>
          <a:noFill/>
          <a:ln>
            <a:noFill/>
          </a:ln>
        </p:spPr>
      </p:pic>
      <p:sp>
        <p:nvSpPr>
          <p:cNvPr id="17" name="Google Shape;17;p33"/>
          <p:cNvSpPr/>
          <p:nvPr/>
        </p:nvSpPr>
        <p:spPr>
          <a:xfrm>
            <a:off x="1944000" y="0"/>
            <a:ext cx="7200000" cy="468000"/>
          </a:xfrm>
          <a:prstGeom prst="rect">
            <a:avLst/>
          </a:prstGeom>
          <a:solidFill>
            <a:srgbClr val="365A9D"/>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rPr b="1" i="0" lang="ja-JP" sz="1600" u="none" cap="none" strike="noStrike">
                <a:solidFill>
                  <a:srgbClr val="F2F2F2"/>
                </a:solidFill>
                <a:latin typeface="Book Antiqua"/>
                <a:ea typeface="Book Antiqua"/>
                <a:cs typeface="Book Antiqua"/>
                <a:sym typeface="Book Antiqua"/>
              </a:rPr>
              <a:t>第46期5月例会</a:t>
            </a:r>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4.png"/><Relationship Id="rId4" Type="http://schemas.openxmlformats.org/officeDocument/2006/relationships/image" Target="../media/image9.png"/><Relationship Id="rId9" Type="http://schemas.openxmlformats.org/officeDocument/2006/relationships/image" Target="../media/image13.png"/><Relationship Id="rId5" Type="http://schemas.openxmlformats.org/officeDocument/2006/relationships/image" Target="../media/image26.png"/><Relationship Id="rId6" Type="http://schemas.openxmlformats.org/officeDocument/2006/relationships/image" Target="../media/image22.png"/><Relationship Id="rId7" Type="http://schemas.openxmlformats.org/officeDocument/2006/relationships/image" Target="../media/image7.png"/><Relationship Id="rId8"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15.png"/><Relationship Id="rId6"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3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5.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28.jpg"/><Relationship Id="rId4" Type="http://schemas.openxmlformats.org/officeDocument/2006/relationships/image" Target="../media/image32.jpg"/></Relationships>
</file>

<file path=ppt/slides/_rels/slide4.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11.png"/><Relationship Id="rId9" Type="http://schemas.openxmlformats.org/officeDocument/2006/relationships/image" Target="../media/image31.png"/><Relationship Id="rId5" Type="http://schemas.openxmlformats.org/officeDocument/2006/relationships/image" Target="../media/image10.png"/><Relationship Id="rId6" Type="http://schemas.openxmlformats.org/officeDocument/2006/relationships/image" Target="../media/image8.png"/><Relationship Id="rId7" Type="http://schemas.openxmlformats.org/officeDocument/2006/relationships/image" Target="../media/image6.png"/><Relationship Id="rId8"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grpSp>
        <p:nvGrpSpPr>
          <p:cNvPr id="91" name="Google Shape;91;p1"/>
          <p:cNvGrpSpPr/>
          <p:nvPr/>
        </p:nvGrpSpPr>
        <p:grpSpPr>
          <a:xfrm>
            <a:off x="909614" y="1674598"/>
            <a:ext cx="1589182" cy="329800"/>
            <a:chOff x="3702915" y="1659478"/>
            <a:chExt cx="1734898" cy="360040"/>
          </a:xfrm>
        </p:grpSpPr>
        <p:sp>
          <p:nvSpPr>
            <p:cNvPr id="92" name="Google Shape;92;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93" name="Google Shape;93;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94" name="Google Shape;94;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95" name="Google Shape;95;p1"/>
          <p:cNvGrpSpPr/>
          <p:nvPr/>
        </p:nvGrpSpPr>
        <p:grpSpPr>
          <a:xfrm>
            <a:off x="6580811" y="1674598"/>
            <a:ext cx="1589182" cy="329800"/>
            <a:chOff x="3702915" y="1659478"/>
            <a:chExt cx="1734898" cy="360040"/>
          </a:xfrm>
        </p:grpSpPr>
        <p:sp>
          <p:nvSpPr>
            <p:cNvPr id="96" name="Google Shape;96;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97" name="Google Shape;97;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98" name="Google Shape;98;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99" name="Google Shape;99;p1"/>
          <p:cNvGrpSpPr/>
          <p:nvPr/>
        </p:nvGrpSpPr>
        <p:grpSpPr>
          <a:xfrm>
            <a:off x="3775773" y="2532863"/>
            <a:ext cx="1589182" cy="329800"/>
            <a:chOff x="3702915" y="1659478"/>
            <a:chExt cx="1734898" cy="360040"/>
          </a:xfrm>
        </p:grpSpPr>
        <p:sp>
          <p:nvSpPr>
            <p:cNvPr id="100" name="Google Shape;100;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01" name="Google Shape;101;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02" name="Google Shape;102;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03" name="Google Shape;103;p1"/>
          <p:cNvGrpSpPr/>
          <p:nvPr/>
        </p:nvGrpSpPr>
        <p:grpSpPr>
          <a:xfrm>
            <a:off x="909614" y="2532863"/>
            <a:ext cx="1589182" cy="329800"/>
            <a:chOff x="3702915" y="1659478"/>
            <a:chExt cx="1734898" cy="360040"/>
          </a:xfrm>
        </p:grpSpPr>
        <p:sp>
          <p:nvSpPr>
            <p:cNvPr id="104" name="Google Shape;104;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05" name="Google Shape;105;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06" name="Google Shape;106;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07" name="Google Shape;107;p1"/>
          <p:cNvGrpSpPr/>
          <p:nvPr/>
        </p:nvGrpSpPr>
        <p:grpSpPr>
          <a:xfrm>
            <a:off x="6580811" y="2532863"/>
            <a:ext cx="1589182" cy="329800"/>
            <a:chOff x="3702915" y="1659478"/>
            <a:chExt cx="1734898" cy="360040"/>
          </a:xfrm>
        </p:grpSpPr>
        <p:sp>
          <p:nvSpPr>
            <p:cNvPr id="108" name="Google Shape;108;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09" name="Google Shape;109;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10" name="Google Shape;110;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11" name="Google Shape;111;p1"/>
          <p:cNvGrpSpPr/>
          <p:nvPr/>
        </p:nvGrpSpPr>
        <p:grpSpPr>
          <a:xfrm>
            <a:off x="3775773" y="3383311"/>
            <a:ext cx="1589182" cy="329800"/>
            <a:chOff x="3702915" y="1659478"/>
            <a:chExt cx="1734898" cy="360040"/>
          </a:xfrm>
        </p:grpSpPr>
        <p:sp>
          <p:nvSpPr>
            <p:cNvPr id="112" name="Google Shape;112;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13" name="Google Shape;113;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14" name="Google Shape;114;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15" name="Google Shape;115;p1"/>
          <p:cNvGrpSpPr/>
          <p:nvPr/>
        </p:nvGrpSpPr>
        <p:grpSpPr>
          <a:xfrm>
            <a:off x="909614" y="3383311"/>
            <a:ext cx="1589182" cy="329800"/>
            <a:chOff x="3702915" y="1659478"/>
            <a:chExt cx="1734898" cy="360040"/>
          </a:xfrm>
        </p:grpSpPr>
        <p:sp>
          <p:nvSpPr>
            <p:cNvPr id="116" name="Google Shape;116;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17" name="Google Shape;117;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18" name="Google Shape;118;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19" name="Google Shape;119;p1"/>
          <p:cNvGrpSpPr/>
          <p:nvPr/>
        </p:nvGrpSpPr>
        <p:grpSpPr>
          <a:xfrm>
            <a:off x="6580811" y="3383311"/>
            <a:ext cx="1589182" cy="329800"/>
            <a:chOff x="3702915" y="1659478"/>
            <a:chExt cx="1734898" cy="360040"/>
          </a:xfrm>
        </p:grpSpPr>
        <p:sp>
          <p:nvSpPr>
            <p:cNvPr id="120" name="Google Shape;120;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21" name="Google Shape;121;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22" name="Google Shape;122;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23" name="Google Shape;123;p1"/>
          <p:cNvGrpSpPr/>
          <p:nvPr/>
        </p:nvGrpSpPr>
        <p:grpSpPr>
          <a:xfrm>
            <a:off x="3775773" y="4217525"/>
            <a:ext cx="1589182" cy="329800"/>
            <a:chOff x="3702915" y="1659478"/>
            <a:chExt cx="1734898" cy="360040"/>
          </a:xfrm>
        </p:grpSpPr>
        <p:sp>
          <p:nvSpPr>
            <p:cNvPr id="124" name="Google Shape;124;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25" name="Google Shape;125;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26" name="Google Shape;126;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27" name="Google Shape;127;p1"/>
          <p:cNvGrpSpPr/>
          <p:nvPr/>
        </p:nvGrpSpPr>
        <p:grpSpPr>
          <a:xfrm>
            <a:off x="909614" y="4217525"/>
            <a:ext cx="1589182" cy="329800"/>
            <a:chOff x="3702915" y="1659478"/>
            <a:chExt cx="1734898" cy="360040"/>
          </a:xfrm>
        </p:grpSpPr>
        <p:sp>
          <p:nvSpPr>
            <p:cNvPr id="128" name="Google Shape;128;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29" name="Google Shape;129;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30" name="Google Shape;130;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31" name="Google Shape;131;p1"/>
          <p:cNvGrpSpPr/>
          <p:nvPr/>
        </p:nvGrpSpPr>
        <p:grpSpPr>
          <a:xfrm>
            <a:off x="6580811" y="4217525"/>
            <a:ext cx="1589182" cy="329800"/>
            <a:chOff x="3702915" y="1659478"/>
            <a:chExt cx="1734898" cy="360040"/>
          </a:xfrm>
        </p:grpSpPr>
        <p:sp>
          <p:nvSpPr>
            <p:cNvPr id="132" name="Google Shape;132;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33" name="Google Shape;133;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34" name="Google Shape;134;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35" name="Google Shape;135;p1"/>
          <p:cNvGrpSpPr/>
          <p:nvPr/>
        </p:nvGrpSpPr>
        <p:grpSpPr>
          <a:xfrm>
            <a:off x="3775773" y="5080726"/>
            <a:ext cx="1589182" cy="329800"/>
            <a:chOff x="3702915" y="1659478"/>
            <a:chExt cx="1734898" cy="360040"/>
          </a:xfrm>
        </p:grpSpPr>
        <p:sp>
          <p:nvSpPr>
            <p:cNvPr id="136" name="Google Shape;136;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37" name="Google Shape;137;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38" name="Google Shape;138;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39" name="Google Shape;139;p1"/>
          <p:cNvGrpSpPr/>
          <p:nvPr/>
        </p:nvGrpSpPr>
        <p:grpSpPr>
          <a:xfrm>
            <a:off x="909614" y="5080726"/>
            <a:ext cx="1589182" cy="329800"/>
            <a:chOff x="3702915" y="1659478"/>
            <a:chExt cx="1734898" cy="360040"/>
          </a:xfrm>
        </p:grpSpPr>
        <p:sp>
          <p:nvSpPr>
            <p:cNvPr id="140" name="Google Shape;140;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41" name="Google Shape;141;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42" name="Google Shape;142;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43" name="Google Shape;143;p1"/>
          <p:cNvGrpSpPr/>
          <p:nvPr/>
        </p:nvGrpSpPr>
        <p:grpSpPr>
          <a:xfrm>
            <a:off x="6580811" y="5080726"/>
            <a:ext cx="1589182" cy="329800"/>
            <a:chOff x="3702915" y="1659478"/>
            <a:chExt cx="1734898" cy="360040"/>
          </a:xfrm>
        </p:grpSpPr>
        <p:sp>
          <p:nvSpPr>
            <p:cNvPr id="144" name="Google Shape;144;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45" name="Google Shape;145;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46" name="Google Shape;146;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47" name="Google Shape;147;p1"/>
          <p:cNvGrpSpPr/>
          <p:nvPr/>
        </p:nvGrpSpPr>
        <p:grpSpPr>
          <a:xfrm>
            <a:off x="3775773" y="5922416"/>
            <a:ext cx="1589182" cy="329800"/>
            <a:chOff x="3702915" y="1659478"/>
            <a:chExt cx="1734898" cy="360040"/>
          </a:xfrm>
        </p:grpSpPr>
        <p:sp>
          <p:nvSpPr>
            <p:cNvPr id="148" name="Google Shape;148;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49" name="Google Shape;149;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50" name="Google Shape;150;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51" name="Google Shape;151;p1"/>
          <p:cNvGrpSpPr/>
          <p:nvPr/>
        </p:nvGrpSpPr>
        <p:grpSpPr>
          <a:xfrm>
            <a:off x="909614" y="5922416"/>
            <a:ext cx="1589182" cy="329800"/>
            <a:chOff x="3702915" y="1659478"/>
            <a:chExt cx="1734898" cy="360040"/>
          </a:xfrm>
        </p:grpSpPr>
        <p:sp>
          <p:nvSpPr>
            <p:cNvPr id="152" name="Google Shape;152;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53" name="Google Shape;153;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54" name="Google Shape;154;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55" name="Google Shape;155;p1"/>
          <p:cNvGrpSpPr/>
          <p:nvPr/>
        </p:nvGrpSpPr>
        <p:grpSpPr>
          <a:xfrm>
            <a:off x="6580811" y="5922416"/>
            <a:ext cx="1589182" cy="329800"/>
            <a:chOff x="3702915" y="1659478"/>
            <a:chExt cx="1734898" cy="360040"/>
          </a:xfrm>
        </p:grpSpPr>
        <p:sp>
          <p:nvSpPr>
            <p:cNvPr id="156" name="Google Shape;156;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57" name="Google Shape;157;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58" name="Google Shape;158;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grpSp>
        <p:nvGrpSpPr>
          <p:cNvPr id="159" name="Google Shape;159;p1"/>
          <p:cNvGrpSpPr/>
          <p:nvPr/>
        </p:nvGrpSpPr>
        <p:grpSpPr>
          <a:xfrm>
            <a:off x="3775773" y="1674598"/>
            <a:ext cx="1589182" cy="329800"/>
            <a:chOff x="3702915" y="1659478"/>
            <a:chExt cx="1734898" cy="360040"/>
          </a:xfrm>
        </p:grpSpPr>
        <p:sp>
          <p:nvSpPr>
            <p:cNvPr id="160" name="Google Shape;160;p1"/>
            <p:cNvSpPr/>
            <p:nvPr/>
          </p:nvSpPr>
          <p:spPr>
            <a:xfrm>
              <a:off x="4394736"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61" name="Google Shape;161;p1"/>
            <p:cNvSpPr/>
            <p:nvPr/>
          </p:nvSpPr>
          <p:spPr>
            <a:xfrm>
              <a:off x="3702915"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62" name="Google Shape;162;p1"/>
            <p:cNvSpPr/>
            <p:nvPr/>
          </p:nvSpPr>
          <p:spPr>
            <a:xfrm>
              <a:off x="5077773" y="1659478"/>
              <a:ext cx="360040" cy="360040"/>
            </a:xfrm>
            <a:prstGeom prst="roundRect">
              <a:avLst>
                <a:gd fmla="val 16667" name="adj"/>
              </a:avLst>
            </a:prstGeom>
            <a:solidFill>
              <a:srgbClr val="F9E4DB"/>
            </a:solid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grpSp>
      <p:sp>
        <p:nvSpPr>
          <p:cNvPr id="163" name="Google Shape;163;p1"/>
          <p:cNvSpPr/>
          <p:nvPr/>
        </p:nvSpPr>
        <p:spPr>
          <a:xfrm>
            <a:off x="618826" y="5685376"/>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64" name="Google Shape;164;p1"/>
          <p:cNvSpPr/>
          <p:nvPr/>
        </p:nvSpPr>
        <p:spPr>
          <a:xfrm>
            <a:off x="3471826" y="5685376"/>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65" name="Google Shape;165;p1"/>
          <p:cNvSpPr txBox="1"/>
          <p:nvPr/>
        </p:nvSpPr>
        <p:spPr>
          <a:xfrm>
            <a:off x="3502678" y="5616136"/>
            <a:ext cx="2077434"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ja-JP" sz="2400" u="none" cap="none" strike="noStrike">
                <a:solidFill>
                  <a:schemeClr val="dk1"/>
                </a:solidFill>
                <a:latin typeface="Arial"/>
                <a:ea typeface="Arial"/>
                <a:cs typeface="Arial"/>
                <a:sym typeface="Arial"/>
              </a:rPr>
              <a:t>渡辺　　南山</a:t>
            </a:r>
            <a:endParaRPr/>
          </a:p>
        </p:txBody>
      </p:sp>
      <p:sp>
        <p:nvSpPr>
          <p:cNvPr id="166" name="Google Shape;166;p1"/>
          <p:cNvSpPr/>
          <p:nvPr/>
        </p:nvSpPr>
        <p:spPr>
          <a:xfrm>
            <a:off x="6307458" y="5685376"/>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67" name="Google Shape;167;p1"/>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168" name="Google Shape;168;p1"/>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169" name="Google Shape;169;p1"/>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170" name="Google Shape;170;p1"/>
          <p:cNvSpPr txBox="1"/>
          <p:nvPr/>
        </p:nvSpPr>
        <p:spPr>
          <a:xfrm>
            <a:off x="457200" y="476672"/>
            <a:ext cx="8229600" cy="744202"/>
          </a:xfrm>
          <a:prstGeom prst="rect">
            <a:avLst/>
          </a:prstGeom>
          <a:noFill/>
          <a:ln>
            <a:noFill/>
          </a:ln>
        </p:spPr>
        <p:txBody>
          <a:bodyPr anchorCtr="0" anchor="ctr" bIns="45700" lIns="91425" spcFirstLastPara="1" rIns="91425" wrap="square" tIns="45700">
            <a:normAutofit/>
          </a:bodyPr>
          <a:lstStyle/>
          <a:p>
            <a:pPr indent="0" lvl="0" marL="0" marR="0" rtl="0" algn="ctr">
              <a:spcBef>
                <a:spcPts val="0"/>
              </a:spcBef>
              <a:spcAft>
                <a:spcPts val="0"/>
              </a:spcAft>
              <a:buClr>
                <a:srgbClr val="3F3F3F"/>
              </a:buClr>
              <a:buSzPts val="3600"/>
              <a:buFont typeface="Book Antiqua"/>
              <a:buNone/>
            </a:pPr>
            <a:r>
              <a:rPr b="0" i="0" lang="ja-JP" sz="3600" u="none" cap="none" strike="noStrike">
                <a:solidFill>
                  <a:srgbClr val="3F3F3F"/>
                </a:solidFill>
                <a:latin typeface="Book Antiqua"/>
                <a:ea typeface="Book Antiqua"/>
                <a:cs typeface="Book Antiqua"/>
                <a:sym typeface="Book Antiqua"/>
              </a:rPr>
              <a:t>席次とグループ分け</a:t>
            </a:r>
            <a:endParaRPr/>
          </a:p>
        </p:txBody>
      </p:sp>
      <p:sp>
        <p:nvSpPr>
          <p:cNvPr id="171" name="Google Shape;171;p1"/>
          <p:cNvSpPr/>
          <p:nvPr/>
        </p:nvSpPr>
        <p:spPr>
          <a:xfrm>
            <a:off x="618826" y="1476076"/>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72" name="Google Shape;172;p1"/>
          <p:cNvSpPr txBox="1"/>
          <p:nvPr/>
        </p:nvSpPr>
        <p:spPr>
          <a:xfrm>
            <a:off x="653197" y="1412778"/>
            <a:ext cx="2070394"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ja-JP" sz="2400" u="none" cap="none" strike="noStrike">
                <a:solidFill>
                  <a:srgbClr val="31859B"/>
                </a:solidFill>
                <a:latin typeface="Arial"/>
                <a:ea typeface="Arial"/>
                <a:cs typeface="Arial"/>
                <a:sym typeface="Arial"/>
              </a:rPr>
              <a:t>北浦</a:t>
            </a:r>
            <a:r>
              <a:rPr b="0" i="0" lang="ja-JP" sz="2400" u="none" cap="none" strike="noStrike">
                <a:solidFill>
                  <a:schemeClr val="dk1"/>
                </a:solidFill>
                <a:latin typeface="Arial"/>
                <a:ea typeface="Arial"/>
                <a:cs typeface="Arial"/>
                <a:sym typeface="Arial"/>
              </a:rPr>
              <a:t>　　</a:t>
            </a:r>
            <a:r>
              <a:rPr b="0" i="0" lang="ja-JP" sz="2400" u="none" cap="none" strike="noStrike">
                <a:solidFill>
                  <a:srgbClr val="FBD4B4"/>
                </a:solidFill>
                <a:latin typeface="Arial"/>
                <a:ea typeface="Arial"/>
                <a:cs typeface="Arial"/>
                <a:sym typeface="Arial"/>
              </a:rPr>
              <a:t>三宅</a:t>
            </a:r>
            <a:endParaRPr/>
          </a:p>
        </p:txBody>
      </p:sp>
      <p:sp>
        <p:nvSpPr>
          <p:cNvPr id="173" name="Google Shape;173;p1"/>
          <p:cNvSpPr/>
          <p:nvPr/>
        </p:nvSpPr>
        <p:spPr>
          <a:xfrm>
            <a:off x="3471826" y="1476076"/>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74" name="Google Shape;174;p1"/>
          <p:cNvSpPr/>
          <p:nvPr/>
        </p:nvSpPr>
        <p:spPr>
          <a:xfrm>
            <a:off x="6307458" y="1476076"/>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75" name="Google Shape;175;p1"/>
          <p:cNvSpPr txBox="1"/>
          <p:nvPr/>
        </p:nvSpPr>
        <p:spPr>
          <a:xfrm>
            <a:off x="6311108" y="1412778"/>
            <a:ext cx="2131834"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ja-JP" sz="2400" u="none" cap="none" strike="noStrike">
                <a:solidFill>
                  <a:srgbClr val="31859B"/>
                </a:solidFill>
                <a:latin typeface="Arial"/>
                <a:ea typeface="Arial"/>
                <a:cs typeface="Arial"/>
                <a:sym typeface="Arial"/>
              </a:rPr>
              <a:t>堀</a:t>
            </a:r>
            <a:r>
              <a:rPr b="0" i="0" lang="ja-JP" sz="2400" u="none" cap="none" strike="noStrike">
                <a:solidFill>
                  <a:schemeClr val="dk1"/>
                </a:solidFill>
                <a:latin typeface="Arial"/>
                <a:ea typeface="Arial"/>
                <a:cs typeface="Arial"/>
                <a:sym typeface="Arial"/>
              </a:rPr>
              <a:t>　　　永田</a:t>
            </a:r>
            <a:endParaRPr/>
          </a:p>
        </p:txBody>
      </p:sp>
      <p:sp>
        <p:nvSpPr>
          <p:cNvPr id="176" name="Google Shape;176;p1"/>
          <p:cNvSpPr/>
          <p:nvPr/>
        </p:nvSpPr>
        <p:spPr>
          <a:xfrm>
            <a:off x="618826" y="2346114"/>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77" name="Google Shape;177;p1"/>
          <p:cNvSpPr txBox="1"/>
          <p:nvPr/>
        </p:nvSpPr>
        <p:spPr>
          <a:xfrm>
            <a:off x="653197" y="2282816"/>
            <a:ext cx="2070394"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ja-JP" sz="2400" u="none" cap="none" strike="noStrike">
                <a:solidFill>
                  <a:schemeClr val="dk1"/>
                </a:solidFill>
                <a:latin typeface="Arial"/>
                <a:ea typeface="Arial"/>
                <a:cs typeface="Arial"/>
                <a:sym typeface="Arial"/>
              </a:rPr>
              <a:t>三木　　仲里</a:t>
            </a:r>
            <a:endParaRPr/>
          </a:p>
        </p:txBody>
      </p:sp>
      <p:sp>
        <p:nvSpPr>
          <p:cNvPr id="178" name="Google Shape;178;p1"/>
          <p:cNvSpPr/>
          <p:nvPr/>
        </p:nvSpPr>
        <p:spPr>
          <a:xfrm>
            <a:off x="3471826" y="2346114"/>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79" name="Google Shape;179;p1"/>
          <p:cNvSpPr txBox="1"/>
          <p:nvPr/>
        </p:nvSpPr>
        <p:spPr>
          <a:xfrm>
            <a:off x="3502678" y="2276874"/>
            <a:ext cx="2077434"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ja-JP" sz="2400" u="none" cap="none" strike="noStrike">
                <a:solidFill>
                  <a:srgbClr val="31859B"/>
                </a:solidFill>
                <a:latin typeface="Arial"/>
                <a:ea typeface="Arial"/>
                <a:cs typeface="Arial"/>
                <a:sym typeface="Arial"/>
              </a:rPr>
              <a:t>岡本</a:t>
            </a:r>
            <a:r>
              <a:rPr b="0" i="0" lang="ja-JP" sz="2400" u="none" cap="none" strike="noStrike">
                <a:solidFill>
                  <a:schemeClr val="dk1"/>
                </a:solidFill>
                <a:latin typeface="Arial"/>
                <a:ea typeface="Arial"/>
                <a:cs typeface="Arial"/>
                <a:sym typeface="Arial"/>
              </a:rPr>
              <a:t>　　柳川</a:t>
            </a:r>
            <a:endParaRPr/>
          </a:p>
        </p:txBody>
      </p:sp>
      <p:sp>
        <p:nvSpPr>
          <p:cNvPr id="180" name="Google Shape;180;p1"/>
          <p:cNvSpPr/>
          <p:nvPr/>
        </p:nvSpPr>
        <p:spPr>
          <a:xfrm>
            <a:off x="6307458" y="2346114"/>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81" name="Google Shape;181;p1"/>
          <p:cNvSpPr txBox="1"/>
          <p:nvPr/>
        </p:nvSpPr>
        <p:spPr>
          <a:xfrm>
            <a:off x="6311108" y="2282816"/>
            <a:ext cx="2131834"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ja-JP" sz="2400" u="none" cap="none" strike="noStrike">
                <a:solidFill>
                  <a:schemeClr val="dk1"/>
                </a:solidFill>
                <a:latin typeface="Arial"/>
                <a:ea typeface="Arial"/>
                <a:cs typeface="Arial"/>
                <a:sym typeface="Arial"/>
              </a:rPr>
              <a:t>小西　　寺脇</a:t>
            </a:r>
            <a:endParaRPr b="0" i="0" sz="2400" u="none" cap="none" strike="noStrike">
              <a:solidFill>
                <a:schemeClr val="dk1"/>
              </a:solidFill>
              <a:latin typeface="Arial"/>
              <a:ea typeface="Arial"/>
              <a:cs typeface="Arial"/>
              <a:sym typeface="Arial"/>
            </a:endParaRPr>
          </a:p>
        </p:txBody>
      </p:sp>
      <p:sp>
        <p:nvSpPr>
          <p:cNvPr id="182" name="Google Shape;182;p1"/>
          <p:cNvSpPr/>
          <p:nvPr/>
        </p:nvSpPr>
        <p:spPr>
          <a:xfrm>
            <a:off x="618826" y="3199039"/>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83" name="Google Shape;183;p1"/>
          <p:cNvSpPr/>
          <p:nvPr/>
        </p:nvSpPr>
        <p:spPr>
          <a:xfrm>
            <a:off x="3471826" y="3199039"/>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84" name="Google Shape;184;p1"/>
          <p:cNvSpPr txBox="1"/>
          <p:nvPr/>
        </p:nvSpPr>
        <p:spPr>
          <a:xfrm>
            <a:off x="3502678" y="3129799"/>
            <a:ext cx="2077434"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ja-JP" sz="2400" u="none" cap="none" strike="noStrike">
                <a:solidFill>
                  <a:schemeClr val="dk1"/>
                </a:solidFill>
                <a:latin typeface="Arial"/>
                <a:ea typeface="Arial"/>
                <a:cs typeface="Arial"/>
                <a:sym typeface="Arial"/>
              </a:rPr>
              <a:t>中谷　　衣笠</a:t>
            </a:r>
            <a:endParaRPr/>
          </a:p>
        </p:txBody>
      </p:sp>
      <p:sp>
        <p:nvSpPr>
          <p:cNvPr id="185" name="Google Shape;185;p1"/>
          <p:cNvSpPr/>
          <p:nvPr/>
        </p:nvSpPr>
        <p:spPr>
          <a:xfrm>
            <a:off x="6307458" y="3199039"/>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86" name="Google Shape;186;p1"/>
          <p:cNvSpPr/>
          <p:nvPr/>
        </p:nvSpPr>
        <p:spPr>
          <a:xfrm>
            <a:off x="618826" y="4034268"/>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87" name="Google Shape;187;p1"/>
          <p:cNvSpPr txBox="1"/>
          <p:nvPr/>
        </p:nvSpPr>
        <p:spPr>
          <a:xfrm>
            <a:off x="653197" y="3970970"/>
            <a:ext cx="2070394"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ja-JP" sz="2400" u="none" cap="none" strike="noStrike">
                <a:solidFill>
                  <a:srgbClr val="31859B"/>
                </a:solidFill>
                <a:latin typeface="Arial"/>
                <a:ea typeface="Arial"/>
                <a:cs typeface="Arial"/>
                <a:sym typeface="Arial"/>
              </a:rPr>
              <a:t>中村</a:t>
            </a:r>
            <a:r>
              <a:rPr b="0" i="0" lang="ja-JP" sz="2400" u="none" cap="none" strike="noStrike">
                <a:solidFill>
                  <a:schemeClr val="dk1"/>
                </a:solidFill>
                <a:latin typeface="Arial"/>
                <a:ea typeface="Arial"/>
                <a:cs typeface="Arial"/>
                <a:sym typeface="Arial"/>
              </a:rPr>
              <a:t>　　富田</a:t>
            </a:r>
            <a:endParaRPr/>
          </a:p>
        </p:txBody>
      </p:sp>
      <p:sp>
        <p:nvSpPr>
          <p:cNvPr id="188" name="Google Shape;188;p1"/>
          <p:cNvSpPr/>
          <p:nvPr/>
        </p:nvSpPr>
        <p:spPr>
          <a:xfrm>
            <a:off x="3471826" y="4034268"/>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89" name="Google Shape;189;p1"/>
          <p:cNvSpPr/>
          <p:nvPr/>
        </p:nvSpPr>
        <p:spPr>
          <a:xfrm>
            <a:off x="6307458" y="4034268"/>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90" name="Google Shape;190;p1"/>
          <p:cNvSpPr txBox="1"/>
          <p:nvPr/>
        </p:nvSpPr>
        <p:spPr>
          <a:xfrm>
            <a:off x="6311109" y="3970970"/>
            <a:ext cx="2131834"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ja-JP" sz="2400" u="none" cap="none" strike="noStrike">
                <a:solidFill>
                  <a:srgbClr val="31859B"/>
                </a:solidFill>
                <a:latin typeface="Arial"/>
                <a:ea typeface="Arial"/>
                <a:cs typeface="Arial"/>
                <a:sym typeface="Arial"/>
              </a:rPr>
              <a:t>清水</a:t>
            </a:r>
            <a:r>
              <a:rPr b="0" i="0" lang="ja-JP" sz="2400" u="none" cap="none" strike="noStrike">
                <a:solidFill>
                  <a:schemeClr val="dk1"/>
                </a:solidFill>
                <a:latin typeface="Arial"/>
                <a:ea typeface="Arial"/>
                <a:cs typeface="Arial"/>
                <a:sym typeface="Arial"/>
              </a:rPr>
              <a:t>　　川口</a:t>
            </a:r>
            <a:endParaRPr/>
          </a:p>
        </p:txBody>
      </p:sp>
      <p:sp>
        <p:nvSpPr>
          <p:cNvPr id="191" name="Google Shape;191;p1"/>
          <p:cNvSpPr/>
          <p:nvPr/>
        </p:nvSpPr>
        <p:spPr>
          <a:xfrm>
            <a:off x="618826" y="4869497"/>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92" name="Google Shape;192;p1"/>
          <p:cNvSpPr txBox="1"/>
          <p:nvPr/>
        </p:nvSpPr>
        <p:spPr>
          <a:xfrm>
            <a:off x="653197" y="4806199"/>
            <a:ext cx="2070394"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ja-JP" sz="2400" u="none" cap="none" strike="noStrike">
                <a:solidFill>
                  <a:srgbClr val="FBD4B4"/>
                </a:solidFill>
                <a:latin typeface="Arial"/>
                <a:ea typeface="Arial"/>
                <a:cs typeface="Arial"/>
                <a:sym typeface="Arial"/>
              </a:rPr>
              <a:t>松ヶ下</a:t>
            </a:r>
            <a:r>
              <a:rPr b="0" i="0" lang="ja-JP" sz="2400" u="none" cap="none" strike="noStrike">
                <a:solidFill>
                  <a:schemeClr val="dk1"/>
                </a:solidFill>
                <a:latin typeface="Arial"/>
                <a:ea typeface="Arial"/>
                <a:cs typeface="Arial"/>
                <a:sym typeface="Arial"/>
              </a:rPr>
              <a:t>　髙島</a:t>
            </a:r>
            <a:endParaRPr/>
          </a:p>
        </p:txBody>
      </p:sp>
      <p:sp>
        <p:nvSpPr>
          <p:cNvPr id="193" name="Google Shape;193;p1"/>
          <p:cNvSpPr/>
          <p:nvPr/>
        </p:nvSpPr>
        <p:spPr>
          <a:xfrm>
            <a:off x="3471826" y="4869497"/>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94" name="Google Shape;194;p1"/>
          <p:cNvSpPr txBox="1"/>
          <p:nvPr/>
        </p:nvSpPr>
        <p:spPr>
          <a:xfrm>
            <a:off x="3502676" y="4800257"/>
            <a:ext cx="2077434"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ja-JP" sz="2400" u="none" cap="none" strike="noStrike">
                <a:solidFill>
                  <a:srgbClr val="31859B"/>
                </a:solidFill>
                <a:latin typeface="Arial"/>
                <a:ea typeface="Arial"/>
                <a:cs typeface="Arial"/>
                <a:sym typeface="Arial"/>
              </a:rPr>
              <a:t>本田</a:t>
            </a:r>
            <a:r>
              <a:rPr b="0" i="0" lang="ja-JP" sz="2400" u="none" cap="none" strike="noStrike">
                <a:solidFill>
                  <a:schemeClr val="dk1"/>
                </a:solidFill>
                <a:latin typeface="Arial"/>
                <a:ea typeface="Arial"/>
                <a:cs typeface="Arial"/>
                <a:sym typeface="Arial"/>
              </a:rPr>
              <a:t>　　田村</a:t>
            </a:r>
            <a:endParaRPr/>
          </a:p>
        </p:txBody>
      </p:sp>
      <p:sp>
        <p:nvSpPr>
          <p:cNvPr id="195" name="Google Shape;195;p1"/>
          <p:cNvSpPr/>
          <p:nvPr/>
        </p:nvSpPr>
        <p:spPr>
          <a:xfrm>
            <a:off x="6307458" y="4869497"/>
            <a:ext cx="2196298" cy="350276"/>
          </a:xfrm>
          <a:prstGeom prst="rect">
            <a:avLst/>
          </a:prstGeom>
          <a:blipFill rotWithShape="1">
            <a:blip r:embed="rId3">
              <a:alphaModFix/>
            </a:blip>
            <a:tile algn="tl" flip="none" tx="0" sx="100000" ty="0" sy="100000"/>
          </a:blipFill>
          <a:ln cap="flat" cmpd="sng" w="25400">
            <a:solidFill>
              <a:srgbClr val="CC66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Book Antiqua"/>
              <a:ea typeface="Book Antiqua"/>
              <a:cs typeface="Book Antiqua"/>
              <a:sym typeface="Book Antiqua"/>
            </a:endParaRPr>
          </a:p>
        </p:txBody>
      </p:sp>
      <p:sp>
        <p:nvSpPr>
          <p:cNvPr id="196" name="Google Shape;196;p1"/>
          <p:cNvSpPr txBox="1"/>
          <p:nvPr/>
        </p:nvSpPr>
        <p:spPr>
          <a:xfrm>
            <a:off x="6149608" y="4806199"/>
            <a:ext cx="245484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ja-JP" sz="2400" u="none" cap="none" strike="noStrike">
                <a:solidFill>
                  <a:schemeClr val="dk1"/>
                </a:solidFill>
                <a:latin typeface="Arial"/>
                <a:ea typeface="Arial"/>
                <a:cs typeface="Arial"/>
                <a:sym typeface="Arial"/>
              </a:rPr>
              <a:t>内藤　(井上)</a:t>
            </a:r>
            <a:endParaRPr b="0" i="0" sz="2400" u="none" cap="none" strike="noStrike">
              <a:solidFill>
                <a:schemeClr val="dk1"/>
              </a:solidFill>
              <a:latin typeface="Arial"/>
              <a:ea typeface="Arial"/>
              <a:cs typeface="Arial"/>
              <a:sym typeface="Arial"/>
            </a:endParaRPr>
          </a:p>
        </p:txBody>
      </p:sp>
      <p:sp>
        <p:nvSpPr>
          <p:cNvPr id="197" name="Google Shape;197;p1"/>
          <p:cNvSpPr/>
          <p:nvPr/>
        </p:nvSpPr>
        <p:spPr>
          <a:xfrm>
            <a:off x="1355582" y="1726579"/>
            <a:ext cx="665622" cy="665622"/>
          </a:xfrm>
          <a:prstGeom prst="ellipse">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ja-JP" sz="3600" u="none" cap="none" strike="noStrike">
                <a:solidFill>
                  <a:schemeClr val="lt1"/>
                </a:solidFill>
                <a:latin typeface="Arial"/>
                <a:ea typeface="Arial"/>
                <a:cs typeface="Arial"/>
                <a:sym typeface="Arial"/>
              </a:rPr>
              <a:t>A</a:t>
            </a:r>
            <a:endParaRPr b="1" i="0" sz="3600" u="none" cap="none" strike="noStrike">
              <a:solidFill>
                <a:schemeClr val="lt1"/>
              </a:solidFill>
              <a:latin typeface="Arial"/>
              <a:ea typeface="Arial"/>
              <a:cs typeface="Arial"/>
              <a:sym typeface="Arial"/>
            </a:endParaRPr>
          </a:p>
        </p:txBody>
      </p:sp>
      <p:sp>
        <p:nvSpPr>
          <p:cNvPr id="198" name="Google Shape;198;p1"/>
          <p:cNvSpPr/>
          <p:nvPr/>
        </p:nvSpPr>
        <p:spPr>
          <a:xfrm>
            <a:off x="7044213" y="1726579"/>
            <a:ext cx="665622" cy="665622"/>
          </a:xfrm>
          <a:prstGeom prst="ellipse">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ja-JP" sz="3600" u="none" cap="none" strike="noStrike">
                <a:solidFill>
                  <a:schemeClr val="lt1"/>
                </a:solidFill>
                <a:latin typeface="Arial"/>
                <a:ea typeface="Arial"/>
                <a:cs typeface="Arial"/>
                <a:sym typeface="Arial"/>
              </a:rPr>
              <a:t>C</a:t>
            </a:r>
            <a:endParaRPr b="1" i="0" sz="3600" u="none" cap="none" strike="noStrike">
              <a:solidFill>
                <a:schemeClr val="lt1"/>
              </a:solidFill>
              <a:latin typeface="Arial"/>
              <a:ea typeface="Arial"/>
              <a:cs typeface="Arial"/>
              <a:sym typeface="Arial"/>
            </a:endParaRPr>
          </a:p>
        </p:txBody>
      </p:sp>
      <p:sp>
        <p:nvSpPr>
          <p:cNvPr id="199" name="Google Shape;199;p1"/>
          <p:cNvSpPr/>
          <p:nvPr/>
        </p:nvSpPr>
        <p:spPr>
          <a:xfrm>
            <a:off x="1355582" y="4254424"/>
            <a:ext cx="665622" cy="665622"/>
          </a:xfrm>
          <a:prstGeom prst="ellipse">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ja-JP" sz="3600" u="none" cap="none" strike="noStrike">
                <a:solidFill>
                  <a:schemeClr val="lt1"/>
                </a:solidFill>
                <a:latin typeface="Arial"/>
                <a:ea typeface="Arial"/>
                <a:cs typeface="Arial"/>
                <a:sym typeface="Arial"/>
              </a:rPr>
              <a:t>D</a:t>
            </a:r>
            <a:endParaRPr b="1" i="0" sz="3600" u="none" cap="none" strike="noStrike">
              <a:solidFill>
                <a:schemeClr val="lt1"/>
              </a:solidFill>
              <a:latin typeface="Arial"/>
              <a:ea typeface="Arial"/>
              <a:cs typeface="Arial"/>
              <a:sym typeface="Arial"/>
            </a:endParaRPr>
          </a:p>
        </p:txBody>
      </p:sp>
      <p:sp>
        <p:nvSpPr>
          <p:cNvPr id="200" name="Google Shape;200;p1"/>
          <p:cNvSpPr/>
          <p:nvPr/>
        </p:nvSpPr>
        <p:spPr>
          <a:xfrm>
            <a:off x="7044213" y="4254424"/>
            <a:ext cx="665622" cy="665622"/>
          </a:xfrm>
          <a:prstGeom prst="ellipse">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ja-JP" sz="3600" u="none" cap="none" strike="noStrike">
                <a:solidFill>
                  <a:schemeClr val="lt1"/>
                </a:solidFill>
                <a:latin typeface="Arial"/>
                <a:ea typeface="Arial"/>
                <a:cs typeface="Arial"/>
                <a:sym typeface="Arial"/>
              </a:rPr>
              <a:t>F</a:t>
            </a:r>
            <a:endParaRPr b="1" i="0" sz="3600" u="none" cap="none" strike="noStrike">
              <a:solidFill>
                <a:schemeClr val="lt1"/>
              </a:solidFill>
              <a:latin typeface="Arial"/>
              <a:ea typeface="Arial"/>
              <a:cs typeface="Arial"/>
              <a:sym typeface="Arial"/>
            </a:endParaRPr>
          </a:p>
        </p:txBody>
      </p:sp>
      <p:sp>
        <p:nvSpPr>
          <p:cNvPr id="201" name="Google Shape;201;p1"/>
          <p:cNvSpPr/>
          <p:nvPr/>
        </p:nvSpPr>
        <p:spPr>
          <a:xfrm>
            <a:off x="4237164" y="2638086"/>
            <a:ext cx="665622" cy="665622"/>
          </a:xfrm>
          <a:prstGeom prst="ellipse">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ja-JP" sz="3600" u="none" cap="none" strike="noStrike">
                <a:solidFill>
                  <a:schemeClr val="lt1"/>
                </a:solidFill>
                <a:latin typeface="Arial"/>
                <a:ea typeface="Arial"/>
                <a:cs typeface="Arial"/>
                <a:sym typeface="Arial"/>
              </a:rPr>
              <a:t>B</a:t>
            </a:r>
            <a:endParaRPr b="1" i="0" sz="3600" u="none" cap="none" strike="noStrike">
              <a:solidFill>
                <a:schemeClr val="lt1"/>
              </a:solidFill>
              <a:latin typeface="Arial"/>
              <a:ea typeface="Arial"/>
              <a:cs typeface="Arial"/>
              <a:sym typeface="Arial"/>
            </a:endParaRPr>
          </a:p>
        </p:txBody>
      </p:sp>
      <p:sp>
        <p:nvSpPr>
          <p:cNvPr id="202" name="Google Shape;202;p1"/>
          <p:cNvSpPr/>
          <p:nvPr/>
        </p:nvSpPr>
        <p:spPr>
          <a:xfrm>
            <a:off x="4237164" y="5096143"/>
            <a:ext cx="665622" cy="665622"/>
          </a:xfrm>
          <a:prstGeom prst="ellipse">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i="0" lang="ja-JP" sz="3600" u="none" cap="none" strike="noStrike">
                <a:solidFill>
                  <a:schemeClr val="lt1"/>
                </a:solidFill>
                <a:latin typeface="Arial"/>
                <a:ea typeface="Arial"/>
                <a:cs typeface="Arial"/>
                <a:sym typeface="Arial"/>
              </a:rPr>
              <a:t>E</a:t>
            </a:r>
            <a:endParaRPr b="1" i="0" sz="3600" u="none" cap="none" strike="noStrike">
              <a:solidFill>
                <a:schemeClr val="lt1"/>
              </a:solidFill>
              <a:latin typeface="Arial"/>
              <a:ea typeface="Arial"/>
              <a:cs typeface="Arial"/>
              <a:sym typeface="Arial"/>
            </a:endParaRPr>
          </a:p>
        </p:txBody>
      </p:sp>
      <p:sp>
        <p:nvSpPr>
          <p:cNvPr id="203" name="Google Shape;203;p1"/>
          <p:cNvSpPr/>
          <p:nvPr/>
        </p:nvSpPr>
        <p:spPr>
          <a:xfrm>
            <a:off x="507425" y="1364963"/>
            <a:ext cx="2440518" cy="1560448"/>
          </a:xfrm>
          <a:prstGeom prst="roundRect">
            <a:avLst>
              <a:gd fmla="val 16667" name="adj"/>
            </a:avLst>
          </a:prstGeom>
          <a:noFill/>
          <a:ln cap="flat" cmpd="sng" w="38100">
            <a:solidFill>
              <a:schemeClr val="accent5"/>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Book Antiqua"/>
              <a:ea typeface="Book Antiqua"/>
              <a:cs typeface="Book Antiqua"/>
              <a:sym typeface="Book Antiqua"/>
            </a:endParaRPr>
          </a:p>
        </p:txBody>
      </p:sp>
      <p:sp>
        <p:nvSpPr>
          <p:cNvPr id="204" name="Google Shape;204;p1"/>
          <p:cNvSpPr/>
          <p:nvPr/>
        </p:nvSpPr>
        <p:spPr>
          <a:xfrm>
            <a:off x="6185348" y="1364963"/>
            <a:ext cx="2440518" cy="1560448"/>
          </a:xfrm>
          <a:prstGeom prst="roundRect">
            <a:avLst>
              <a:gd fmla="val 16667" name="adj"/>
            </a:avLst>
          </a:prstGeom>
          <a:noFill/>
          <a:ln cap="flat" cmpd="sng" w="38100">
            <a:solidFill>
              <a:schemeClr val="accent5"/>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Book Antiqua"/>
              <a:ea typeface="Book Antiqua"/>
              <a:cs typeface="Book Antiqua"/>
              <a:sym typeface="Book Antiqua"/>
            </a:endParaRPr>
          </a:p>
        </p:txBody>
      </p:sp>
      <p:sp>
        <p:nvSpPr>
          <p:cNvPr id="205" name="Google Shape;205;p1"/>
          <p:cNvSpPr/>
          <p:nvPr/>
        </p:nvSpPr>
        <p:spPr>
          <a:xfrm>
            <a:off x="3349716" y="2240306"/>
            <a:ext cx="2440518" cy="1560448"/>
          </a:xfrm>
          <a:prstGeom prst="roundRect">
            <a:avLst>
              <a:gd fmla="val 16667" name="adj"/>
            </a:avLst>
          </a:prstGeom>
          <a:noFill/>
          <a:ln cap="flat" cmpd="sng" w="38100">
            <a:solidFill>
              <a:schemeClr val="accent5"/>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Book Antiqua"/>
              <a:ea typeface="Book Antiqua"/>
              <a:cs typeface="Book Antiqua"/>
              <a:sym typeface="Book Antiqua"/>
            </a:endParaRPr>
          </a:p>
        </p:txBody>
      </p:sp>
      <p:sp>
        <p:nvSpPr>
          <p:cNvPr id="206" name="Google Shape;206;p1"/>
          <p:cNvSpPr/>
          <p:nvPr/>
        </p:nvSpPr>
        <p:spPr>
          <a:xfrm>
            <a:off x="507425" y="3919022"/>
            <a:ext cx="2440518" cy="1560448"/>
          </a:xfrm>
          <a:prstGeom prst="roundRect">
            <a:avLst>
              <a:gd fmla="val 16667" name="adj"/>
            </a:avLst>
          </a:prstGeom>
          <a:noFill/>
          <a:ln cap="flat" cmpd="sng" w="38100">
            <a:solidFill>
              <a:schemeClr val="accent5"/>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Book Antiqua"/>
              <a:ea typeface="Book Antiqua"/>
              <a:cs typeface="Book Antiqua"/>
              <a:sym typeface="Book Antiqua"/>
            </a:endParaRPr>
          </a:p>
        </p:txBody>
      </p:sp>
      <p:sp>
        <p:nvSpPr>
          <p:cNvPr id="207" name="Google Shape;207;p1"/>
          <p:cNvSpPr/>
          <p:nvPr/>
        </p:nvSpPr>
        <p:spPr>
          <a:xfrm>
            <a:off x="6185348" y="3919022"/>
            <a:ext cx="2440518" cy="1560448"/>
          </a:xfrm>
          <a:prstGeom prst="roundRect">
            <a:avLst>
              <a:gd fmla="val 16667" name="adj"/>
            </a:avLst>
          </a:prstGeom>
          <a:noFill/>
          <a:ln cap="flat" cmpd="sng" w="38100">
            <a:solidFill>
              <a:schemeClr val="accent5"/>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Book Antiqua"/>
              <a:ea typeface="Book Antiqua"/>
              <a:cs typeface="Book Antiqua"/>
              <a:sym typeface="Book Antiqua"/>
            </a:endParaRPr>
          </a:p>
        </p:txBody>
      </p:sp>
      <p:sp>
        <p:nvSpPr>
          <p:cNvPr id="208" name="Google Shape;208;p1"/>
          <p:cNvSpPr/>
          <p:nvPr/>
        </p:nvSpPr>
        <p:spPr>
          <a:xfrm>
            <a:off x="3349716" y="4794365"/>
            <a:ext cx="2440518" cy="1560448"/>
          </a:xfrm>
          <a:prstGeom prst="roundRect">
            <a:avLst>
              <a:gd fmla="val 16667" name="adj"/>
            </a:avLst>
          </a:prstGeom>
          <a:noFill/>
          <a:ln cap="flat" cmpd="sng" w="38100">
            <a:solidFill>
              <a:schemeClr val="accent5"/>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Book Antiqua"/>
              <a:ea typeface="Book Antiqua"/>
              <a:cs typeface="Book Antiqua"/>
              <a:sym typeface="Book Antiqu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10"/>
          <p:cNvSpPr/>
          <p:nvPr/>
        </p:nvSpPr>
        <p:spPr>
          <a:xfrm>
            <a:off x="5009641" y="4437112"/>
            <a:ext cx="3682752" cy="1944216"/>
          </a:xfrm>
          <a:prstGeom prst="star16">
            <a:avLst>
              <a:gd fmla="val 37500" name="adj"/>
            </a:avLst>
          </a:prstGeom>
          <a:solidFill>
            <a:srgbClr val="D6E3B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sp>
        <p:nvSpPr>
          <p:cNvPr id="328" name="Google Shape;328;p10"/>
          <p:cNvSpPr/>
          <p:nvPr/>
        </p:nvSpPr>
        <p:spPr>
          <a:xfrm>
            <a:off x="529208" y="4437112"/>
            <a:ext cx="3682752" cy="1944216"/>
          </a:xfrm>
          <a:prstGeom prst="star16">
            <a:avLst>
              <a:gd fmla="val 37500" name="adj"/>
            </a:avLst>
          </a:prstGeom>
          <a:solidFill>
            <a:srgbClr val="FBD4B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sp>
        <p:nvSpPr>
          <p:cNvPr id="329" name="Google Shape;329;p10"/>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現状把握のための7つの切り口</a:t>
            </a:r>
            <a:endParaRPr/>
          </a:p>
        </p:txBody>
      </p:sp>
      <p:graphicFrame>
        <p:nvGraphicFramePr>
          <p:cNvPr id="330" name="Google Shape;330;p10"/>
          <p:cNvGraphicFramePr/>
          <p:nvPr/>
        </p:nvGraphicFramePr>
        <p:xfrm>
          <a:off x="457200" y="1591424"/>
          <a:ext cx="3000000" cy="3000000"/>
        </p:xfrm>
        <a:graphic>
          <a:graphicData uri="http://schemas.openxmlformats.org/drawingml/2006/table">
            <a:tbl>
              <a:tblPr bandRow="1" firstCol="1">
                <a:noFill/>
                <a:tableStyleId>{D5C7C0B8-C2EC-4D50-94CE-918D77B790D7}</a:tableStyleId>
              </a:tblPr>
              <a:tblGrid>
                <a:gridCol w="1090475"/>
                <a:gridCol w="2304250"/>
                <a:gridCol w="4834875"/>
              </a:tblGrid>
              <a:tr h="385725">
                <a:tc rowSpan="4">
                  <a:txBody>
                    <a:bodyPr/>
                    <a:lstStyle/>
                    <a:p>
                      <a:pPr indent="0" lvl="0" marL="0" marR="0" rtl="0" algn="ctr">
                        <a:spcBef>
                          <a:spcPts val="0"/>
                        </a:spcBef>
                        <a:spcAft>
                          <a:spcPts val="0"/>
                        </a:spcAft>
                        <a:buNone/>
                      </a:pPr>
                      <a:r>
                        <a:rPr lang="ja-JP" sz="2000" u="none" cap="none" strike="noStrike"/>
                        <a:t>内部環境</a:t>
                      </a:r>
                      <a:endParaRPr/>
                    </a:p>
                  </a:txBody>
                  <a:tcPr marT="45725" marB="45725" marR="91450" marL="91450" anchor="ctr"/>
                </a:tc>
                <a:tc>
                  <a:txBody>
                    <a:bodyPr/>
                    <a:lstStyle/>
                    <a:p>
                      <a:pPr indent="0" lvl="0" marL="0" marR="0" rtl="0" algn="ctr">
                        <a:spcBef>
                          <a:spcPts val="0"/>
                        </a:spcBef>
                        <a:spcAft>
                          <a:spcPts val="0"/>
                        </a:spcAft>
                        <a:buNone/>
                      </a:pPr>
                      <a:r>
                        <a:t/>
                      </a:r>
                      <a:endParaRPr sz="2000" u="none" cap="none" strike="noStrike"/>
                    </a:p>
                  </a:txBody>
                  <a:tcPr marT="45725" marB="45725" marR="91450" marL="91450" anchor="ctr"/>
                </a:tc>
                <a:tc>
                  <a:txBody>
                    <a:bodyPr/>
                    <a:lstStyle/>
                    <a:p>
                      <a:pPr indent="0" lvl="0" marL="0" marR="0" rtl="0" algn="l">
                        <a:spcBef>
                          <a:spcPts val="0"/>
                        </a:spcBef>
                        <a:spcAft>
                          <a:spcPts val="0"/>
                        </a:spcAft>
                        <a:buNone/>
                      </a:pPr>
                      <a:r>
                        <a:t/>
                      </a:r>
                      <a:endParaRPr sz="2000"/>
                    </a:p>
                  </a:txBody>
                  <a:tcPr marT="45725" marB="45725" marR="91450" marL="91450"/>
                </a:tc>
              </a:tr>
              <a:tr h="385725">
                <a:tc vMerge="1"/>
                <a:tc>
                  <a:txBody>
                    <a:bodyPr/>
                    <a:lstStyle/>
                    <a:p>
                      <a:pPr indent="0" lvl="0" marL="0" marR="0" rtl="0" algn="ctr">
                        <a:spcBef>
                          <a:spcPts val="0"/>
                        </a:spcBef>
                        <a:spcAft>
                          <a:spcPts val="0"/>
                        </a:spcAft>
                        <a:buNone/>
                      </a:pPr>
                      <a:r>
                        <a:t/>
                      </a:r>
                      <a:endParaRPr sz="2000"/>
                    </a:p>
                  </a:txBody>
                  <a:tcPr marT="45725" marB="45725" marR="91450" marL="91450" anchor="ctr"/>
                </a:tc>
                <a:tc>
                  <a:txBody>
                    <a:bodyPr/>
                    <a:lstStyle/>
                    <a:p>
                      <a:pPr indent="0" lvl="0" marL="0" marR="0" rtl="0" algn="l">
                        <a:spcBef>
                          <a:spcPts val="0"/>
                        </a:spcBef>
                        <a:spcAft>
                          <a:spcPts val="0"/>
                        </a:spcAft>
                        <a:buNone/>
                      </a:pPr>
                      <a:r>
                        <a:t/>
                      </a:r>
                      <a:endParaRPr sz="2000"/>
                    </a:p>
                  </a:txBody>
                  <a:tcPr marT="45725" marB="45725" marR="91450" marL="91450"/>
                </a:tc>
              </a:tr>
              <a:tr h="385725">
                <a:tc vMerge="1"/>
                <a:tc>
                  <a:txBody>
                    <a:bodyPr/>
                    <a:lstStyle/>
                    <a:p>
                      <a:pPr indent="0" lvl="0" marL="0" marR="0" rtl="0" algn="ctr">
                        <a:spcBef>
                          <a:spcPts val="0"/>
                        </a:spcBef>
                        <a:spcAft>
                          <a:spcPts val="0"/>
                        </a:spcAft>
                        <a:buNone/>
                      </a:pPr>
                      <a:r>
                        <a:t/>
                      </a:r>
                      <a:endParaRPr sz="2000"/>
                    </a:p>
                  </a:txBody>
                  <a:tcPr marT="45725" marB="45725" marR="91450" marL="91450" anchor="ctr"/>
                </a:tc>
                <a:tc>
                  <a:txBody>
                    <a:bodyPr/>
                    <a:lstStyle/>
                    <a:p>
                      <a:pPr indent="0" lvl="0" marL="0" marR="0" rtl="0" algn="l">
                        <a:spcBef>
                          <a:spcPts val="0"/>
                        </a:spcBef>
                        <a:spcAft>
                          <a:spcPts val="0"/>
                        </a:spcAft>
                        <a:buNone/>
                      </a:pPr>
                      <a:r>
                        <a:t/>
                      </a:r>
                      <a:endParaRPr sz="2000"/>
                    </a:p>
                  </a:txBody>
                  <a:tcPr marT="45725" marB="45725" marR="91450" marL="91450"/>
                </a:tc>
              </a:tr>
              <a:tr h="385725">
                <a:tc vMerge="1"/>
                <a:tc>
                  <a:txBody>
                    <a:bodyPr/>
                    <a:lstStyle/>
                    <a:p>
                      <a:pPr indent="0" lvl="0" marL="0" marR="0" rtl="0" algn="ctr">
                        <a:spcBef>
                          <a:spcPts val="0"/>
                        </a:spcBef>
                        <a:spcAft>
                          <a:spcPts val="0"/>
                        </a:spcAft>
                        <a:buNone/>
                      </a:pPr>
                      <a:r>
                        <a:t/>
                      </a:r>
                      <a:endParaRPr sz="2000"/>
                    </a:p>
                  </a:txBody>
                  <a:tcPr marT="45725" marB="45725" marR="91450" marL="91450" anchor="ctr"/>
                </a:tc>
                <a:tc>
                  <a:txBody>
                    <a:bodyPr/>
                    <a:lstStyle/>
                    <a:p>
                      <a:pPr indent="0" lvl="0" marL="0" marR="0" rtl="0" algn="l">
                        <a:spcBef>
                          <a:spcPts val="0"/>
                        </a:spcBef>
                        <a:spcAft>
                          <a:spcPts val="0"/>
                        </a:spcAft>
                        <a:buNone/>
                      </a:pPr>
                      <a:r>
                        <a:t/>
                      </a:r>
                      <a:endParaRPr sz="2000"/>
                    </a:p>
                  </a:txBody>
                  <a:tcPr marT="45725" marB="45725" marR="91450" marL="91450"/>
                </a:tc>
              </a:tr>
              <a:tr h="385725">
                <a:tc rowSpan="3">
                  <a:txBody>
                    <a:bodyPr/>
                    <a:lstStyle/>
                    <a:p>
                      <a:pPr indent="0" lvl="0" marL="0" marR="0" rtl="0" algn="ctr">
                        <a:spcBef>
                          <a:spcPts val="0"/>
                        </a:spcBef>
                        <a:spcAft>
                          <a:spcPts val="0"/>
                        </a:spcAft>
                        <a:buNone/>
                      </a:pPr>
                      <a:r>
                        <a:rPr lang="ja-JP" sz="2000"/>
                        <a:t>外部環境</a:t>
                      </a:r>
                      <a:endParaRPr/>
                    </a:p>
                  </a:txBody>
                  <a:tcPr marT="45725" marB="45725" marR="91450" marL="91450" anchor="ctr"/>
                </a:tc>
                <a:tc>
                  <a:txBody>
                    <a:bodyPr/>
                    <a:lstStyle/>
                    <a:p>
                      <a:pPr indent="0" lvl="0" marL="0" marR="0" rtl="0" algn="ctr">
                        <a:spcBef>
                          <a:spcPts val="0"/>
                        </a:spcBef>
                        <a:spcAft>
                          <a:spcPts val="0"/>
                        </a:spcAft>
                        <a:buNone/>
                      </a:pPr>
                      <a:r>
                        <a:t/>
                      </a:r>
                      <a:endParaRPr sz="2000"/>
                    </a:p>
                  </a:txBody>
                  <a:tcPr marT="45725" marB="45725" marR="91450" marL="91450" anchor="ctr"/>
                </a:tc>
                <a:tc>
                  <a:txBody>
                    <a:bodyPr/>
                    <a:lstStyle/>
                    <a:p>
                      <a:pPr indent="0" lvl="0" marL="0" marR="0" rtl="0" algn="l">
                        <a:spcBef>
                          <a:spcPts val="0"/>
                        </a:spcBef>
                        <a:spcAft>
                          <a:spcPts val="0"/>
                        </a:spcAft>
                        <a:buNone/>
                      </a:pPr>
                      <a:r>
                        <a:t/>
                      </a:r>
                      <a:endParaRPr sz="2000"/>
                    </a:p>
                  </a:txBody>
                  <a:tcPr marT="45725" marB="45725" marR="91450" marL="91450"/>
                </a:tc>
              </a:tr>
              <a:tr h="385725">
                <a:tc vMerge="1"/>
                <a:tc>
                  <a:txBody>
                    <a:bodyPr/>
                    <a:lstStyle/>
                    <a:p>
                      <a:pPr indent="0" lvl="0" marL="0" marR="0" rtl="0" algn="ctr">
                        <a:spcBef>
                          <a:spcPts val="0"/>
                        </a:spcBef>
                        <a:spcAft>
                          <a:spcPts val="0"/>
                        </a:spcAft>
                        <a:buNone/>
                      </a:pPr>
                      <a:r>
                        <a:t/>
                      </a:r>
                      <a:endParaRPr sz="2000"/>
                    </a:p>
                  </a:txBody>
                  <a:tcPr marT="45725" marB="45725" marR="91450" marL="91450" anchor="ctr"/>
                </a:tc>
                <a:tc>
                  <a:txBody>
                    <a:bodyPr/>
                    <a:lstStyle/>
                    <a:p>
                      <a:pPr indent="0" lvl="0" marL="0" marR="0" rtl="0" algn="l">
                        <a:spcBef>
                          <a:spcPts val="0"/>
                        </a:spcBef>
                        <a:spcAft>
                          <a:spcPts val="0"/>
                        </a:spcAft>
                        <a:buNone/>
                      </a:pPr>
                      <a:r>
                        <a:t/>
                      </a:r>
                      <a:endParaRPr sz="2000"/>
                    </a:p>
                  </a:txBody>
                  <a:tcPr marT="45725" marB="45725" marR="91450" marL="91450"/>
                </a:tc>
              </a:tr>
              <a:tr h="385725">
                <a:tc vMerge="1"/>
                <a:tc>
                  <a:txBody>
                    <a:bodyPr/>
                    <a:lstStyle/>
                    <a:p>
                      <a:pPr indent="0" lvl="0" marL="0" marR="0" rtl="0" algn="ctr">
                        <a:spcBef>
                          <a:spcPts val="0"/>
                        </a:spcBef>
                        <a:spcAft>
                          <a:spcPts val="0"/>
                        </a:spcAft>
                        <a:buNone/>
                      </a:pPr>
                      <a:r>
                        <a:t/>
                      </a:r>
                      <a:endParaRPr sz="2000"/>
                    </a:p>
                  </a:txBody>
                  <a:tcPr marT="45725" marB="45725" marR="91450" marL="91450" anchor="ctr"/>
                </a:tc>
                <a:tc>
                  <a:txBody>
                    <a:bodyPr/>
                    <a:lstStyle/>
                    <a:p>
                      <a:pPr indent="0" lvl="0" marL="0" marR="0" rtl="0" algn="l">
                        <a:spcBef>
                          <a:spcPts val="0"/>
                        </a:spcBef>
                        <a:spcAft>
                          <a:spcPts val="0"/>
                        </a:spcAft>
                        <a:buNone/>
                      </a:pPr>
                      <a:r>
                        <a:t/>
                      </a:r>
                      <a:endParaRPr sz="2000"/>
                    </a:p>
                  </a:txBody>
                  <a:tcPr marT="45725" marB="45725" marR="91450" marL="91450"/>
                </a:tc>
              </a:tr>
            </a:tbl>
          </a:graphicData>
        </a:graphic>
      </p:graphicFrame>
      <p:sp>
        <p:nvSpPr>
          <p:cNvPr id="331" name="Google Shape;331;p10"/>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332" name="Google Shape;332;p10"/>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333" name="Google Shape;333;p10"/>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334" name="Google Shape;334;p10"/>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自社を知る</a:t>
            </a:r>
            <a:endParaRPr/>
          </a:p>
        </p:txBody>
      </p:sp>
      <p:sp>
        <p:nvSpPr>
          <p:cNvPr id="335" name="Google Shape;335;p10"/>
          <p:cNvSpPr/>
          <p:nvPr/>
        </p:nvSpPr>
        <p:spPr>
          <a:xfrm>
            <a:off x="3707904" y="5140226"/>
            <a:ext cx="1728192" cy="408911"/>
          </a:xfrm>
          <a:prstGeom prst="flowChartTerminator">
            <a:avLst/>
          </a:prstGeom>
          <a:solidFill>
            <a:schemeClr val="accent5"/>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1800">
                <a:solidFill>
                  <a:schemeClr val="lt1"/>
                </a:solidFill>
                <a:latin typeface="Arial"/>
                <a:ea typeface="Arial"/>
                <a:cs typeface="Arial"/>
                <a:sym typeface="Arial"/>
              </a:rPr>
              <a:t>会社の現状</a:t>
            </a:r>
            <a:endParaRPr/>
          </a:p>
        </p:txBody>
      </p:sp>
      <p:sp>
        <p:nvSpPr>
          <p:cNvPr id="336" name="Google Shape;336;p10"/>
          <p:cNvSpPr txBox="1"/>
          <p:nvPr/>
        </p:nvSpPr>
        <p:spPr>
          <a:xfrm>
            <a:off x="2028741" y="5152546"/>
            <a:ext cx="710451"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2000">
                <a:solidFill>
                  <a:srgbClr val="3F3F3F"/>
                </a:solidFill>
                <a:latin typeface="Arial"/>
                <a:ea typeface="Arial"/>
                <a:cs typeface="Arial"/>
                <a:sym typeface="Arial"/>
              </a:rPr>
              <a:t>社内</a:t>
            </a:r>
            <a:endParaRPr/>
          </a:p>
        </p:txBody>
      </p:sp>
      <p:sp>
        <p:nvSpPr>
          <p:cNvPr id="337" name="Google Shape;337;p10"/>
          <p:cNvSpPr txBox="1"/>
          <p:nvPr/>
        </p:nvSpPr>
        <p:spPr>
          <a:xfrm>
            <a:off x="6544479" y="5152546"/>
            <a:ext cx="710451"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2000">
                <a:solidFill>
                  <a:srgbClr val="3F3F3F"/>
                </a:solidFill>
                <a:latin typeface="Arial"/>
                <a:ea typeface="Arial"/>
                <a:cs typeface="Arial"/>
                <a:sym typeface="Arial"/>
              </a:rPr>
              <a:t>社外</a:t>
            </a:r>
            <a:endParaRPr/>
          </a:p>
        </p:txBody>
      </p:sp>
      <p:grpSp>
        <p:nvGrpSpPr>
          <p:cNvPr id="338" name="Google Shape;338;p10"/>
          <p:cNvGrpSpPr/>
          <p:nvPr/>
        </p:nvGrpSpPr>
        <p:grpSpPr>
          <a:xfrm>
            <a:off x="971602" y="4325044"/>
            <a:ext cx="2712690" cy="1931196"/>
            <a:chOff x="971600" y="4325042"/>
            <a:chExt cx="2712690" cy="1931196"/>
          </a:xfrm>
        </p:grpSpPr>
        <p:pic>
          <p:nvPicPr>
            <p:cNvPr descr="ワイヤレス 単色塗りつぶし" id="339" name="Google Shape;339;p10"/>
            <p:cNvPicPr preferRelativeResize="0"/>
            <p:nvPr/>
          </p:nvPicPr>
          <p:blipFill rotWithShape="1">
            <a:blip r:embed="rId3">
              <a:alphaModFix/>
            </a:blip>
            <a:srcRect b="0" l="0" r="0" t="0"/>
            <a:stretch/>
          </p:blipFill>
          <p:spPr>
            <a:xfrm rot="2700000">
              <a:off x="2728155" y="4489089"/>
              <a:ext cx="792088" cy="792088"/>
            </a:xfrm>
            <a:prstGeom prst="rect">
              <a:avLst/>
            </a:prstGeom>
            <a:noFill/>
            <a:ln>
              <a:noFill/>
            </a:ln>
          </p:spPr>
        </p:pic>
        <p:pic>
          <p:nvPicPr>
            <p:cNvPr descr="お金 単色塗りつぶし" id="340" name="Google Shape;340;p10"/>
            <p:cNvPicPr preferRelativeResize="0"/>
            <p:nvPr/>
          </p:nvPicPr>
          <p:blipFill rotWithShape="1">
            <a:blip r:embed="rId4">
              <a:alphaModFix/>
            </a:blip>
            <a:srcRect b="0" l="0" r="0" t="0"/>
            <a:stretch/>
          </p:blipFill>
          <p:spPr>
            <a:xfrm>
              <a:off x="2671186" y="5464150"/>
              <a:ext cx="792088" cy="792088"/>
            </a:xfrm>
            <a:prstGeom prst="rect">
              <a:avLst/>
            </a:prstGeom>
            <a:noFill/>
            <a:ln>
              <a:noFill/>
            </a:ln>
          </p:spPr>
        </p:pic>
        <p:pic>
          <p:nvPicPr>
            <p:cNvPr descr="男性 単色塗りつぶし" id="341" name="Google Shape;341;p10"/>
            <p:cNvPicPr preferRelativeResize="0"/>
            <p:nvPr/>
          </p:nvPicPr>
          <p:blipFill rotWithShape="1">
            <a:blip r:embed="rId5">
              <a:alphaModFix/>
            </a:blip>
            <a:srcRect b="0" l="0" r="0" t="0"/>
            <a:stretch/>
          </p:blipFill>
          <p:spPr>
            <a:xfrm>
              <a:off x="1115616" y="4620135"/>
              <a:ext cx="792088" cy="792088"/>
            </a:xfrm>
            <a:prstGeom prst="rect">
              <a:avLst/>
            </a:prstGeom>
            <a:noFill/>
            <a:ln>
              <a:noFill/>
            </a:ln>
          </p:spPr>
        </p:pic>
        <p:pic>
          <p:nvPicPr>
            <p:cNvPr descr="工場 単色塗りつぶし" id="342" name="Google Shape;342;p10"/>
            <p:cNvPicPr preferRelativeResize="0"/>
            <p:nvPr/>
          </p:nvPicPr>
          <p:blipFill rotWithShape="1">
            <a:blip r:embed="rId6">
              <a:alphaModFix/>
            </a:blip>
            <a:srcRect b="0" l="0" r="0" t="0"/>
            <a:stretch/>
          </p:blipFill>
          <p:spPr>
            <a:xfrm>
              <a:off x="971600" y="5445224"/>
              <a:ext cx="792088" cy="792088"/>
            </a:xfrm>
            <a:prstGeom prst="rect">
              <a:avLst/>
            </a:prstGeom>
            <a:noFill/>
            <a:ln>
              <a:noFill/>
            </a:ln>
          </p:spPr>
        </p:pic>
      </p:grpSp>
      <p:sp>
        <p:nvSpPr>
          <p:cNvPr id="343" name="Google Shape;343;p10"/>
          <p:cNvSpPr txBox="1"/>
          <p:nvPr/>
        </p:nvSpPr>
        <p:spPr>
          <a:xfrm>
            <a:off x="783418" y="4853810"/>
            <a:ext cx="54373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1400">
                <a:solidFill>
                  <a:schemeClr val="dk1"/>
                </a:solidFill>
                <a:latin typeface="Arial"/>
                <a:ea typeface="Arial"/>
                <a:cs typeface="Arial"/>
                <a:sym typeface="Arial"/>
              </a:rPr>
              <a:t>ヒト</a:t>
            </a:r>
            <a:endParaRPr/>
          </a:p>
        </p:txBody>
      </p:sp>
      <p:sp>
        <p:nvSpPr>
          <p:cNvPr id="344" name="Google Shape;344;p10"/>
          <p:cNvSpPr txBox="1"/>
          <p:nvPr/>
        </p:nvSpPr>
        <p:spPr>
          <a:xfrm>
            <a:off x="2233855" y="4638786"/>
            <a:ext cx="54373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1400">
                <a:solidFill>
                  <a:schemeClr val="dk1"/>
                </a:solidFill>
                <a:latin typeface="Arial"/>
                <a:ea typeface="Arial"/>
                <a:cs typeface="Arial"/>
                <a:sym typeface="Arial"/>
              </a:rPr>
              <a:t>情報</a:t>
            </a:r>
            <a:endParaRPr/>
          </a:p>
        </p:txBody>
      </p:sp>
      <p:sp>
        <p:nvSpPr>
          <p:cNvPr id="345" name="Google Shape;345;p10"/>
          <p:cNvSpPr txBox="1"/>
          <p:nvPr/>
        </p:nvSpPr>
        <p:spPr>
          <a:xfrm>
            <a:off x="2127449" y="5738642"/>
            <a:ext cx="54373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1400">
                <a:solidFill>
                  <a:schemeClr val="dk1"/>
                </a:solidFill>
                <a:latin typeface="Arial"/>
                <a:ea typeface="Arial"/>
                <a:cs typeface="Arial"/>
                <a:sym typeface="Arial"/>
              </a:rPr>
              <a:t>カネ</a:t>
            </a:r>
            <a:endParaRPr/>
          </a:p>
        </p:txBody>
      </p:sp>
      <p:sp>
        <p:nvSpPr>
          <p:cNvPr id="346" name="Google Shape;346;p10"/>
          <p:cNvSpPr txBox="1"/>
          <p:nvPr/>
        </p:nvSpPr>
        <p:spPr>
          <a:xfrm>
            <a:off x="1222663" y="5469852"/>
            <a:ext cx="54373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1400">
                <a:solidFill>
                  <a:schemeClr val="dk1"/>
                </a:solidFill>
                <a:latin typeface="Arial"/>
                <a:ea typeface="Arial"/>
                <a:cs typeface="Arial"/>
                <a:sym typeface="Arial"/>
              </a:rPr>
              <a:t>モノ</a:t>
            </a:r>
            <a:endParaRPr/>
          </a:p>
        </p:txBody>
      </p:sp>
      <p:grpSp>
        <p:nvGrpSpPr>
          <p:cNvPr id="347" name="Google Shape;347;p10"/>
          <p:cNvGrpSpPr/>
          <p:nvPr/>
        </p:nvGrpSpPr>
        <p:grpSpPr>
          <a:xfrm>
            <a:off x="5652120" y="4581128"/>
            <a:ext cx="2376264" cy="1584176"/>
            <a:chOff x="5652120" y="4581128"/>
            <a:chExt cx="2376264" cy="1584176"/>
          </a:xfrm>
        </p:grpSpPr>
        <p:pic>
          <p:nvPicPr>
            <p:cNvPr descr="衝突 単色塗りつぶし" id="348" name="Google Shape;348;p10"/>
            <p:cNvPicPr preferRelativeResize="0"/>
            <p:nvPr/>
          </p:nvPicPr>
          <p:blipFill rotWithShape="1">
            <a:blip r:embed="rId7">
              <a:alphaModFix/>
            </a:blip>
            <a:srcRect b="0" l="0" r="0" t="0"/>
            <a:stretch/>
          </p:blipFill>
          <p:spPr>
            <a:xfrm>
              <a:off x="7236296" y="4941168"/>
              <a:ext cx="792088" cy="792088"/>
            </a:xfrm>
            <a:prstGeom prst="rect">
              <a:avLst/>
            </a:prstGeom>
            <a:noFill/>
            <a:ln>
              <a:noFill/>
            </a:ln>
          </p:spPr>
        </p:pic>
        <p:pic>
          <p:nvPicPr>
            <p:cNvPr descr="棒グラフ (上昇) 単色塗りつぶし" id="349" name="Google Shape;349;p10"/>
            <p:cNvPicPr preferRelativeResize="0"/>
            <p:nvPr/>
          </p:nvPicPr>
          <p:blipFill rotWithShape="1">
            <a:blip r:embed="rId8">
              <a:alphaModFix/>
            </a:blip>
            <a:srcRect b="0" l="0" r="0" t="0"/>
            <a:stretch/>
          </p:blipFill>
          <p:spPr>
            <a:xfrm>
              <a:off x="5652120" y="4581128"/>
              <a:ext cx="792088" cy="792088"/>
            </a:xfrm>
            <a:prstGeom prst="rect">
              <a:avLst/>
            </a:prstGeom>
            <a:noFill/>
            <a:ln>
              <a:noFill/>
            </a:ln>
          </p:spPr>
        </p:pic>
        <p:pic>
          <p:nvPicPr>
            <p:cNvPr descr="家 単色塗りつぶし" id="350" name="Google Shape;350;p10"/>
            <p:cNvPicPr preferRelativeResize="0"/>
            <p:nvPr/>
          </p:nvPicPr>
          <p:blipFill rotWithShape="1">
            <a:blip r:embed="rId9">
              <a:alphaModFix/>
            </a:blip>
            <a:srcRect b="0" l="0" r="0" t="0"/>
            <a:stretch/>
          </p:blipFill>
          <p:spPr>
            <a:xfrm>
              <a:off x="5940152" y="5373216"/>
              <a:ext cx="792088" cy="792088"/>
            </a:xfrm>
            <a:prstGeom prst="rect">
              <a:avLst/>
            </a:prstGeom>
            <a:noFill/>
            <a:ln>
              <a:noFill/>
            </a:ln>
          </p:spPr>
        </p:pic>
      </p:grpSp>
      <p:sp>
        <p:nvSpPr>
          <p:cNvPr id="351" name="Google Shape;351;p10"/>
          <p:cNvSpPr txBox="1"/>
          <p:nvPr/>
        </p:nvSpPr>
        <p:spPr>
          <a:xfrm>
            <a:off x="6372202" y="4653138"/>
            <a:ext cx="54373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1400">
                <a:solidFill>
                  <a:schemeClr val="dk1"/>
                </a:solidFill>
                <a:latin typeface="Arial"/>
                <a:ea typeface="Arial"/>
                <a:cs typeface="Arial"/>
                <a:sym typeface="Arial"/>
              </a:rPr>
              <a:t>市場</a:t>
            </a:r>
            <a:endParaRPr/>
          </a:p>
        </p:txBody>
      </p:sp>
      <p:sp>
        <p:nvSpPr>
          <p:cNvPr id="352" name="Google Shape;352;p10"/>
          <p:cNvSpPr txBox="1"/>
          <p:nvPr/>
        </p:nvSpPr>
        <p:spPr>
          <a:xfrm>
            <a:off x="6660234" y="5785521"/>
            <a:ext cx="54373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1400">
                <a:solidFill>
                  <a:schemeClr val="dk1"/>
                </a:solidFill>
                <a:latin typeface="Arial"/>
                <a:ea typeface="Arial"/>
                <a:cs typeface="Arial"/>
                <a:sym typeface="Arial"/>
              </a:rPr>
              <a:t>顧客</a:t>
            </a:r>
            <a:endParaRPr/>
          </a:p>
        </p:txBody>
      </p:sp>
      <p:sp>
        <p:nvSpPr>
          <p:cNvPr id="353" name="Google Shape;353;p10"/>
          <p:cNvSpPr txBox="1"/>
          <p:nvPr/>
        </p:nvSpPr>
        <p:spPr>
          <a:xfrm>
            <a:off x="7814902" y="4849417"/>
            <a:ext cx="54373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1400">
                <a:solidFill>
                  <a:schemeClr val="dk1"/>
                </a:solidFill>
                <a:latin typeface="Arial"/>
                <a:ea typeface="Arial"/>
                <a:cs typeface="Arial"/>
                <a:sym typeface="Arial"/>
              </a:rPr>
              <a:t>競合</a:t>
            </a:r>
            <a:endParaRPr/>
          </a:p>
        </p:txBody>
      </p:sp>
      <p:sp>
        <p:nvSpPr>
          <p:cNvPr id="354" name="Google Shape;354;p10"/>
          <p:cNvSpPr txBox="1"/>
          <p:nvPr/>
        </p:nvSpPr>
        <p:spPr>
          <a:xfrm>
            <a:off x="2339752" y="1556794"/>
            <a:ext cx="5642418" cy="1695529"/>
          </a:xfrm>
          <a:prstGeom prst="rect">
            <a:avLst/>
          </a:prstGeom>
          <a:noFill/>
          <a:ln>
            <a:noFill/>
          </a:ln>
        </p:spPr>
        <p:txBody>
          <a:bodyPr anchorCtr="0" anchor="t" bIns="45700" lIns="91425" spcFirstLastPara="1" rIns="91425" wrap="square" tIns="45700">
            <a:spAutoFit/>
          </a:bodyPr>
          <a:lstStyle/>
          <a:p>
            <a:pPr indent="0" lvl="0" marL="0" marR="0" rtl="0" algn="l">
              <a:lnSpc>
                <a:spcPct val="155000"/>
              </a:lnSpc>
              <a:spcBef>
                <a:spcPts val="0"/>
              </a:spcBef>
              <a:spcAft>
                <a:spcPts val="0"/>
              </a:spcAft>
              <a:buNone/>
            </a:pPr>
            <a:r>
              <a:rPr lang="ja-JP" sz="2000">
                <a:solidFill>
                  <a:schemeClr val="dk1"/>
                </a:solidFill>
                <a:latin typeface="Book Antiqua"/>
                <a:ea typeface="Book Antiqua"/>
                <a:cs typeface="Book Antiqua"/>
                <a:sym typeface="Book Antiqua"/>
              </a:rPr>
              <a:t>ヒト　　　　社内の人材、有資格者、人数など</a:t>
            </a:r>
            <a:endParaRPr sz="2000">
              <a:solidFill>
                <a:schemeClr val="dk1"/>
              </a:solidFill>
              <a:latin typeface="Book Antiqua"/>
              <a:ea typeface="Book Antiqua"/>
              <a:cs typeface="Book Antiqua"/>
              <a:sym typeface="Book Antiqua"/>
            </a:endParaRPr>
          </a:p>
          <a:p>
            <a:pPr indent="0" lvl="0" marL="0" marR="0" rtl="0" algn="l">
              <a:lnSpc>
                <a:spcPct val="155000"/>
              </a:lnSpc>
              <a:spcBef>
                <a:spcPts val="0"/>
              </a:spcBef>
              <a:spcAft>
                <a:spcPts val="0"/>
              </a:spcAft>
              <a:buNone/>
            </a:pPr>
            <a:r>
              <a:rPr lang="ja-JP" sz="2000">
                <a:solidFill>
                  <a:schemeClr val="dk1"/>
                </a:solidFill>
                <a:latin typeface="Book Antiqua"/>
                <a:ea typeface="Book Antiqua"/>
                <a:cs typeface="Book Antiqua"/>
                <a:sym typeface="Book Antiqua"/>
              </a:rPr>
              <a:t>モノ　　　　商品、サービス、設備、拠点など</a:t>
            </a:r>
            <a:endParaRPr/>
          </a:p>
          <a:p>
            <a:pPr indent="0" lvl="0" marL="0" marR="0" rtl="0" algn="l">
              <a:lnSpc>
                <a:spcPct val="155000"/>
              </a:lnSpc>
              <a:spcBef>
                <a:spcPts val="0"/>
              </a:spcBef>
              <a:spcAft>
                <a:spcPts val="0"/>
              </a:spcAft>
              <a:buNone/>
            </a:pPr>
            <a:r>
              <a:rPr lang="ja-JP" sz="2000">
                <a:solidFill>
                  <a:schemeClr val="dk1"/>
                </a:solidFill>
                <a:latin typeface="Book Antiqua"/>
                <a:ea typeface="Book Antiqua"/>
                <a:cs typeface="Book Antiqua"/>
                <a:sym typeface="Book Antiqua"/>
              </a:rPr>
              <a:t>カネ　　　　資産（金融資産、固定資産）など</a:t>
            </a:r>
            <a:endParaRPr sz="2000">
              <a:solidFill>
                <a:schemeClr val="dk1"/>
              </a:solidFill>
              <a:latin typeface="Book Antiqua"/>
              <a:ea typeface="Book Antiqua"/>
              <a:cs typeface="Book Antiqua"/>
              <a:sym typeface="Book Antiqua"/>
            </a:endParaRPr>
          </a:p>
          <a:p>
            <a:pPr indent="0" lvl="0" marL="0" marR="0" rtl="0" algn="l">
              <a:lnSpc>
                <a:spcPct val="155000"/>
              </a:lnSpc>
              <a:spcBef>
                <a:spcPts val="0"/>
              </a:spcBef>
              <a:spcAft>
                <a:spcPts val="0"/>
              </a:spcAft>
              <a:buNone/>
            </a:pPr>
            <a:r>
              <a:rPr lang="ja-JP" sz="2000">
                <a:solidFill>
                  <a:schemeClr val="dk1"/>
                </a:solidFill>
                <a:latin typeface="Book Antiqua"/>
                <a:ea typeface="Book Antiqua"/>
                <a:cs typeface="Book Antiqua"/>
                <a:sym typeface="Book Antiqua"/>
              </a:rPr>
              <a:t>情報　　　　知的財産、ノウハウなどの暗黙知</a:t>
            </a:r>
            <a:endParaRPr/>
          </a:p>
        </p:txBody>
      </p:sp>
      <p:sp>
        <p:nvSpPr>
          <p:cNvPr id="355" name="Google Shape;355;p10"/>
          <p:cNvSpPr txBox="1"/>
          <p:nvPr/>
        </p:nvSpPr>
        <p:spPr>
          <a:xfrm>
            <a:off x="2342371" y="3111685"/>
            <a:ext cx="6696744" cy="1249894"/>
          </a:xfrm>
          <a:prstGeom prst="rect">
            <a:avLst/>
          </a:prstGeom>
          <a:noFill/>
          <a:ln>
            <a:noFill/>
          </a:ln>
        </p:spPr>
        <p:txBody>
          <a:bodyPr anchorCtr="0" anchor="t" bIns="45700" lIns="91425" spcFirstLastPara="1" rIns="91425" wrap="square" tIns="45700">
            <a:spAutoFit/>
          </a:bodyPr>
          <a:lstStyle/>
          <a:p>
            <a:pPr indent="0" lvl="0" marL="0" marR="0" rtl="0" algn="l">
              <a:lnSpc>
                <a:spcPct val="155000"/>
              </a:lnSpc>
              <a:spcBef>
                <a:spcPts val="0"/>
              </a:spcBef>
              <a:spcAft>
                <a:spcPts val="0"/>
              </a:spcAft>
              <a:buNone/>
            </a:pPr>
            <a:r>
              <a:rPr lang="ja-JP" sz="2000">
                <a:solidFill>
                  <a:schemeClr val="dk1"/>
                </a:solidFill>
                <a:latin typeface="Book Antiqua"/>
                <a:ea typeface="Book Antiqua"/>
                <a:cs typeface="Book Antiqua"/>
                <a:sym typeface="Book Antiqua"/>
              </a:rPr>
              <a:t>顧客　　　　人口動態変数、心理的変数など</a:t>
            </a:r>
            <a:endParaRPr/>
          </a:p>
          <a:p>
            <a:pPr indent="0" lvl="0" marL="0" marR="0" rtl="0" algn="l">
              <a:lnSpc>
                <a:spcPct val="155000"/>
              </a:lnSpc>
              <a:spcBef>
                <a:spcPts val="0"/>
              </a:spcBef>
              <a:spcAft>
                <a:spcPts val="0"/>
              </a:spcAft>
              <a:buNone/>
            </a:pPr>
            <a:r>
              <a:rPr lang="ja-JP" sz="2000">
                <a:solidFill>
                  <a:schemeClr val="dk1"/>
                </a:solidFill>
                <a:latin typeface="Book Antiqua"/>
                <a:ea typeface="Book Antiqua"/>
                <a:cs typeface="Book Antiqua"/>
                <a:sym typeface="Book Antiqua"/>
              </a:rPr>
              <a:t>競合　　　　競合のヒト、モノ、カネ、情報の状況</a:t>
            </a:r>
            <a:endParaRPr/>
          </a:p>
          <a:p>
            <a:pPr indent="0" lvl="0" marL="0" marR="0" rtl="0" algn="l">
              <a:lnSpc>
                <a:spcPct val="155000"/>
              </a:lnSpc>
              <a:spcBef>
                <a:spcPts val="0"/>
              </a:spcBef>
              <a:spcAft>
                <a:spcPts val="0"/>
              </a:spcAft>
              <a:buNone/>
            </a:pPr>
            <a:r>
              <a:rPr lang="ja-JP" sz="2000">
                <a:solidFill>
                  <a:schemeClr val="dk1"/>
                </a:solidFill>
                <a:latin typeface="Book Antiqua"/>
                <a:ea typeface="Book Antiqua"/>
                <a:cs typeface="Book Antiqua"/>
                <a:sym typeface="Book Antiqua"/>
              </a:rPr>
              <a:t>市場　　　　ミクロ視点、マクロ視点</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0"/>
                                        </p:tgtEl>
                                        <p:attrNameLst>
                                          <p:attrName>style.visibility</p:attrName>
                                        </p:attrNameLst>
                                      </p:cBhvr>
                                      <p:to>
                                        <p:strVal val="visible"/>
                                      </p:to>
                                    </p:set>
                                    <p:animEffect filter="fade" transition="in">
                                      <p:cBhvr>
                                        <p:cTn dur="500"/>
                                        <p:tgtEl>
                                          <p:spTgt spid="3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gtEl>
                                        <p:attrNameLst>
                                          <p:attrName>style.visibility</p:attrName>
                                        </p:attrNameLst>
                                      </p:cBhvr>
                                      <p:to>
                                        <p:strVal val="visible"/>
                                      </p:to>
                                    </p:set>
                                    <p:animEffect filter="fade" transition="in">
                                      <p:cBhvr>
                                        <p:cTn dur="500"/>
                                        <p:tgtEl>
                                          <p:spTgt spid="336"/>
                                        </p:tgtEl>
                                      </p:cBhvr>
                                    </p:animEffect>
                                  </p:childTnLst>
                                </p:cTn>
                              </p:par>
                              <p:par>
                                <p:cTn fill="hold" nodeType="withEffect" presetClass="entr" presetID="10" presetSubtype="0">
                                  <p:stCondLst>
                                    <p:cond delay="0"/>
                                  </p:stCondLst>
                                  <p:childTnLst>
                                    <p:set>
                                      <p:cBhvr>
                                        <p:cTn dur="1" fill="hold">
                                          <p:stCondLst>
                                            <p:cond delay="0"/>
                                          </p:stCondLst>
                                        </p:cTn>
                                        <p:tgtEl>
                                          <p:spTgt spid="328"/>
                                        </p:tgtEl>
                                        <p:attrNameLst>
                                          <p:attrName>style.visibility</p:attrName>
                                        </p:attrNameLst>
                                      </p:cBhvr>
                                      <p:to>
                                        <p:strVal val="visible"/>
                                      </p:to>
                                    </p:set>
                                    <p:animEffect filter="fade" transition="in">
                                      <p:cBhvr>
                                        <p:cTn dur="500"/>
                                        <p:tgtEl>
                                          <p:spTgt spid="328"/>
                                        </p:tgtEl>
                                      </p:cBhvr>
                                    </p:animEffect>
                                  </p:childTnLst>
                                </p:cTn>
                              </p:par>
                              <p:par>
                                <p:cTn fill="hold" nodeType="withEffect" presetClass="entr" presetID="10" presetSubtype="0">
                                  <p:stCondLst>
                                    <p:cond delay="0"/>
                                  </p:stCondLst>
                                  <p:childTnLst>
                                    <p:set>
                                      <p:cBhvr>
                                        <p:cTn dur="1" fill="hold">
                                          <p:stCondLst>
                                            <p:cond delay="0"/>
                                          </p:stCondLst>
                                        </p:cTn>
                                        <p:tgtEl>
                                          <p:spTgt spid="335"/>
                                        </p:tgtEl>
                                        <p:attrNameLst>
                                          <p:attrName>style.visibility</p:attrName>
                                        </p:attrNameLst>
                                      </p:cBhvr>
                                      <p:to>
                                        <p:strVal val="visible"/>
                                      </p:to>
                                    </p:set>
                                    <p:animEffect filter="fade" transition="in">
                                      <p:cBhvr>
                                        <p:cTn dur="500"/>
                                        <p:tgtEl>
                                          <p:spTgt spid="335"/>
                                        </p:tgtEl>
                                      </p:cBhvr>
                                    </p:animEffect>
                                  </p:childTnLst>
                                </p:cTn>
                              </p:par>
                              <p:par>
                                <p:cTn fill="hold" nodeType="withEffect" presetClass="entr" presetID="10" presetSubtype="0">
                                  <p:stCondLst>
                                    <p:cond delay="0"/>
                                  </p:stCondLst>
                                  <p:childTnLst>
                                    <p:set>
                                      <p:cBhvr>
                                        <p:cTn dur="1" fill="hold">
                                          <p:stCondLst>
                                            <p:cond delay="0"/>
                                          </p:stCondLst>
                                        </p:cTn>
                                        <p:tgtEl>
                                          <p:spTgt spid="327"/>
                                        </p:tgtEl>
                                        <p:attrNameLst>
                                          <p:attrName>style.visibility</p:attrName>
                                        </p:attrNameLst>
                                      </p:cBhvr>
                                      <p:to>
                                        <p:strVal val="visible"/>
                                      </p:to>
                                    </p:set>
                                    <p:animEffect filter="fade" transition="in">
                                      <p:cBhvr>
                                        <p:cTn dur="500"/>
                                        <p:tgtEl>
                                          <p:spTgt spid="327"/>
                                        </p:tgtEl>
                                      </p:cBhvr>
                                    </p:animEffect>
                                  </p:childTnLst>
                                </p:cTn>
                              </p:par>
                              <p:par>
                                <p:cTn fill="hold" nodeType="withEffect" presetClass="entr" presetID="10" presetSubtype="0">
                                  <p:stCondLst>
                                    <p:cond delay="0"/>
                                  </p:stCondLst>
                                  <p:childTnLst>
                                    <p:set>
                                      <p:cBhvr>
                                        <p:cTn dur="1" fill="hold">
                                          <p:stCondLst>
                                            <p:cond delay="0"/>
                                          </p:stCondLst>
                                        </p:cTn>
                                        <p:tgtEl>
                                          <p:spTgt spid="337"/>
                                        </p:tgtEl>
                                        <p:attrNameLst>
                                          <p:attrName>style.visibility</p:attrName>
                                        </p:attrNameLst>
                                      </p:cBhvr>
                                      <p:to>
                                        <p:strVal val="visible"/>
                                      </p:to>
                                    </p:set>
                                    <p:animEffect filter="fade" transition="in">
                                      <p:cBhvr>
                                        <p:cTn dur="500"/>
                                        <p:tgtEl>
                                          <p:spTgt spid="337"/>
                                        </p:tgtEl>
                                      </p:cBhvr>
                                    </p:animEffect>
                                  </p:childTnLst>
                                </p:cTn>
                              </p:par>
                              <p:par>
                                <p:cTn fill="hold" nodeType="withEffect" presetClass="entr" presetID="10" presetSubtype="0">
                                  <p:stCondLst>
                                    <p:cond delay="0"/>
                                  </p:stCondLst>
                                  <p:childTnLst>
                                    <p:set>
                                      <p:cBhvr>
                                        <p:cTn dur="1" fill="hold">
                                          <p:stCondLst>
                                            <p:cond delay="0"/>
                                          </p:stCondLst>
                                        </p:cTn>
                                        <p:tgtEl>
                                          <p:spTgt spid="338"/>
                                        </p:tgtEl>
                                        <p:attrNameLst>
                                          <p:attrName>style.visibility</p:attrName>
                                        </p:attrNameLst>
                                      </p:cBhvr>
                                      <p:to>
                                        <p:strVal val="visible"/>
                                      </p:to>
                                    </p:set>
                                    <p:animEffect filter="fade" transition="in">
                                      <p:cBhvr>
                                        <p:cTn dur="500"/>
                                        <p:tgtEl>
                                          <p:spTgt spid="338"/>
                                        </p:tgtEl>
                                      </p:cBhvr>
                                    </p:animEffect>
                                  </p:childTnLst>
                                </p:cTn>
                              </p:par>
                              <p:par>
                                <p:cTn fill="hold" nodeType="withEffect" presetClass="entr" presetID="10" presetSubtype="0">
                                  <p:stCondLst>
                                    <p:cond delay="0"/>
                                  </p:stCondLst>
                                  <p:childTnLst>
                                    <p:set>
                                      <p:cBhvr>
                                        <p:cTn dur="1" fill="hold">
                                          <p:stCondLst>
                                            <p:cond delay="0"/>
                                          </p:stCondLst>
                                        </p:cTn>
                                        <p:tgtEl>
                                          <p:spTgt spid="347"/>
                                        </p:tgtEl>
                                        <p:attrNameLst>
                                          <p:attrName>style.visibility</p:attrName>
                                        </p:attrNameLst>
                                      </p:cBhvr>
                                      <p:to>
                                        <p:strVal val="visible"/>
                                      </p:to>
                                    </p:set>
                                    <p:animEffect filter="fade" transition="in">
                                      <p:cBhvr>
                                        <p:cTn dur="500"/>
                                        <p:tgtEl>
                                          <p:spTgt spid="3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54">
                                            <p:txEl>
                                              <p:pRg end="0" st="0"/>
                                            </p:txEl>
                                          </p:spTgt>
                                        </p:tgtEl>
                                        <p:attrNameLst>
                                          <p:attrName>style.visibility</p:attrName>
                                        </p:attrNameLst>
                                      </p:cBhvr>
                                      <p:to>
                                        <p:strVal val="visible"/>
                                      </p:to>
                                    </p:set>
                                    <p:anim calcmode="lin" valueType="num">
                                      <p:cBhvr additive="base">
                                        <p:cTn dur="500"/>
                                        <p:tgtEl>
                                          <p:spTgt spid="354">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54">
                                            <p:txEl>
                                              <p:pRg end="1" st="1"/>
                                            </p:txEl>
                                          </p:spTgt>
                                        </p:tgtEl>
                                        <p:attrNameLst>
                                          <p:attrName>style.visibility</p:attrName>
                                        </p:attrNameLst>
                                      </p:cBhvr>
                                      <p:to>
                                        <p:strVal val="visible"/>
                                      </p:to>
                                    </p:set>
                                    <p:anim calcmode="lin" valueType="num">
                                      <p:cBhvr additive="base">
                                        <p:cTn dur="500"/>
                                        <p:tgtEl>
                                          <p:spTgt spid="354">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54">
                                            <p:txEl>
                                              <p:pRg end="2" st="2"/>
                                            </p:txEl>
                                          </p:spTgt>
                                        </p:tgtEl>
                                        <p:attrNameLst>
                                          <p:attrName>style.visibility</p:attrName>
                                        </p:attrNameLst>
                                      </p:cBhvr>
                                      <p:to>
                                        <p:strVal val="visible"/>
                                      </p:to>
                                    </p:set>
                                    <p:anim calcmode="lin" valueType="num">
                                      <p:cBhvr additive="base">
                                        <p:cTn dur="500"/>
                                        <p:tgtEl>
                                          <p:spTgt spid="354">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54">
                                            <p:txEl>
                                              <p:pRg end="3" st="3"/>
                                            </p:txEl>
                                          </p:spTgt>
                                        </p:tgtEl>
                                        <p:attrNameLst>
                                          <p:attrName>style.visibility</p:attrName>
                                        </p:attrNameLst>
                                      </p:cBhvr>
                                      <p:to>
                                        <p:strVal val="visible"/>
                                      </p:to>
                                    </p:set>
                                    <p:anim calcmode="lin" valueType="num">
                                      <p:cBhvr additive="base">
                                        <p:cTn dur="500"/>
                                        <p:tgtEl>
                                          <p:spTgt spid="354">
                                            <p:txEl>
                                              <p:pRg end="3" st="3"/>
                                            </p:txEl>
                                          </p:spTgt>
                                        </p:tgtEl>
                                        <p:attrNameLst>
                                          <p:attrName>ppt_x</p:attrName>
                                        </p:attrNameLst>
                                      </p:cBhvr>
                                      <p:tavLst>
                                        <p:tav fmla="" tm="0">
                                          <p:val>
                                            <p:strVal val="#ppt_x+1"/>
                                          </p:val>
                                        </p:tav>
                                        <p:tav fmla="" tm="100000">
                                          <p:val>
                                            <p:strVal val="#ppt_x"/>
                                          </p:val>
                                        </p:tav>
                                      </p:tavLst>
                                    </p:anim>
                                  </p:childTnLst>
                                </p:cTn>
                              </p:par>
                              <p:par>
                                <p:cTn fill="hold" nodeType="withEffect" presetClass="entr" presetID="10" presetSubtype="0">
                                  <p:stCondLst>
                                    <p:cond delay="0"/>
                                  </p:stCondLst>
                                  <p:childTnLst>
                                    <p:set>
                                      <p:cBhvr>
                                        <p:cTn dur="1" fill="hold">
                                          <p:stCondLst>
                                            <p:cond delay="0"/>
                                          </p:stCondLst>
                                        </p:cTn>
                                        <p:tgtEl>
                                          <p:spTgt spid="343"/>
                                        </p:tgtEl>
                                        <p:attrNameLst>
                                          <p:attrName>style.visibility</p:attrName>
                                        </p:attrNameLst>
                                      </p:cBhvr>
                                      <p:to>
                                        <p:strVal val="visible"/>
                                      </p:to>
                                    </p:set>
                                    <p:animEffect filter="fade" transition="in">
                                      <p:cBhvr>
                                        <p:cTn dur="500"/>
                                        <p:tgtEl>
                                          <p:spTgt spid="3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6"/>
                                        </p:tgtEl>
                                        <p:attrNameLst>
                                          <p:attrName>style.visibility</p:attrName>
                                        </p:attrNameLst>
                                      </p:cBhvr>
                                      <p:to>
                                        <p:strVal val="visible"/>
                                      </p:to>
                                    </p:set>
                                    <p:animEffect filter="fade" transition="in">
                                      <p:cBhvr>
                                        <p:cTn dur="500"/>
                                        <p:tgtEl>
                                          <p:spTgt spid="34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5"/>
                                        </p:tgtEl>
                                        <p:attrNameLst>
                                          <p:attrName>style.visibility</p:attrName>
                                        </p:attrNameLst>
                                      </p:cBhvr>
                                      <p:to>
                                        <p:strVal val="visible"/>
                                      </p:to>
                                    </p:set>
                                    <p:animEffect filter="fade" transition="in">
                                      <p:cBhvr>
                                        <p:cTn dur="500"/>
                                        <p:tgtEl>
                                          <p:spTgt spid="34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4"/>
                                        </p:tgtEl>
                                        <p:attrNameLst>
                                          <p:attrName>style.visibility</p:attrName>
                                        </p:attrNameLst>
                                      </p:cBhvr>
                                      <p:to>
                                        <p:strVal val="visible"/>
                                      </p:to>
                                    </p:set>
                                    <p:animEffect filter="fade" transition="in">
                                      <p:cBhvr>
                                        <p:cTn dur="500"/>
                                        <p:tgtEl>
                                          <p:spTgt spid="3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55">
                                            <p:txEl>
                                              <p:pRg end="0" st="0"/>
                                            </p:txEl>
                                          </p:spTgt>
                                        </p:tgtEl>
                                        <p:attrNameLst>
                                          <p:attrName>style.visibility</p:attrName>
                                        </p:attrNameLst>
                                      </p:cBhvr>
                                      <p:to>
                                        <p:strVal val="visible"/>
                                      </p:to>
                                    </p:set>
                                    <p:anim calcmode="lin" valueType="num">
                                      <p:cBhvr additive="base">
                                        <p:cTn dur="500"/>
                                        <p:tgtEl>
                                          <p:spTgt spid="355">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55">
                                            <p:txEl>
                                              <p:pRg end="1" st="1"/>
                                            </p:txEl>
                                          </p:spTgt>
                                        </p:tgtEl>
                                        <p:attrNameLst>
                                          <p:attrName>style.visibility</p:attrName>
                                        </p:attrNameLst>
                                      </p:cBhvr>
                                      <p:to>
                                        <p:strVal val="visible"/>
                                      </p:to>
                                    </p:set>
                                    <p:anim calcmode="lin" valueType="num">
                                      <p:cBhvr additive="base">
                                        <p:cTn dur="500"/>
                                        <p:tgtEl>
                                          <p:spTgt spid="355">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55">
                                            <p:txEl>
                                              <p:pRg end="2" st="2"/>
                                            </p:txEl>
                                          </p:spTgt>
                                        </p:tgtEl>
                                        <p:attrNameLst>
                                          <p:attrName>style.visibility</p:attrName>
                                        </p:attrNameLst>
                                      </p:cBhvr>
                                      <p:to>
                                        <p:strVal val="visible"/>
                                      </p:to>
                                    </p:set>
                                    <p:anim calcmode="lin" valueType="num">
                                      <p:cBhvr additive="base">
                                        <p:cTn dur="500"/>
                                        <p:tgtEl>
                                          <p:spTgt spid="355">
                                            <p:txEl>
                                              <p:pRg end="2" st="2"/>
                                            </p:txEl>
                                          </p:spTgt>
                                        </p:tgtEl>
                                        <p:attrNameLst>
                                          <p:attrName>ppt_x</p:attrName>
                                        </p:attrNameLst>
                                      </p:cBhvr>
                                      <p:tavLst>
                                        <p:tav fmla="" tm="0">
                                          <p:val>
                                            <p:strVal val="#ppt_x+1"/>
                                          </p:val>
                                        </p:tav>
                                        <p:tav fmla="" tm="100000">
                                          <p:val>
                                            <p:strVal val="#ppt_x"/>
                                          </p:val>
                                        </p:tav>
                                      </p:tavLst>
                                    </p:anim>
                                  </p:childTnLst>
                                </p:cTn>
                              </p:par>
                              <p:par>
                                <p:cTn fill="hold" nodeType="withEffect" presetClass="entr" presetID="10" presetSubtype="0">
                                  <p:stCondLst>
                                    <p:cond delay="0"/>
                                  </p:stCondLst>
                                  <p:childTnLst>
                                    <p:set>
                                      <p:cBhvr>
                                        <p:cTn dur="1" fill="hold">
                                          <p:stCondLst>
                                            <p:cond delay="0"/>
                                          </p:stCondLst>
                                        </p:cTn>
                                        <p:tgtEl>
                                          <p:spTgt spid="352"/>
                                        </p:tgtEl>
                                        <p:attrNameLst>
                                          <p:attrName>style.visibility</p:attrName>
                                        </p:attrNameLst>
                                      </p:cBhvr>
                                      <p:to>
                                        <p:strVal val="visible"/>
                                      </p:to>
                                    </p:set>
                                    <p:animEffect filter="fade" transition="in">
                                      <p:cBhvr>
                                        <p:cTn dur="500"/>
                                        <p:tgtEl>
                                          <p:spTgt spid="3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3"/>
                                        </p:tgtEl>
                                        <p:attrNameLst>
                                          <p:attrName>style.visibility</p:attrName>
                                        </p:attrNameLst>
                                      </p:cBhvr>
                                      <p:to>
                                        <p:strVal val="visible"/>
                                      </p:to>
                                    </p:set>
                                    <p:animEffect filter="fade" transition="in">
                                      <p:cBhvr>
                                        <p:cTn dur="500"/>
                                        <p:tgtEl>
                                          <p:spTgt spid="3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1"/>
                                        </p:tgtEl>
                                        <p:attrNameLst>
                                          <p:attrName>style.visibility</p:attrName>
                                        </p:attrNameLst>
                                      </p:cBhvr>
                                      <p:to>
                                        <p:strVal val="visible"/>
                                      </p:to>
                                    </p:set>
                                    <p:animEffect filter="fade" transition="in">
                                      <p:cBhvr>
                                        <p:cTn dur="500"/>
                                        <p:tgtEl>
                                          <p:spTgt spid="35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11"/>
          <p:cNvSpPr txBox="1"/>
          <p:nvPr>
            <p:ph type="title"/>
          </p:nvPr>
        </p:nvSpPr>
        <p:spPr>
          <a:xfrm>
            <a:off x="457200" y="692696"/>
            <a:ext cx="8229600" cy="864096"/>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Book Antiqua"/>
              <a:buNone/>
            </a:pPr>
            <a:r>
              <a:rPr lang="ja-JP">
                <a:solidFill>
                  <a:schemeClr val="lt1"/>
                </a:solidFill>
              </a:rPr>
              <a:t>内部環境</a:t>
            </a:r>
            <a:endParaRPr/>
          </a:p>
        </p:txBody>
      </p:sp>
      <p:sp>
        <p:nvSpPr>
          <p:cNvPr id="361" name="Google Shape;361;p11"/>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362" name="Google Shape;362;p11"/>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363" name="Google Shape;363;p11"/>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graphicFrame>
        <p:nvGraphicFramePr>
          <p:cNvPr id="364" name="Google Shape;364;p11"/>
          <p:cNvGraphicFramePr/>
          <p:nvPr/>
        </p:nvGraphicFramePr>
        <p:xfrm>
          <a:off x="457200" y="2636520"/>
          <a:ext cx="3000000" cy="3000000"/>
        </p:xfrm>
        <a:graphic>
          <a:graphicData uri="http://schemas.openxmlformats.org/drawingml/2006/table">
            <a:tbl>
              <a:tblPr bandRow="1" firstCol="1">
                <a:noFill/>
                <a:tableStyleId>{D5C7C0B8-C2EC-4D50-94CE-918D77B790D7}</a:tableStyleId>
              </a:tblPr>
              <a:tblGrid>
                <a:gridCol w="2656225"/>
                <a:gridCol w="5573375"/>
              </a:tblGrid>
              <a:tr h="468000">
                <a:tc>
                  <a:txBody>
                    <a:bodyPr/>
                    <a:lstStyle/>
                    <a:p>
                      <a:pPr indent="0" lvl="0" marL="0" marR="0" rtl="0" algn="ctr">
                        <a:spcBef>
                          <a:spcPts val="0"/>
                        </a:spcBef>
                        <a:spcAft>
                          <a:spcPts val="0"/>
                        </a:spcAft>
                        <a:buNone/>
                      </a:pPr>
                      <a:r>
                        <a:rPr lang="ja-JP" sz="2000"/>
                        <a:t>ヒト</a:t>
                      </a:r>
                      <a:endParaRPr/>
                    </a:p>
                  </a:txBody>
                  <a:tcPr marT="45725" marB="45725" marR="91450" marL="91450" anchor="ctr"/>
                </a:tc>
                <a:tc>
                  <a:txBody>
                    <a:bodyPr/>
                    <a:lstStyle/>
                    <a:p>
                      <a:pPr indent="0" lvl="0" marL="0" marR="0" rtl="0" algn="l">
                        <a:spcBef>
                          <a:spcPts val="0"/>
                        </a:spcBef>
                        <a:spcAft>
                          <a:spcPts val="0"/>
                        </a:spcAft>
                        <a:buNone/>
                      </a:pPr>
                      <a:r>
                        <a:rPr lang="ja-JP" sz="2000"/>
                        <a:t>社内の人材、有資格者、人数など</a:t>
                      </a:r>
                      <a:endParaRPr/>
                    </a:p>
                  </a:txBody>
                  <a:tcPr marT="45725" marB="45725" marR="91450" marL="91450" anchor="ctr"/>
                </a:tc>
              </a:tr>
              <a:tr h="468000">
                <a:tc>
                  <a:txBody>
                    <a:bodyPr/>
                    <a:lstStyle/>
                    <a:p>
                      <a:pPr indent="0" lvl="0" marL="0" marR="0" rtl="0" algn="ctr">
                        <a:spcBef>
                          <a:spcPts val="0"/>
                        </a:spcBef>
                        <a:spcAft>
                          <a:spcPts val="0"/>
                        </a:spcAft>
                        <a:buNone/>
                      </a:pPr>
                      <a:r>
                        <a:rPr lang="ja-JP" sz="2000"/>
                        <a:t>モノ</a:t>
                      </a:r>
                      <a:endParaRPr/>
                    </a:p>
                  </a:txBody>
                  <a:tcPr marT="45725" marB="45725" marR="91450" marL="91450" anchor="ctr"/>
                </a:tc>
                <a:tc>
                  <a:txBody>
                    <a:bodyPr/>
                    <a:lstStyle/>
                    <a:p>
                      <a:pPr indent="0" lvl="0" marL="0" marR="0" rtl="0" algn="l">
                        <a:spcBef>
                          <a:spcPts val="0"/>
                        </a:spcBef>
                        <a:spcAft>
                          <a:spcPts val="0"/>
                        </a:spcAft>
                        <a:buNone/>
                      </a:pPr>
                      <a:r>
                        <a:rPr lang="ja-JP" sz="2000"/>
                        <a:t>商品、サービス、設備、拠点など</a:t>
                      </a:r>
                      <a:endParaRPr/>
                    </a:p>
                  </a:txBody>
                  <a:tcPr marT="45725" marB="45725" marR="91450" marL="91450" anchor="ctr"/>
                </a:tc>
              </a:tr>
              <a:tr h="468000">
                <a:tc>
                  <a:txBody>
                    <a:bodyPr/>
                    <a:lstStyle/>
                    <a:p>
                      <a:pPr indent="0" lvl="0" marL="0" marR="0" rtl="0" algn="ctr">
                        <a:spcBef>
                          <a:spcPts val="0"/>
                        </a:spcBef>
                        <a:spcAft>
                          <a:spcPts val="0"/>
                        </a:spcAft>
                        <a:buNone/>
                      </a:pPr>
                      <a:r>
                        <a:rPr lang="ja-JP" sz="2000"/>
                        <a:t>カネ</a:t>
                      </a:r>
                      <a:endParaRPr/>
                    </a:p>
                  </a:txBody>
                  <a:tcPr marT="45725" marB="45725" marR="91450" marL="91450" anchor="ctr"/>
                </a:tc>
                <a:tc>
                  <a:txBody>
                    <a:bodyPr/>
                    <a:lstStyle/>
                    <a:p>
                      <a:pPr indent="0" lvl="0" marL="0" marR="0" rtl="0" algn="l">
                        <a:spcBef>
                          <a:spcPts val="0"/>
                        </a:spcBef>
                        <a:spcAft>
                          <a:spcPts val="0"/>
                        </a:spcAft>
                        <a:buNone/>
                      </a:pPr>
                      <a:r>
                        <a:rPr lang="ja-JP" sz="2000"/>
                        <a:t>資産（金融資産、固定資産）など</a:t>
                      </a:r>
                      <a:endParaRPr/>
                    </a:p>
                  </a:txBody>
                  <a:tcPr marT="45725" marB="45725" marR="91450" marL="91450" anchor="ctr"/>
                </a:tc>
              </a:tr>
              <a:tr h="468000">
                <a:tc>
                  <a:txBody>
                    <a:bodyPr/>
                    <a:lstStyle/>
                    <a:p>
                      <a:pPr indent="0" lvl="0" marL="0" marR="0" rtl="0" algn="ctr">
                        <a:spcBef>
                          <a:spcPts val="0"/>
                        </a:spcBef>
                        <a:spcAft>
                          <a:spcPts val="0"/>
                        </a:spcAft>
                        <a:buNone/>
                      </a:pPr>
                      <a:r>
                        <a:rPr lang="ja-JP" sz="2000"/>
                        <a:t>情報</a:t>
                      </a:r>
                      <a:endParaRPr/>
                    </a:p>
                  </a:txBody>
                  <a:tcPr marT="45725" marB="45725" marR="91450" marL="91450" anchor="ctr"/>
                </a:tc>
                <a:tc>
                  <a:txBody>
                    <a:bodyPr/>
                    <a:lstStyle/>
                    <a:p>
                      <a:pPr indent="0" lvl="0" marL="0" marR="0" rtl="0" algn="l">
                        <a:spcBef>
                          <a:spcPts val="0"/>
                        </a:spcBef>
                        <a:spcAft>
                          <a:spcPts val="0"/>
                        </a:spcAft>
                        <a:buNone/>
                      </a:pPr>
                      <a:r>
                        <a:rPr lang="ja-JP" sz="2000"/>
                        <a:t>知的財産、ノウハウなどの暗黙知</a:t>
                      </a:r>
                      <a:endParaRPr/>
                    </a:p>
                  </a:txBody>
                  <a:tcPr marT="45725" marB="45725" marR="91450" marL="91450" anchor="ctr"/>
                </a:tc>
              </a:tr>
            </a:tbl>
          </a:graphicData>
        </a:graphic>
      </p:graphicFrame>
      <p:sp>
        <p:nvSpPr>
          <p:cNvPr id="365" name="Google Shape;365;p11"/>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自社を知る（内部）</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12"/>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人の把握（人事制度と組織体制）</a:t>
            </a:r>
            <a:endParaRPr/>
          </a:p>
        </p:txBody>
      </p:sp>
      <p:sp>
        <p:nvSpPr>
          <p:cNvPr id="371" name="Google Shape;371;p12"/>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372" name="Google Shape;372;p12"/>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373" name="Google Shape;373;p12"/>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374" name="Google Shape;374;p12"/>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自社を知る（内部・ヒト）</a:t>
            </a:r>
            <a:endParaRPr/>
          </a:p>
        </p:txBody>
      </p:sp>
      <p:sp>
        <p:nvSpPr>
          <p:cNvPr id="375" name="Google Shape;375;p12"/>
          <p:cNvSpPr txBox="1"/>
          <p:nvPr/>
        </p:nvSpPr>
        <p:spPr>
          <a:xfrm>
            <a:off x="2171343" y="1583066"/>
            <a:ext cx="4801314"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1800">
                <a:solidFill>
                  <a:schemeClr val="dk1"/>
                </a:solidFill>
                <a:latin typeface="Book Antiqua"/>
                <a:ea typeface="Book Antiqua"/>
                <a:cs typeface="Book Antiqua"/>
                <a:sym typeface="Book Antiqua"/>
              </a:rPr>
              <a:t>目標達成のために適した組織になっているか</a:t>
            </a:r>
            <a:endParaRPr/>
          </a:p>
        </p:txBody>
      </p:sp>
      <p:pic>
        <p:nvPicPr>
          <p:cNvPr descr="壁に掛けられた橋の白黒写真&#10;&#10;AI によって生成されたコンテンツは間違っている可能性があります。" id="376" name="Google Shape;376;p12"/>
          <p:cNvPicPr preferRelativeResize="0"/>
          <p:nvPr/>
        </p:nvPicPr>
        <p:blipFill rotWithShape="1">
          <a:blip r:embed="rId3">
            <a:alphaModFix/>
          </a:blip>
          <a:srcRect b="0" l="0" r="0" t="0"/>
          <a:stretch/>
        </p:blipFill>
        <p:spPr>
          <a:xfrm>
            <a:off x="2409811" y="2060848"/>
            <a:ext cx="4324378" cy="3744416"/>
          </a:xfrm>
          <a:prstGeom prst="rect">
            <a:avLst/>
          </a:prstGeom>
          <a:noFill/>
          <a:ln>
            <a:noFill/>
          </a:ln>
        </p:spPr>
      </p:pic>
      <p:sp>
        <p:nvSpPr>
          <p:cNvPr id="377" name="Google Shape;377;p12"/>
          <p:cNvSpPr/>
          <p:nvPr/>
        </p:nvSpPr>
        <p:spPr>
          <a:xfrm>
            <a:off x="1091223" y="2647069"/>
            <a:ext cx="2160240" cy="1193654"/>
          </a:xfrm>
          <a:prstGeom prst="wedgeEllipseCallout">
            <a:avLst>
              <a:gd fmla="val 59439" name="adj1"/>
              <a:gd fmla="val 69255" name="adj2"/>
            </a:avLst>
          </a:prstGeom>
          <a:solidFill>
            <a:schemeClr val="lt1"/>
          </a:solidFill>
          <a:ln cap="flat" cmpd="sng" w="38100">
            <a:solidFill>
              <a:schemeClr val="accent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1800">
                <a:solidFill>
                  <a:schemeClr val="dk1"/>
                </a:solidFill>
                <a:latin typeface="Book Antiqua"/>
                <a:ea typeface="Book Antiqua"/>
                <a:cs typeface="Book Antiqua"/>
                <a:sym typeface="Book Antiqua"/>
              </a:rPr>
              <a:t>採用と配属のしくみ</a:t>
            </a:r>
            <a:endParaRPr/>
          </a:p>
        </p:txBody>
      </p:sp>
      <p:sp>
        <p:nvSpPr>
          <p:cNvPr id="378" name="Google Shape;378;p12"/>
          <p:cNvSpPr/>
          <p:nvPr/>
        </p:nvSpPr>
        <p:spPr>
          <a:xfrm>
            <a:off x="5652122" y="2132856"/>
            <a:ext cx="2866733" cy="1639044"/>
          </a:xfrm>
          <a:prstGeom prst="wedgeEllipseCallout">
            <a:avLst>
              <a:gd fmla="val -49486" name="adj1"/>
              <a:gd fmla="val 41657" name="adj2"/>
            </a:avLst>
          </a:prstGeom>
          <a:solidFill>
            <a:schemeClr val="lt1"/>
          </a:solidFill>
          <a:ln cap="flat" cmpd="sng" w="38100">
            <a:solidFill>
              <a:schemeClr val="accent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Book Antiqua"/>
              <a:ea typeface="Book Antiqua"/>
              <a:cs typeface="Book Antiqua"/>
              <a:sym typeface="Book Antiqua"/>
            </a:endParaRPr>
          </a:p>
          <a:p>
            <a:pPr indent="0" lvl="0" marL="0" marR="0" rtl="0" algn="ctr">
              <a:spcBef>
                <a:spcPts val="0"/>
              </a:spcBef>
              <a:spcAft>
                <a:spcPts val="0"/>
              </a:spcAft>
              <a:buNone/>
            </a:pPr>
            <a:r>
              <a:rPr lang="ja-JP" sz="1800">
                <a:solidFill>
                  <a:schemeClr val="dk1"/>
                </a:solidFill>
                <a:latin typeface="Book Antiqua"/>
                <a:ea typeface="Book Antiqua"/>
                <a:cs typeface="Book Antiqua"/>
                <a:sym typeface="Book Antiqua"/>
              </a:rPr>
              <a:t>成果評価制度</a:t>
            </a:r>
            <a:endParaRPr sz="1800">
              <a:solidFill>
                <a:schemeClr val="dk1"/>
              </a:solidFill>
              <a:latin typeface="Book Antiqua"/>
              <a:ea typeface="Book Antiqua"/>
              <a:cs typeface="Book Antiqua"/>
              <a:sym typeface="Book Antiqua"/>
            </a:endParaRPr>
          </a:p>
          <a:p>
            <a:pPr indent="0" lvl="0" marL="0" marR="0" rtl="0" algn="ctr">
              <a:spcBef>
                <a:spcPts val="0"/>
              </a:spcBef>
              <a:spcAft>
                <a:spcPts val="0"/>
              </a:spcAft>
              <a:buNone/>
            </a:pPr>
            <a:r>
              <a:rPr lang="ja-JP" sz="1800">
                <a:solidFill>
                  <a:schemeClr val="dk1"/>
                </a:solidFill>
                <a:latin typeface="Book Antiqua"/>
                <a:ea typeface="Book Antiqua"/>
                <a:cs typeface="Book Antiqua"/>
                <a:sym typeface="Book Antiqua"/>
              </a:rPr>
              <a:t>年功序列</a:t>
            </a:r>
            <a:endParaRPr sz="1800">
              <a:solidFill>
                <a:schemeClr val="dk1"/>
              </a:solidFill>
              <a:latin typeface="Book Antiqua"/>
              <a:ea typeface="Book Antiqua"/>
              <a:cs typeface="Book Antiqua"/>
              <a:sym typeface="Book Antiqua"/>
            </a:endParaRPr>
          </a:p>
          <a:p>
            <a:pPr indent="0" lvl="0" marL="0" marR="0" rtl="0" algn="ctr">
              <a:spcBef>
                <a:spcPts val="0"/>
              </a:spcBef>
              <a:spcAft>
                <a:spcPts val="0"/>
              </a:spcAft>
              <a:buNone/>
            </a:pPr>
            <a:r>
              <a:rPr lang="ja-JP" sz="1800">
                <a:solidFill>
                  <a:schemeClr val="dk1"/>
                </a:solidFill>
                <a:latin typeface="Book Antiqua"/>
                <a:ea typeface="Book Antiqua"/>
                <a:cs typeface="Book Antiqua"/>
                <a:sym typeface="Book Antiqua"/>
              </a:rPr>
              <a:t>目標管理</a:t>
            </a:r>
            <a:endParaRPr/>
          </a:p>
        </p:txBody>
      </p:sp>
      <p:sp>
        <p:nvSpPr>
          <p:cNvPr id="379" name="Google Shape;379;p12"/>
          <p:cNvSpPr/>
          <p:nvPr/>
        </p:nvSpPr>
        <p:spPr>
          <a:xfrm>
            <a:off x="6646646" y="4170725"/>
            <a:ext cx="2245835" cy="1197502"/>
          </a:xfrm>
          <a:prstGeom prst="wedgeEllipseCallout">
            <a:avLst>
              <a:gd fmla="val -82999" name="adj1"/>
              <a:gd fmla="val -29422" name="adj2"/>
            </a:avLst>
          </a:prstGeom>
          <a:solidFill>
            <a:schemeClr val="lt1"/>
          </a:solidFill>
          <a:ln cap="flat" cmpd="sng" w="38100">
            <a:solidFill>
              <a:schemeClr val="accent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1800">
                <a:solidFill>
                  <a:schemeClr val="dk1"/>
                </a:solidFill>
                <a:latin typeface="Book Antiqua"/>
                <a:ea typeface="Book Antiqua"/>
                <a:cs typeface="Book Antiqua"/>
                <a:sym typeface="Book Antiqua"/>
              </a:rPr>
              <a:t>Off-JT</a:t>
            </a:r>
            <a:endParaRPr/>
          </a:p>
          <a:p>
            <a:pPr indent="0" lvl="0" marL="0" marR="0" rtl="0" algn="ctr">
              <a:spcBef>
                <a:spcPts val="0"/>
              </a:spcBef>
              <a:spcAft>
                <a:spcPts val="0"/>
              </a:spcAft>
              <a:buNone/>
            </a:pPr>
            <a:r>
              <a:rPr lang="ja-JP" sz="1800">
                <a:solidFill>
                  <a:schemeClr val="dk1"/>
                </a:solidFill>
                <a:latin typeface="Book Antiqua"/>
                <a:ea typeface="Book Antiqua"/>
                <a:cs typeface="Book Antiqua"/>
                <a:sym typeface="Book Antiqua"/>
              </a:rPr>
              <a:t>自己啓発支援</a:t>
            </a:r>
            <a:endParaRPr/>
          </a:p>
        </p:txBody>
      </p:sp>
      <p:sp>
        <p:nvSpPr>
          <p:cNvPr id="380" name="Google Shape;380;p12"/>
          <p:cNvSpPr/>
          <p:nvPr/>
        </p:nvSpPr>
        <p:spPr>
          <a:xfrm>
            <a:off x="1403648" y="2362740"/>
            <a:ext cx="1616146" cy="462530"/>
          </a:xfrm>
          <a:prstGeom prst="roundRect">
            <a:avLst>
              <a:gd fmla="val 16667" name="adj"/>
            </a:avLst>
          </a:prstGeom>
          <a:solidFill>
            <a:srgbClr val="F2F2F2"/>
          </a:solid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000">
                <a:solidFill>
                  <a:schemeClr val="dk1"/>
                </a:solidFill>
                <a:latin typeface="Arial"/>
                <a:ea typeface="Arial"/>
                <a:cs typeface="Arial"/>
                <a:sym typeface="Arial"/>
              </a:rPr>
              <a:t>採用・配属</a:t>
            </a:r>
            <a:endParaRPr/>
          </a:p>
        </p:txBody>
      </p:sp>
      <p:sp>
        <p:nvSpPr>
          <p:cNvPr id="381" name="Google Shape;381;p12"/>
          <p:cNvSpPr/>
          <p:nvPr/>
        </p:nvSpPr>
        <p:spPr>
          <a:xfrm>
            <a:off x="6287239" y="1978672"/>
            <a:ext cx="1616146" cy="462530"/>
          </a:xfrm>
          <a:prstGeom prst="roundRect">
            <a:avLst>
              <a:gd fmla="val 16667" name="adj"/>
            </a:avLst>
          </a:prstGeom>
          <a:solidFill>
            <a:srgbClr val="F2F2F2"/>
          </a:solid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000">
                <a:solidFill>
                  <a:schemeClr val="dk1"/>
                </a:solidFill>
                <a:latin typeface="Arial"/>
                <a:ea typeface="Arial"/>
                <a:cs typeface="Arial"/>
                <a:sym typeface="Arial"/>
              </a:rPr>
              <a:t>評価制度</a:t>
            </a:r>
            <a:endParaRPr/>
          </a:p>
        </p:txBody>
      </p:sp>
      <p:sp>
        <p:nvSpPr>
          <p:cNvPr id="382" name="Google Shape;382;p12"/>
          <p:cNvSpPr/>
          <p:nvPr/>
        </p:nvSpPr>
        <p:spPr>
          <a:xfrm>
            <a:off x="6948264" y="3926084"/>
            <a:ext cx="1616146" cy="462530"/>
          </a:xfrm>
          <a:prstGeom prst="roundRect">
            <a:avLst>
              <a:gd fmla="val 16667" name="adj"/>
            </a:avLst>
          </a:prstGeom>
          <a:solidFill>
            <a:srgbClr val="F2F2F2"/>
          </a:solid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000">
                <a:solidFill>
                  <a:schemeClr val="dk1"/>
                </a:solidFill>
                <a:latin typeface="Arial"/>
                <a:ea typeface="Arial"/>
                <a:cs typeface="Arial"/>
                <a:sym typeface="Arial"/>
              </a:rPr>
              <a:t>教育制度</a:t>
            </a:r>
            <a:endParaRPr/>
          </a:p>
        </p:txBody>
      </p:sp>
      <p:sp>
        <p:nvSpPr>
          <p:cNvPr id="383" name="Google Shape;383;p12"/>
          <p:cNvSpPr/>
          <p:nvPr/>
        </p:nvSpPr>
        <p:spPr>
          <a:xfrm>
            <a:off x="2409811" y="5949280"/>
            <a:ext cx="4324378" cy="462530"/>
          </a:xfrm>
          <a:prstGeom prst="roundRect">
            <a:avLst>
              <a:gd fmla="val 16667" name="adj"/>
            </a:avLst>
          </a:prstGeom>
          <a:solidFill>
            <a:srgbClr val="F2F2F2"/>
          </a:solidFill>
          <a:ln cap="flat" cmpd="sng" w="381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000">
                <a:solidFill>
                  <a:schemeClr val="dk1"/>
                </a:solidFill>
                <a:latin typeface="Arial"/>
                <a:ea typeface="Arial"/>
                <a:cs typeface="Arial"/>
                <a:sym typeface="Arial"/>
              </a:rPr>
              <a:t>人事制度</a:t>
            </a:r>
            <a:endParaRPr/>
          </a:p>
        </p:txBody>
      </p:sp>
      <p:sp>
        <p:nvSpPr>
          <p:cNvPr id="384" name="Google Shape;384;p12"/>
          <p:cNvSpPr/>
          <p:nvPr/>
        </p:nvSpPr>
        <p:spPr>
          <a:xfrm>
            <a:off x="1240615" y="2564904"/>
            <a:ext cx="6662770" cy="746134"/>
          </a:xfrm>
          <a:prstGeom prst="roundRect">
            <a:avLst>
              <a:gd fmla="val 16667" name="adj"/>
            </a:avLst>
          </a:prstGeom>
          <a:solidFill>
            <a:schemeClr val="accent5"/>
          </a:solidFill>
          <a:ln cap="flat" cmpd="sng" w="38100">
            <a:solidFill>
              <a:srgbClr val="1F485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800">
                <a:solidFill>
                  <a:schemeClr val="lt1"/>
                </a:solidFill>
                <a:latin typeface="Arial"/>
                <a:ea typeface="Arial"/>
                <a:cs typeface="Arial"/>
                <a:sym typeface="Arial"/>
              </a:rPr>
              <a:t>チャンドラー ｜</a:t>
            </a:r>
            <a:r>
              <a:rPr lang="ja-JP" sz="2800">
                <a:solidFill>
                  <a:schemeClr val="accent5"/>
                </a:solidFill>
                <a:latin typeface="Arial"/>
                <a:ea typeface="Arial"/>
                <a:cs typeface="Arial"/>
                <a:sym typeface="Arial"/>
              </a:rPr>
              <a:t> 組織は戦略に従う</a:t>
            </a:r>
            <a:endParaRPr/>
          </a:p>
        </p:txBody>
      </p:sp>
      <p:sp>
        <p:nvSpPr>
          <p:cNvPr id="385" name="Google Shape;385;p12"/>
          <p:cNvSpPr/>
          <p:nvPr/>
        </p:nvSpPr>
        <p:spPr>
          <a:xfrm>
            <a:off x="1240615" y="4195034"/>
            <a:ext cx="6662770" cy="746134"/>
          </a:xfrm>
          <a:prstGeom prst="roundRect">
            <a:avLst>
              <a:gd fmla="val 16667" name="adj"/>
            </a:avLst>
          </a:prstGeom>
          <a:solidFill>
            <a:schemeClr val="accent5"/>
          </a:solidFill>
          <a:ln cap="flat" cmpd="sng" w="38100">
            <a:solidFill>
              <a:srgbClr val="1F485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800">
                <a:solidFill>
                  <a:schemeClr val="lt1"/>
                </a:solidFill>
                <a:latin typeface="Arial"/>
                <a:ea typeface="Arial"/>
                <a:cs typeface="Arial"/>
                <a:sym typeface="Arial"/>
              </a:rPr>
              <a:t>　　アンゾフ ｜</a:t>
            </a:r>
            <a:r>
              <a:rPr lang="ja-JP" sz="2800">
                <a:solidFill>
                  <a:schemeClr val="accent5"/>
                </a:solidFill>
                <a:latin typeface="Arial"/>
                <a:ea typeface="Arial"/>
                <a:cs typeface="Arial"/>
                <a:sym typeface="Arial"/>
              </a:rPr>
              <a:t> 戦略は組織に従う　</a:t>
            </a:r>
            <a:endParaRPr/>
          </a:p>
        </p:txBody>
      </p:sp>
      <p:grpSp>
        <p:nvGrpSpPr>
          <p:cNvPr id="386" name="Google Shape;386;p12"/>
          <p:cNvGrpSpPr/>
          <p:nvPr/>
        </p:nvGrpSpPr>
        <p:grpSpPr>
          <a:xfrm>
            <a:off x="3639286" y="3501008"/>
            <a:ext cx="1865433" cy="504056"/>
            <a:chOff x="3475229" y="5707178"/>
            <a:chExt cx="1865433" cy="504056"/>
          </a:xfrm>
        </p:grpSpPr>
        <p:sp>
          <p:nvSpPr>
            <p:cNvPr id="387" name="Google Shape;387;p12"/>
            <p:cNvSpPr/>
            <p:nvPr/>
          </p:nvSpPr>
          <p:spPr>
            <a:xfrm rot="5400000">
              <a:off x="3643536" y="5538871"/>
              <a:ext cx="504056" cy="840670"/>
            </a:xfrm>
            <a:prstGeom prst="stripedRightArrow">
              <a:avLst>
                <a:gd fmla="val 50000" name="adj1"/>
                <a:gd fmla="val 50000" name="adj2"/>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sp>
          <p:nvSpPr>
            <p:cNvPr id="388" name="Google Shape;388;p12"/>
            <p:cNvSpPr/>
            <p:nvPr/>
          </p:nvSpPr>
          <p:spPr>
            <a:xfrm rot="-5400000">
              <a:off x="4668299" y="5538871"/>
              <a:ext cx="504056" cy="840670"/>
            </a:xfrm>
            <a:prstGeom prst="stripedRightArrow">
              <a:avLst>
                <a:gd fmla="val 50000" name="adj1"/>
                <a:gd fmla="val 50000" name="adj2"/>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grpSp>
      <p:sp>
        <p:nvSpPr>
          <p:cNvPr id="389" name="Google Shape;389;p12"/>
          <p:cNvSpPr txBox="1"/>
          <p:nvPr/>
        </p:nvSpPr>
        <p:spPr>
          <a:xfrm>
            <a:off x="4474746" y="2720676"/>
            <a:ext cx="3057247"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2800">
                <a:solidFill>
                  <a:schemeClr val="lt1"/>
                </a:solidFill>
                <a:latin typeface="Arial"/>
                <a:ea typeface="Arial"/>
                <a:cs typeface="Arial"/>
                <a:sym typeface="Arial"/>
              </a:rPr>
              <a:t>組織は戦略に従う</a:t>
            </a:r>
            <a:endParaRPr sz="2800">
              <a:solidFill>
                <a:schemeClr val="lt1"/>
              </a:solidFill>
              <a:latin typeface="Book Antiqua"/>
              <a:ea typeface="Book Antiqua"/>
              <a:cs typeface="Book Antiqua"/>
              <a:sym typeface="Book Antiqua"/>
            </a:endParaRPr>
          </a:p>
        </p:txBody>
      </p:sp>
      <p:sp>
        <p:nvSpPr>
          <p:cNvPr id="390" name="Google Shape;390;p12"/>
          <p:cNvSpPr txBox="1"/>
          <p:nvPr/>
        </p:nvSpPr>
        <p:spPr>
          <a:xfrm>
            <a:off x="4474744" y="4338568"/>
            <a:ext cx="341632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2800">
                <a:solidFill>
                  <a:schemeClr val="lt1"/>
                </a:solidFill>
                <a:latin typeface="Arial"/>
                <a:ea typeface="Arial"/>
                <a:cs typeface="Arial"/>
                <a:sym typeface="Arial"/>
              </a:rPr>
              <a:t>戦略は組織に従う　</a:t>
            </a:r>
            <a:endParaRPr sz="2800">
              <a:solidFill>
                <a:schemeClr val="lt1"/>
              </a:solidFill>
              <a:latin typeface="Book Antiqua"/>
              <a:ea typeface="Book Antiqua"/>
              <a:cs typeface="Book Antiqua"/>
              <a:sym typeface="Book Antiqu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9"/>
                                        </p:tgtEl>
                                        <p:attrNameLst>
                                          <p:attrName>style.visibility</p:attrName>
                                        </p:attrNameLst>
                                      </p:cBhvr>
                                      <p:to>
                                        <p:strVal val="visible"/>
                                      </p:to>
                                    </p:set>
                                    <p:animEffect filter="fade" transition="in">
                                      <p:cBhvr>
                                        <p:cTn dur="500"/>
                                        <p:tgtEl>
                                          <p:spTgt spid="3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0"/>
                                        </p:tgtEl>
                                        <p:attrNameLst>
                                          <p:attrName>style.visibility</p:attrName>
                                        </p:attrNameLst>
                                      </p:cBhvr>
                                      <p:to>
                                        <p:strVal val="visible"/>
                                      </p:to>
                                    </p:set>
                                    <p:animEffect filter="fade" transition="in">
                                      <p:cBhvr>
                                        <p:cTn dur="500"/>
                                        <p:tgtEl>
                                          <p:spTgt spid="390"/>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86"/>
                                        </p:tgtEl>
                                        <p:attrNameLst>
                                          <p:attrName>style.visibility</p:attrName>
                                        </p:attrNameLst>
                                      </p:cBhvr>
                                      <p:to>
                                        <p:strVal val="visible"/>
                                      </p:to>
                                    </p:set>
                                    <p:animEffect filter="fade" transition="in">
                                      <p:cBhvr>
                                        <p:cTn dur="500"/>
                                        <p:tgtEl>
                                          <p:spTgt spid="3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384"/>
                                        </p:tgtEl>
                                      </p:cBhvr>
                                    </p:animEffect>
                                    <p:set>
                                      <p:cBhvr>
                                        <p:cTn dur="1" fill="hold">
                                          <p:stCondLst>
                                            <p:cond delay="500"/>
                                          </p:stCondLst>
                                        </p:cTn>
                                        <p:tgtEl>
                                          <p:spTgt spid="384"/>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386"/>
                                        </p:tgtEl>
                                      </p:cBhvr>
                                    </p:animEffect>
                                    <p:set>
                                      <p:cBhvr>
                                        <p:cTn dur="1" fill="hold">
                                          <p:stCondLst>
                                            <p:cond delay="500"/>
                                          </p:stCondLst>
                                        </p:cTn>
                                        <p:tgtEl>
                                          <p:spTgt spid="38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385"/>
                                        </p:tgtEl>
                                      </p:cBhvr>
                                    </p:animEffect>
                                    <p:set>
                                      <p:cBhvr>
                                        <p:cTn dur="1" fill="hold">
                                          <p:stCondLst>
                                            <p:cond delay="500"/>
                                          </p:stCondLst>
                                        </p:cTn>
                                        <p:tgtEl>
                                          <p:spTgt spid="38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389"/>
                                        </p:tgtEl>
                                      </p:cBhvr>
                                    </p:animEffect>
                                    <p:set>
                                      <p:cBhvr>
                                        <p:cTn dur="1" fill="hold">
                                          <p:stCondLst>
                                            <p:cond delay="500"/>
                                          </p:stCondLst>
                                        </p:cTn>
                                        <p:tgtEl>
                                          <p:spTgt spid="38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390"/>
                                        </p:tgtEl>
                                      </p:cBhvr>
                                    </p:animEffect>
                                    <p:set>
                                      <p:cBhvr>
                                        <p:cTn dur="1" fill="hold">
                                          <p:stCondLst>
                                            <p:cond delay="500"/>
                                          </p:stCondLst>
                                        </p:cTn>
                                        <p:tgtEl>
                                          <p:spTgt spid="390"/>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376"/>
                                        </p:tgtEl>
                                        <p:attrNameLst>
                                          <p:attrName>style.visibility</p:attrName>
                                        </p:attrNameLst>
                                      </p:cBhvr>
                                      <p:to>
                                        <p:strVal val="visible"/>
                                      </p:to>
                                    </p:set>
                                    <p:animEffect filter="fade" transition="in">
                                      <p:cBhvr>
                                        <p:cTn dur="500"/>
                                        <p:tgtEl>
                                          <p:spTgt spid="376"/>
                                        </p:tgtEl>
                                      </p:cBhvr>
                                    </p:animEffect>
                                  </p:childTnLst>
                                </p:cTn>
                              </p:par>
                              <p:par>
                                <p:cTn fill="hold" nodeType="withEffect" presetClass="entr" presetID="10" presetSubtype="0">
                                  <p:stCondLst>
                                    <p:cond delay="0"/>
                                  </p:stCondLst>
                                  <p:childTnLst>
                                    <p:set>
                                      <p:cBhvr>
                                        <p:cTn dur="1" fill="hold">
                                          <p:stCondLst>
                                            <p:cond delay="0"/>
                                          </p:stCondLst>
                                        </p:cTn>
                                        <p:tgtEl>
                                          <p:spTgt spid="377"/>
                                        </p:tgtEl>
                                        <p:attrNameLst>
                                          <p:attrName>style.visibility</p:attrName>
                                        </p:attrNameLst>
                                      </p:cBhvr>
                                      <p:to>
                                        <p:strVal val="visible"/>
                                      </p:to>
                                    </p:set>
                                    <p:animEffect filter="fade" transition="in">
                                      <p:cBhvr>
                                        <p:cTn dur="500"/>
                                        <p:tgtEl>
                                          <p:spTgt spid="377"/>
                                        </p:tgtEl>
                                      </p:cBhvr>
                                    </p:animEffect>
                                  </p:childTnLst>
                                </p:cTn>
                              </p:par>
                              <p:par>
                                <p:cTn fill="hold" nodeType="withEffect" presetClass="entr" presetID="10" presetSubtype="0">
                                  <p:stCondLst>
                                    <p:cond delay="0"/>
                                  </p:stCondLst>
                                  <p:childTnLst>
                                    <p:set>
                                      <p:cBhvr>
                                        <p:cTn dur="1" fill="hold">
                                          <p:stCondLst>
                                            <p:cond delay="0"/>
                                          </p:stCondLst>
                                        </p:cTn>
                                        <p:tgtEl>
                                          <p:spTgt spid="378"/>
                                        </p:tgtEl>
                                        <p:attrNameLst>
                                          <p:attrName>style.visibility</p:attrName>
                                        </p:attrNameLst>
                                      </p:cBhvr>
                                      <p:to>
                                        <p:strVal val="visible"/>
                                      </p:to>
                                    </p:set>
                                    <p:animEffect filter="fade" transition="in">
                                      <p:cBhvr>
                                        <p:cTn dur="500"/>
                                        <p:tgtEl>
                                          <p:spTgt spid="378"/>
                                        </p:tgtEl>
                                      </p:cBhvr>
                                    </p:animEffect>
                                  </p:childTnLst>
                                </p:cTn>
                              </p:par>
                              <p:par>
                                <p:cTn fill="hold" nodeType="withEffect" presetClass="entr" presetID="10" presetSubtype="0">
                                  <p:stCondLst>
                                    <p:cond delay="0"/>
                                  </p:stCondLst>
                                  <p:childTnLst>
                                    <p:set>
                                      <p:cBhvr>
                                        <p:cTn dur="1" fill="hold">
                                          <p:stCondLst>
                                            <p:cond delay="0"/>
                                          </p:stCondLst>
                                        </p:cTn>
                                        <p:tgtEl>
                                          <p:spTgt spid="379"/>
                                        </p:tgtEl>
                                        <p:attrNameLst>
                                          <p:attrName>style.visibility</p:attrName>
                                        </p:attrNameLst>
                                      </p:cBhvr>
                                      <p:to>
                                        <p:strVal val="visible"/>
                                      </p:to>
                                    </p:set>
                                    <p:animEffect filter="fade" transition="in">
                                      <p:cBhvr>
                                        <p:cTn dur="500"/>
                                        <p:tgtEl>
                                          <p:spTgt spid="379"/>
                                        </p:tgtEl>
                                      </p:cBhvr>
                                    </p:animEffect>
                                  </p:childTnLst>
                                </p:cTn>
                              </p:par>
                              <p:par>
                                <p:cTn fill="hold" nodeType="withEffect" presetClass="entr" presetID="10" presetSubtype="0">
                                  <p:stCondLst>
                                    <p:cond delay="0"/>
                                  </p:stCondLst>
                                  <p:childTnLst>
                                    <p:set>
                                      <p:cBhvr>
                                        <p:cTn dur="1" fill="hold">
                                          <p:stCondLst>
                                            <p:cond delay="0"/>
                                          </p:stCondLst>
                                        </p:cTn>
                                        <p:tgtEl>
                                          <p:spTgt spid="380"/>
                                        </p:tgtEl>
                                        <p:attrNameLst>
                                          <p:attrName>style.visibility</p:attrName>
                                        </p:attrNameLst>
                                      </p:cBhvr>
                                      <p:to>
                                        <p:strVal val="visible"/>
                                      </p:to>
                                    </p:set>
                                    <p:animEffect filter="fade" transition="in">
                                      <p:cBhvr>
                                        <p:cTn dur="500"/>
                                        <p:tgtEl>
                                          <p:spTgt spid="380"/>
                                        </p:tgtEl>
                                      </p:cBhvr>
                                    </p:animEffect>
                                  </p:childTnLst>
                                </p:cTn>
                              </p:par>
                              <p:par>
                                <p:cTn fill="hold" nodeType="withEffect" presetClass="entr" presetID="10" presetSubtype="0">
                                  <p:stCondLst>
                                    <p:cond delay="0"/>
                                  </p:stCondLst>
                                  <p:childTnLst>
                                    <p:set>
                                      <p:cBhvr>
                                        <p:cTn dur="1" fill="hold">
                                          <p:stCondLst>
                                            <p:cond delay="0"/>
                                          </p:stCondLst>
                                        </p:cTn>
                                        <p:tgtEl>
                                          <p:spTgt spid="381"/>
                                        </p:tgtEl>
                                        <p:attrNameLst>
                                          <p:attrName>style.visibility</p:attrName>
                                        </p:attrNameLst>
                                      </p:cBhvr>
                                      <p:to>
                                        <p:strVal val="visible"/>
                                      </p:to>
                                    </p:set>
                                    <p:animEffect filter="fade" transition="in">
                                      <p:cBhvr>
                                        <p:cTn dur="500"/>
                                        <p:tgtEl>
                                          <p:spTgt spid="381"/>
                                        </p:tgtEl>
                                      </p:cBhvr>
                                    </p:animEffect>
                                  </p:childTnLst>
                                </p:cTn>
                              </p:par>
                              <p:par>
                                <p:cTn fill="hold" nodeType="withEffect" presetClass="entr" presetID="10" presetSubtype="0">
                                  <p:stCondLst>
                                    <p:cond delay="0"/>
                                  </p:stCondLst>
                                  <p:childTnLst>
                                    <p:set>
                                      <p:cBhvr>
                                        <p:cTn dur="1" fill="hold">
                                          <p:stCondLst>
                                            <p:cond delay="0"/>
                                          </p:stCondLst>
                                        </p:cTn>
                                        <p:tgtEl>
                                          <p:spTgt spid="382"/>
                                        </p:tgtEl>
                                        <p:attrNameLst>
                                          <p:attrName>style.visibility</p:attrName>
                                        </p:attrNameLst>
                                      </p:cBhvr>
                                      <p:to>
                                        <p:strVal val="visible"/>
                                      </p:to>
                                    </p:set>
                                    <p:animEffect filter="fade" transition="in">
                                      <p:cBhvr>
                                        <p:cTn dur="500"/>
                                        <p:tgtEl>
                                          <p:spTgt spid="382"/>
                                        </p:tgtEl>
                                      </p:cBhvr>
                                    </p:animEffect>
                                  </p:childTnLst>
                                </p:cTn>
                              </p:par>
                              <p:par>
                                <p:cTn fill="hold" nodeType="with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500"/>
                                        <p:tgtEl>
                                          <p:spTgt spid="3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13"/>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自社の商品やサービスを知る</a:t>
            </a:r>
            <a:endParaRPr/>
          </a:p>
        </p:txBody>
      </p:sp>
      <p:sp>
        <p:nvSpPr>
          <p:cNvPr id="396" name="Google Shape;396;p13"/>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397" name="Google Shape;397;p13"/>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398" name="Google Shape;398;p13"/>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399" name="Google Shape;399;p13"/>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自社を知る（内部・モノ）</a:t>
            </a:r>
            <a:endParaRPr/>
          </a:p>
        </p:txBody>
      </p:sp>
      <p:pic>
        <p:nvPicPr>
          <p:cNvPr descr="倉庫 単色塗りつぶし" id="400" name="Google Shape;400;p13"/>
          <p:cNvPicPr preferRelativeResize="0"/>
          <p:nvPr/>
        </p:nvPicPr>
        <p:blipFill rotWithShape="1">
          <a:blip r:embed="rId3">
            <a:alphaModFix/>
          </a:blip>
          <a:srcRect b="0" l="0" r="0" t="0"/>
          <a:stretch/>
        </p:blipFill>
        <p:spPr>
          <a:xfrm>
            <a:off x="2221880" y="3717032"/>
            <a:ext cx="914400" cy="914400"/>
          </a:xfrm>
          <a:prstGeom prst="rect">
            <a:avLst/>
          </a:prstGeom>
          <a:noFill/>
          <a:ln>
            <a:noFill/>
          </a:ln>
        </p:spPr>
      </p:pic>
      <p:pic>
        <p:nvPicPr>
          <p:cNvPr descr="ボリューム 単色塗りつぶし" id="401" name="Google Shape;401;p13"/>
          <p:cNvPicPr preferRelativeResize="0"/>
          <p:nvPr/>
        </p:nvPicPr>
        <p:blipFill rotWithShape="1">
          <a:blip r:embed="rId4">
            <a:alphaModFix/>
          </a:blip>
          <a:srcRect b="0" l="0" r="0" t="0"/>
          <a:stretch/>
        </p:blipFill>
        <p:spPr>
          <a:xfrm>
            <a:off x="6096000" y="5085184"/>
            <a:ext cx="914400" cy="914400"/>
          </a:xfrm>
          <a:prstGeom prst="rect">
            <a:avLst/>
          </a:prstGeom>
          <a:noFill/>
          <a:ln>
            <a:noFill/>
          </a:ln>
        </p:spPr>
      </p:pic>
      <p:pic>
        <p:nvPicPr>
          <p:cNvPr descr="バーコード 単色塗りつぶし" id="402" name="Google Shape;402;p13"/>
          <p:cNvPicPr preferRelativeResize="0"/>
          <p:nvPr/>
        </p:nvPicPr>
        <p:blipFill rotWithShape="1">
          <a:blip r:embed="rId5">
            <a:alphaModFix/>
          </a:blip>
          <a:srcRect b="0" l="0" r="0" t="0"/>
          <a:stretch/>
        </p:blipFill>
        <p:spPr>
          <a:xfrm>
            <a:off x="6096000" y="3717032"/>
            <a:ext cx="914400" cy="914400"/>
          </a:xfrm>
          <a:prstGeom prst="rect">
            <a:avLst/>
          </a:prstGeom>
          <a:noFill/>
          <a:ln>
            <a:noFill/>
          </a:ln>
        </p:spPr>
      </p:pic>
      <p:pic>
        <p:nvPicPr>
          <p:cNvPr descr="トラック 単色塗りつぶし" id="403" name="Google Shape;403;p13"/>
          <p:cNvPicPr preferRelativeResize="0"/>
          <p:nvPr/>
        </p:nvPicPr>
        <p:blipFill rotWithShape="1">
          <a:blip r:embed="rId6">
            <a:alphaModFix/>
          </a:blip>
          <a:srcRect b="0" l="0" r="0" t="0"/>
          <a:stretch/>
        </p:blipFill>
        <p:spPr>
          <a:xfrm>
            <a:off x="2221880" y="5085184"/>
            <a:ext cx="914400" cy="914400"/>
          </a:xfrm>
          <a:prstGeom prst="rect">
            <a:avLst/>
          </a:prstGeom>
          <a:noFill/>
          <a:ln>
            <a:noFill/>
          </a:ln>
        </p:spPr>
      </p:pic>
      <p:graphicFrame>
        <p:nvGraphicFramePr>
          <p:cNvPr id="404" name="Google Shape;404;p13"/>
          <p:cNvGraphicFramePr/>
          <p:nvPr/>
        </p:nvGraphicFramePr>
        <p:xfrm>
          <a:off x="457200" y="1916048"/>
          <a:ext cx="3000000" cy="3000000"/>
        </p:xfrm>
        <a:graphic>
          <a:graphicData uri="http://schemas.openxmlformats.org/drawingml/2006/table">
            <a:tbl>
              <a:tblPr bandRow="1" firstCol="1">
                <a:noFill/>
                <a:tableStyleId>{D5C7C0B8-C2EC-4D50-94CE-918D77B790D7}</a:tableStyleId>
              </a:tblPr>
              <a:tblGrid>
                <a:gridCol w="2098575"/>
                <a:gridCol w="6131025"/>
              </a:tblGrid>
              <a:tr h="385725">
                <a:tc>
                  <a:txBody>
                    <a:bodyPr/>
                    <a:lstStyle/>
                    <a:p>
                      <a:pPr indent="0" lvl="0" marL="0" marR="0" rtl="0" algn="ctr">
                        <a:spcBef>
                          <a:spcPts val="0"/>
                        </a:spcBef>
                        <a:spcAft>
                          <a:spcPts val="0"/>
                        </a:spcAft>
                        <a:buNone/>
                      </a:pPr>
                      <a:r>
                        <a:rPr lang="ja-JP" sz="2000"/>
                        <a:t>製品</a:t>
                      </a:r>
                      <a:endParaRPr/>
                    </a:p>
                  </a:txBody>
                  <a:tcPr marT="45725" marB="45725" marR="91450" marL="91450" anchor="ctr"/>
                </a:tc>
                <a:tc>
                  <a:txBody>
                    <a:bodyPr/>
                    <a:lstStyle/>
                    <a:p>
                      <a:pPr indent="0" lvl="0" marL="0" marR="0" rtl="0" algn="l">
                        <a:spcBef>
                          <a:spcPts val="0"/>
                        </a:spcBef>
                        <a:spcAft>
                          <a:spcPts val="0"/>
                        </a:spcAft>
                        <a:buNone/>
                      </a:pPr>
                      <a:r>
                        <a:rPr lang="ja-JP" sz="2000"/>
                        <a:t>商品の優劣、信頼性、耐久性、扱い易さ・・・</a:t>
                      </a:r>
                      <a:endParaRPr/>
                    </a:p>
                  </a:txBody>
                  <a:tcPr marT="45725" marB="45725" marR="91450" marL="91450"/>
                </a:tc>
              </a:tr>
              <a:tr h="385725">
                <a:tc>
                  <a:txBody>
                    <a:bodyPr/>
                    <a:lstStyle/>
                    <a:p>
                      <a:pPr indent="0" lvl="0" marL="0" marR="0" rtl="0" algn="ctr">
                        <a:spcBef>
                          <a:spcPts val="0"/>
                        </a:spcBef>
                        <a:spcAft>
                          <a:spcPts val="0"/>
                        </a:spcAft>
                        <a:buNone/>
                      </a:pPr>
                      <a:r>
                        <a:rPr lang="ja-JP" sz="2000"/>
                        <a:t>価格</a:t>
                      </a:r>
                      <a:endParaRPr/>
                    </a:p>
                  </a:txBody>
                  <a:tcPr marT="45725" marB="45725" marR="91450" marL="91450" anchor="ctr"/>
                </a:tc>
                <a:tc>
                  <a:txBody>
                    <a:bodyPr/>
                    <a:lstStyle/>
                    <a:p>
                      <a:pPr indent="0" lvl="0" marL="0" marR="0" rtl="0" algn="l">
                        <a:spcBef>
                          <a:spcPts val="0"/>
                        </a:spcBef>
                        <a:spcAft>
                          <a:spcPts val="0"/>
                        </a:spcAft>
                        <a:buNone/>
                      </a:pPr>
                      <a:r>
                        <a:rPr lang="ja-JP" sz="2000"/>
                        <a:t>ターゲットに対して適切か、競合との差・・・</a:t>
                      </a:r>
                      <a:endParaRPr/>
                    </a:p>
                  </a:txBody>
                  <a:tcPr marT="45725" marB="45725" marR="91450" marL="91450"/>
                </a:tc>
              </a:tr>
              <a:tr h="385725">
                <a:tc>
                  <a:txBody>
                    <a:bodyPr/>
                    <a:lstStyle/>
                    <a:p>
                      <a:pPr indent="0" lvl="0" marL="0" marR="0" rtl="0" algn="ctr">
                        <a:spcBef>
                          <a:spcPts val="0"/>
                        </a:spcBef>
                        <a:spcAft>
                          <a:spcPts val="0"/>
                        </a:spcAft>
                        <a:buNone/>
                      </a:pPr>
                      <a:r>
                        <a:rPr lang="ja-JP" sz="2000"/>
                        <a:t>流通</a:t>
                      </a:r>
                      <a:endParaRPr/>
                    </a:p>
                  </a:txBody>
                  <a:tcPr marT="45725" marB="45725" marR="91450" marL="91450" anchor="ctr"/>
                </a:tc>
                <a:tc>
                  <a:txBody>
                    <a:bodyPr/>
                    <a:lstStyle/>
                    <a:p>
                      <a:pPr indent="0" lvl="0" marL="0" marR="0" rtl="0" algn="l">
                        <a:spcBef>
                          <a:spcPts val="0"/>
                        </a:spcBef>
                        <a:spcAft>
                          <a:spcPts val="0"/>
                        </a:spcAft>
                        <a:buNone/>
                      </a:pPr>
                      <a:r>
                        <a:rPr lang="ja-JP" sz="2000"/>
                        <a:t>納期、コスト、物量、回転率・・・</a:t>
                      </a:r>
                      <a:endParaRPr/>
                    </a:p>
                  </a:txBody>
                  <a:tcPr marT="45725" marB="45725" marR="91450" marL="91450"/>
                </a:tc>
              </a:tr>
              <a:tr h="385725">
                <a:tc>
                  <a:txBody>
                    <a:bodyPr/>
                    <a:lstStyle/>
                    <a:p>
                      <a:pPr indent="0" lvl="0" marL="0" marR="0" rtl="0" algn="ctr">
                        <a:spcBef>
                          <a:spcPts val="0"/>
                        </a:spcBef>
                        <a:spcAft>
                          <a:spcPts val="0"/>
                        </a:spcAft>
                        <a:buNone/>
                      </a:pPr>
                      <a:r>
                        <a:rPr lang="ja-JP" sz="2000"/>
                        <a:t>販促</a:t>
                      </a:r>
                      <a:endParaRPr/>
                    </a:p>
                  </a:txBody>
                  <a:tcPr marT="45725" marB="45725" marR="91450" marL="91450" anchor="ctr"/>
                </a:tc>
                <a:tc>
                  <a:txBody>
                    <a:bodyPr/>
                    <a:lstStyle/>
                    <a:p>
                      <a:pPr indent="0" lvl="0" marL="0" marR="0" rtl="0" algn="l">
                        <a:spcBef>
                          <a:spcPts val="0"/>
                        </a:spcBef>
                        <a:spcAft>
                          <a:spcPts val="0"/>
                        </a:spcAft>
                        <a:buNone/>
                      </a:pPr>
                      <a:r>
                        <a:rPr lang="ja-JP" sz="2000"/>
                        <a:t>ターゲットへ伝わっているか、訴求効果有無・・・</a:t>
                      </a:r>
                      <a:endParaRPr/>
                    </a:p>
                  </a:txBody>
                  <a:tcPr marT="45725" marB="45725" marR="91450" marL="91450"/>
                </a:tc>
              </a:tr>
            </a:tbl>
          </a:graphicData>
        </a:graphic>
      </p:graphicFrame>
      <p:sp>
        <p:nvSpPr>
          <p:cNvPr id="405" name="Google Shape;405;p13"/>
          <p:cNvSpPr txBox="1"/>
          <p:nvPr/>
        </p:nvSpPr>
        <p:spPr>
          <a:xfrm>
            <a:off x="1663419" y="4631432"/>
            <a:ext cx="2031325" cy="3385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1600">
                <a:solidFill>
                  <a:schemeClr val="dk1"/>
                </a:solidFill>
                <a:latin typeface="Arial"/>
                <a:ea typeface="Arial"/>
                <a:cs typeface="Arial"/>
                <a:sym typeface="Arial"/>
              </a:rPr>
              <a:t>【製品】プロダクト</a:t>
            </a:r>
            <a:endParaRPr/>
          </a:p>
        </p:txBody>
      </p:sp>
      <p:sp>
        <p:nvSpPr>
          <p:cNvPr id="406" name="Google Shape;406;p13"/>
          <p:cNvSpPr txBox="1"/>
          <p:nvPr/>
        </p:nvSpPr>
        <p:spPr>
          <a:xfrm>
            <a:off x="1766009" y="5872916"/>
            <a:ext cx="1826142" cy="3385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1600">
                <a:solidFill>
                  <a:schemeClr val="dk1"/>
                </a:solidFill>
                <a:latin typeface="Arial"/>
                <a:ea typeface="Arial"/>
                <a:cs typeface="Arial"/>
                <a:sym typeface="Arial"/>
              </a:rPr>
              <a:t>【流通】プレイス</a:t>
            </a:r>
            <a:endParaRPr/>
          </a:p>
        </p:txBody>
      </p:sp>
      <p:sp>
        <p:nvSpPr>
          <p:cNvPr id="407" name="Google Shape;407;p13"/>
          <p:cNvSpPr txBox="1"/>
          <p:nvPr/>
        </p:nvSpPr>
        <p:spPr>
          <a:xfrm>
            <a:off x="5665211" y="4631432"/>
            <a:ext cx="1826142" cy="3385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1600">
                <a:solidFill>
                  <a:schemeClr val="dk1"/>
                </a:solidFill>
                <a:latin typeface="Arial"/>
                <a:ea typeface="Arial"/>
                <a:cs typeface="Arial"/>
                <a:sym typeface="Arial"/>
              </a:rPr>
              <a:t>【価格】プライス</a:t>
            </a:r>
            <a:endParaRPr/>
          </a:p>
        </p:txBody>
      </p:sp>
      <p:sp>
        <p:nvSpPr>
          <p:cNvPr id="408" name="Google Shape;408;p13"/>
          <p:cNvSpPr txBox="1"/>
          <p:nvPr/>
        </p:nvSpPr>
        <p:spPr>
          <a:xfrm>
            <a:off x="5357439" y="5872916"/>
            <a:ext cx="2441695" cy="3385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1600">
                <a:solidFill>
                  <a:schemeClr val="dk1"/>
                </a:solidFill>
                <a:latin typeface="Arial"/>
                <a:ea typeface="Arial"/>
                <a:cs typeface="Arial"/>
                <a:sym typeface="Arial"/>
              </a:rPr>
              <a:t>【販促】プロモーション</a:t>
            </a:r>
            <a:endParaRPr/>
          </a:p>
        </p:txBody>
      </p:sp>
      <p:sp>
        <p:nvSpPr>
          <p:cNvPr id="409" name="Google Shape;409;p13"/>
          <p:cNvSpPr/>
          <p:nvPr/>
        </p:nvSpPr>
        <p:spPr>
          <a:xfrm>
            <a:off x="3707904" y="4720060"/>
            <a:ext cx="1728192" cy="509140"/>
          </a:xfrm>
          <a:prstGeom prst="flowChartTerminator">
            <a:avLst/>
          </a:prstGeom>
          <a:solidFill>
            <a:schemeClr val="accent5"/>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４P(分析)</a:t>
            </a:r>
            <a:endParaRPr b="1" sz="2400">
              <a:solidFill>
                <a:schemeClr val="l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14"/>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自社の決算書を読む</a:t>
            </a:r>
            <a:endParaRPr/>
          </a:p>
        </p:txBody>
      </p:sp>
      <p:sp>
        <p:nvSpPr>
          <p:cNvPr id="415" name="Google Shape;415;p14"/>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416" name="Google Shape;416;p14"/>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417" name="Google Shape;417;p14"/>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418" name="Google Shape;418;p14"/>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自社を知る（内部・カネ）</a:t>
            </a:r>
            <a:endParaRPr/>
          </a:p>
        </p:txBody>
      </p:sp>
      <p:graphicFrame>
        <p:nvGraphicFramePr>
          <p:cNvPr id="419" name="Google Shape;419;p14"/>
          <p:cNvGraphicFramePr/>
          <p:nvPr/>
        </p:nvGraphicFramePr>
        <p:xfrm>
          <a:off x="457489" y="1988840"/>
          <a:ext cx="3000000" cy="3000000"/>
        </p:xfrm>
        <a:graphic>
          <a:graphicData uri="http://schemas.openxmlformats.org/drawingml/2006/table">
            <a:tbl>
              <a:tblPr bandRow="1" firstCol="1" firstRow="1">
                <a:noFill/>
                <a:tableStyleId>{D5C7C0B8-C2EC-4D50-94CE-918D77B790D7}</a:tableStyleId>
              </a:tblPr>
              <a:tblGrid>
                <a:gridCol w="1234475"/>
                <a:gridCol w="4320475"/>
                <a:gridCol w="2674650"/>
              </a:tblGrid>
              <a:tr h="459075">
                <a:tc>
                  <a:txBody>
                    <a:bodyPr/>
                    <a:lstStyle/>
                    <a:p>
                      <a:pPr indent="0" lvl="0" marL="0" marR="0" rtl="0" algn="ctr">
                        <a:spcBef>
                          <a:spcPts val="0"/>
                        </a:spcBef>
                        <a:spcAft>
                          <a:spcPts val="0"/>
                        </a:spcAft>
                        <a:buNone/>
                      </a:pPr>
                      <a:r>
                        <a:rPr lang="ja-JP" sz="2000"/>
                        <a:t>性質</a:t>
                      </a:r>
                      <a:endParaRPr/>
                    </a:p>
                  </a:txBody>
                  <a:tcPr marT="45725" marB="45725" marR="91450" marL="91450" anchor="ctr"/>
                </a:tc>
                <a:tc>
                  <a:txBody>
                    <a:bodyPr/>
                    <a:lstStyle/>
                    <a:p>
                      <a:pPr indent="0" lvl="0" marL="0" marR="0" rtl="0" algn="ctr">
                        <a:spcBef>
                          <a:spcPts val="0"/>
                        </a:spcBef>
                        <a:spcAft>
                          <a:spcPts val="0"/>
                        </a:spcAft>
                        <a:buNone/>
                      </a:pPr>
                      <a:r>
                        <a:rPr lang="ja-JP" sz="2000"/>
                        <a:t>内　容</a:t>
                      </a:r>
                      <a:endParaRPr/>
                    </a:p>
                  </a:txBody>
                  <a:tcPr marT="45725" marB="45725" marR="91450" marL="91450"/>
                </a:tc>
                <a:tc>
                  <a:txBody>
                    <a:bodyPr/>
                    <a:lstStyle/>
                    <a:p>
                      <a:pPr indent="0" lvl="0" marL="0" marR="0" rtl="0" algn="ctr">
                        <a:spcBef>
                          <a:spcPts val="0"/>
                        </a:spcBef>
                        <a:spcAft>
                          <a:spcPts val="0"/>
                        </a:spcAft>
                        <a:buNone/>
                      </a:pPr>
                      <a:r>
                        <a:rPr lang="ja-JP" sz="2000"/>
                        <a:t>代表指標</a:t>
                      </a:r>
                      <a:endParaRPr/>
                    </a:p>
                  </a:txBody>
                  <a:tcPr marT="45725" marB="45725" marR="91450" marL="91450"/>
                </a:tc>
              </a:tr>
              <a:tr h="812225">
                <a:tc>
                  <a:txBody>
                    <a:bodyPr/>
                    <a:lstStyle/>
                    <a:p>
                      <a:pPr indent="0" lvl="0" marL="0" marR="0" rtl="0" algn="ctr">
                        <a:spcBef>
                          <a:spcPts val="0"/>
                        </a:spcBef>
                        <a:spcAft>
                          <a:spcPts val="0"/>
                        </a:spcAft>
                        <a:buNone/>
                      </a:pPr>
                      <a:r>
                        <a:rPr lang="ja-JP" sz="2000"/>
                        <a:t>収益性</a:t>
                      </a:r>
                      <a:endParaRPr/>
                    </a:p>
                  </a:txBody>
                  <a:tcPr marT="45725" marB="45725" marR="91450" marL="91450" anchor="ctr"/>
                </a:tc>
                <a:tc>
                  <a:txBody>
                    <a:bodyPr/>
                    <a:lstStyle/>
                    <a:p>
                      <a:pPr indent="0" lvl="0" marL="0" marR="0" rtl="0" algn="l">
                        <a:spcBef>
                          <a:spcPts val="0"/>
                        </a:spcBef>
                        <a:spcAft>
                          <a:spcPts val="0"/>
                        </a:spcAft>
                        <a:buNone/>
                      </a:pPr>
                      <a:r>
                        <a:rPr lang="ja-JP" sz="1800"/>
                        <a:t>売上に対して、どの程度の利益を生み出しているかという稼ぐ力を示す</a:t>
                      </a:r>
                      <a:endParaRPr/>
                    </a:p>
                  </a:txBody>
                  <a:tcPr marT="45725" marB="45725" marR="91450" marL="91450" anchor="ctr"/>
                </a:tc>
                <a:tc>
                  <a:txBody>
                    <a:bodyPr/>
                    <a:lstStyle/>
                    <a:p>
                      <a:pPr indent="0" lvl="0" marL="0" marR="0" rtl="0" algn="ctr">
                        <a:spcBef>
                          <a:spcPts val="0"/>
                        </a:spcBef>
                        <a:spcAft>
                          <a:spcPts val="0"/>
                        </a:spcAft>
                        <a:buNone/>
                      </a:pPr>
                      <a:r>
                        <a:t/>
                      </a:r>
                      <a:endParaRPr sz="2000"/>
                    </a:p>
                  </a:txBody>
                  <a:tcPr marT="45725" marB="45725" marR="91450" marL="91450" anchor="ctr"/>
                </a:tc>
              </a:tr>
              <a:tr h="812225">
                <a:tc>
                  <a:txBody>
                    <a:bodyPr/>
                    <a:lstStyle/>
                    <a:p>
                      <a:pPr indent="0" lvl="0" marL="0" marR="0" rtl="0" algn="ctr">
                        <a:spcBef>
                          <a:spcPts val="0"/>
                        </a:spcBef>
                        <a:spcAft>
                          <a:spcPts val="0"/>
                        </a:spcAft>
                        <a:buNone/>
                      </a:pPr>
                      <a:r>
                        <a:rPr lang="ja-JP" sz="2000"/>
                        <a:t>効率性</a:t>
                      </a:r>
                      <a:endParaRPr/>
                    </a:p>
                  </a:txBody>
                  <a:tcPr marT="45725" marB="45725" marR="91450" marL="91450" anchor="ctr"/>
                </a:tc>
                <a:tc>
                  <a:txBody>
                    <a:bodyPr/>
                    <a:lstStyle/>
                    <a:p>
                      <a:pPr indent="0" lvl="0" marL="0" marR="0" rtl="0" algn="l">
                        <a:spcBef>
                          <a:spcPts val="0"/>
                        </a:spcBef>
                        <a:spcAft>
                          <a:spcPts val="0"/>
                        </a:spcAft>
                        <a:buNone/>
                      </a:pPr>
                      <a:r>
                        <a:rPr lang="ja-JP" sz="1800"/>
                        <a:t>保有する資産(設備等)からどの程度の売上を生み出しているかを示す</a:t>
                      </a:r>
                      <a:endParaRPr/>
                    </a:p>
                  </a:txBody>
                  <a:tcPr marT="45725" marB="45725" marR="91450" marL="91450" anchor="ctr"/>
                </a:tc>
                <a:tc>
                  <a:txBody>
                    <a:bodyPr/>
                    <a:lstStyle/>
                    <a:p>
                      <a:pPr indent="0" lvl="0" marL="0" marR="0" rtl="0" algn="ctr">
                        <a:spcBef>
                          <a:spcPts val="0"/>
                        </a:spcBef>
                        <a:spcAft>
                          <a:spcPts val="0"/>
                        </a:spcAft>
                        <a:buNone/>
                      </a:pPr>
                      <a:r>
                        <a:t/>
                      </a:r>
                      <a:endParaRPr sz="2000"/>
                    </a:p>
                  </a:txBody>
                  <a:tcPr marT="45725" marB="45725" marR="91450" marL="91450" anchor="ctr"/>
                </a:tc>
              </a:tr>
              <a:tr h="812225">
                <a:tc>
                  <a:txBody>
                    <a:bodyPr/>
                    <a:lstStyle/>
                    <a:p>
                      <a:pPr indent="0" lvl="0" marL="0" marR="0" rtl="0" algn="ctr">
                        <a:spcBef>
                          <a:spcPts val="0"/>
                        </a:spcBef>
                        <a:spcAft>
                          <a:spcPts val="0"/>
                        </a:spcAft>
                        <a:buNone/>
                      </a:pPr>
                      <a:r>
                        <a:rPr lang="ja-JP" sz="2000"/>
                        <a:t>安全性</a:t>
                      </a:r>
                      <a:endParaRPr/>
                    </a:p>
                  </a:txBody>
                  <a:tcPr marT="45725" marB="45725" marR="91450" marL="91450" anchor="ctr"/>
                </a:tc>
                <a:tc>
                  <a:txBody>
                    <a:bodyPr/>
                    <a:lstStyle/>
                    <a:p>
                      <a:pPr indent="0" lvl="0" marL="0" marR="0" rtl="0" algn="l">
                        <a:spcBef>
                          <a:spcPts val="0"/>
                        </a:spcBef>
                        <a:spcAft>
                          <a:spcPts val="0"/>
                        </a:spcAft>
                        <a:buNone/>
                      </a:pPr>
                      <a:r>
                        <a:rPr lang="ja-JP" sz="1800"/>
                        <a:t>突然の環境変化等に対して、経営体力がどの程度あるかを示す</a:t>
                      </a:r>
                      <a:endParaRPr/>
                    </a:p>
                  </a:txBody>
                  <a:tcPr marT="45725" marB="45725" marR="91450" marL="91450" anchor="ctr"/>
                </a:tc>
                <a:tc>
                  <a:txBody>
                    <a:bodyPr/>
                    <a:lstStyle/>
                    <a:p>
                      <a:pPr indent="0" lvl="0" marL="0" marR="0" rtl="0" algn="ctr">
                        <a:spcBef>
                          <a:spcPts val="0"/>
                        </a:spcBef>
                        <a:spcAft>
                          <a:spcPts val="0"/>
                        </a:spcAft>
                        <a:buNone/>
                      </a:pPr>
                      <a:r>
                        <a:t/>
                      </a:r>
                      <a:endParaRPr sz="2000"/>
                    </a:p>
                  </a:txBody>
                  <a:tcPr marT="45725" marB="45725" marR="91450" marL="91450" anchor="ctr"/>
                </a:tc>
              </a:tr>
              <a:tr h="812225">
                <a:tc>
                  <a:txBody>
                    <a:bodyPr/>
                    <a:lstStyle/>
                    <a:p>
                      <a:pPr indent="0" lvl="0" marL="0" marR="0" rtl="0" algn="ctr">
                        <a:spcBef>
                          <a:spcPts val="0"/>
                        </a:spcBef>
                        <a:spcAft>
                          <a:spcPts val="0"/>
                        </a:spcAft>
                        <a:buNone/>
                      </a:pPr>
                      <a:r>
                        <a:rPr lang="ja-JP" sz="2000"/>
                        <a:t>成長性</a:t>
                      </a:r>
                      <a:endParaRPr/>
                    </a:p>
                  </a:txBody>
                  <a:tcPr marT="45725" marB="45725" marR="91450" marL="91450" anchor="ctr"/>
                </a:tc>
                <a:tc>
                  <a:txBody>
                    <a:bodyPr/>
                    <a:lstStyle/>
                    <a:p>
                      <a:pPr indent="0" lvl="0" marL="0" marR="0" rtl="0" algn="l">
                        <a:spcBef>
                          <a:spcPts val="0"/>
                        </a:spcBef>
                        <a:spcAft>
                          <a:spcPts val="0"/>
                        </a:spcAft>
                        <a:buNone/>
                      </a:pPr>
                      <a:r>
                        <a:rPr lang="ja-JP" sz="1800"/>
                        <a:t>主に社員が生み出した売上や付加価値がどの程度あるかを示す</a:t>
                      </a:r>
                      <a:endParaRPr/>
                    </a:p>
                  </a:txBody>
                  <a:tcPr marT="45725" marB="45725" marR="91450" marL="91450" anchor="ctr"/>
                </a:tc>
                <a:tc>
                  <a:txBody>
                    <a:bodyPr/>
                    <a:lstStyle/>
                    <a:p>
                      <a:pPr indent="0" lvl="0" marL="0" marR="0" rtl="0" algn="ctr">
                        <a:spcBef>
                          <a:spcPts val="0"/>
                        </a:spcBef>
                        <a:spcAft>
                          <a:spcPts val="0"/>
                        </a:spcAft>
                        <a:buNone/>
                      </a:pPr>
                      <a:r>
                        <a:t/>
                      </a:r>
                      <a:endParaRPr sz="2000"/>
                    </a:p>
                  </a:txBody>
                  <a:tcPr marT="45725" marB="45725" marR="91450" marL="91450" anchor="ctr"/>
                </a:tc>
              </a:tr>
            </a:tbl>
          </a:graphicData>
        </a:graphic>
      </p:graphicFrame>
      <p:sp>
        <p:nvSpPr>
          <p:cNvPr id="420" name="Google Shape;420;p14"/>
          <p:cNvSpPr txBox="1"/>
          <p:nvPr/>
        </p:nvSpPr>
        <p:spPr>
          <a:xfrm>
            <a:off x="6236593" y="2653143"/>
            <a:ext cx="2236510" cy="284693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2000">
                <a:solidFill>
                  <a:schemeClr val="dk1"/>
                </a:solidFill>
                <a:latin typeface="Book Antiqua"/>
                <a:ea typeface="Book Antiqua"/>
                <a:cs typeface="Book Antiqua"/>
                <a:sym typeface="Book Antiqua"/>
              </a:rPr>
              <a:t>売上高利益率</a:t>
            </a:r>
            <a:endParaRPr sz="2000">
              <a:solidFill>
                <a:schemeClr val="dk1"/>
              </a:solidFill>
              <a:latin typeface="Book Antiqua"/>
              <a:ea typeface="Book Antiqua"/>
              <a:cs typeface="Book Antiqua"/>
              <a:sym typeface="Book Antiqua"/>
            </a:endParaRPr>
          </a:p>
          <a:p>
            <a:pPr indent="0" lvl="0" marL="0" marR="0" rtl="0" algn="ctr">
              <a:spcBef>
                <a:spcPts val="0"/>
              </a:spcBef>
              <a:spcAft>
                <a:spcPts val="0"/>
              </a:spcAft>
              <a:buNone/>
            </a:pPr>
            <a:r>
              <a:t/>
            </a:r>
            <a:endParaRPr sz="3300">
              <a:solidFill>
                <a:schemeClr val="dk1"/>
              </a:solidFill>
              <a:latin typeface="Book Antiqua"/>
              <a:ea typeface="Book Antiqua"/>
              <a:cs typeface="Book Antiqua"/>
              <a:sym typeface="Book Antiqua"/>
            </a:endParaRPr>
          </a:p>
          <a:p>
            <a:pPr indent="0" lvl="0" marL="0" marR="0" rtl="0" algn="ctr">
              <a:spcBef>
                <a:spcPts val="0"/>
              </a:spcBef>
              <a:spcAft>
                <a:spcPts val="0"/>
              </a:spcAft>
              <a:buNone/>
            </a:pPr>
            <a:r>
              <a:rPr lang="ja-JP" sz="2000">
                <a:solidFill>
                  <a:schemeClr val="dk1"/>
                </a:solidFill>
                <a:latin typeface="Book Antiqua"/>
                <a:ea typeface="Book Antiqua"/>
                <a:cs typeface="Book Antiqua"/>
                <a:sym typeface="Book Antiqua"/>
              </a:rPr>
              <a:t>総資産回転率</a:t>
            </a:r>
            <a:endParaRPr sz="1600">
              <a:solidFill>
                <a:schemeClr val="dk1"/>
              </a:solidFill>
              <a:latin typeface="Book Antiqua"/>
              <a:ea typeface="Book Antiqua"/>
              <a:cs typeface="Book Antiqua"/>
              <a:sym typeface="Book Antiqua"/>
            </a:endParaRPr>
          </a:p>
          <a:p>
            <a:pPr indent="0" lvl="0" marL="0" marR="0" rtl="0" algn="ctr">
              <a:spcBef>
                <a:spcPts val="0"/>
              </a:spcBef>
              <a:spcAft>
                <a:spcPts val="0"/>
              </a:spcAft>
              <a:buNone/>
            </a:pPr>
            <a:r>
              <a:t/>
            </a:r>
            <a:endParaRPr sz="3300">
              <a:solidFill>
                <a:schemeClr val="dk1"/>
              </a:solidFill>
              <a:latin typeface="Book Antiqua"/>
              <a:ea typeface="Book Antiqua"/>
              <a:cs typeface="Book Antiqua"/>
              <a:sym typeface="Book Antiqua"/>
            </a:endParaRPr>
          </a:p>
          <a:p>
            <a:pPr indent="0" lvl="0" marL="0" marR="0" rtl="0" algn="ctr">
              <a:spcBef>
                <a:spcPts val="0"/>
              </a:spcBef>
              <a:spcAft>
                <a:spcPts val="0"/>
              </a:spcAft>
              <a:buNone/>
            </a:pPr>
            <a:r>
              <a:rPr lang="ja-JP" sz="2000">
                <a:solidFill>
                  <a:schemeClr val="dk1"/>
                </a:solidFill>
                <a:latin typeface="Book Antiqua"/>
                <a:ea typeface="Book Antiqua"/>
                <a:cs typeface="Book Antiqua"/>
                <a:sym typeface="Book Antiqua"/>
              </a:rPr>
              <a:t>自己資本比率</a:t>
            </a:r>
            <a:endParaRPr sz="2000">
              <a:solidFill>
                <a:schemeClr val="dk1"/>
              </a:solidFill>
              <a:latin typeface="Book Antiqua"/>
              <a:ea typeface="Book Antiqua"/>
              <a:cs typeface="Book Antiqua"/>
              <a:sym typeface="Book Antiqua"/>
            </a:endParaRPr>
          </a:p>
          <a:p>
            <a:pPr indent="0" lvl="0" marL="0" marR="0" rtl="0" algn="ctr">
              <a:spcBef>
                <a:spcPts val="0"/>
              </a:spcBef>
              <a:spcAft>
                <a:spcPts val="0"/>
              </a:spcAft>
              <a:buNone/>
            </a:pPr>
            <a:r>
              <a:t/>
            </a:r>
            <a:endParaRPr sz="3300">
              <a:solidFill>
                <a:schemeClr val="dk1"/>
              </a:solidFill>
              <a:latin typeface="Book Antiqua"/>
              <a:ea typeface="Book Antiqua"/>
              <a:cs typeface="Book Antiqua"/>
              <a:sym typeface="Book Antiqua"/>
            </a:endParaRPr>
          </a:p>
          <a:p>
            <a:pPr indent="0" lvl="0" marL="0" marR="0" rtl="0" algn="ctr">
              <a:spcBef>
                <a:spcPts val="0"/>
              </a:spcBef>
              <a:spcAft>
                <a:spcPts val="0"/>
              </a:spcAft>
              <a:buNone/>
            </a:pPr>
            <a:r>
              <a:rPr lang="ja-JP" sz="2000">
                <a:solidFill>
                  <a:schemeClr val="dk1"/>
                </a:solidFill>
                <a:latin typeface="Book Antiqua"/>
                <a:ea typeface="Book Antiqua"/>
                <a:cs typeface="Book Antiqua"/>
                <a:sym typeface="Book Antiqua"/>
              </a:rPr>
              <a:t>一人当たり売上高</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xEl>
                                              <p:pRg end="0" st="0"/>
                                            </p:txEl>
                                          </p:spTgt>
                                        </p:tgtEl>
                                        <p:attrNameLst>
                                          <p:attrName>style.visibility</p:attrName>
                                        </p:attrNameLst>
                                      </p:cBhvr>
                                      <p:to>
                                        <p:strVal val="visible"/>
                                      </p:to>
                                    </p:set>
                                    <p:animEffect filter="fade" transition="in">
                                      <p:cBhvr>
                                        <p:cTn dur="500"/>
                                        <p:tgtEl>
                                          <p:spTgt spid="42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xEl>
                                              <p:pRg end="1" st="1"/>
                                            </p:txEl>
                                          </p:spTgt>
                                        </p:tgtEl>
                                        <p:attrNameLst>
                                          <p:attrName>style.visibility</p:attrName>
                                        </p:attrNameLst>
                                      </p:cBhvr>
                                      <p:to>
                                        <p:strVal val="visible"/>
                                      </p:to>
                                    </p:set>
                                    <p:animEffect filter="fade" transition="in">
                                      <p:cBhvr>
                                        <p:cTn dur="500"/>
                                        <p:tgtEl>
                                          <p:spTgt spid="42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xEl>
                                              <p:pRg end="2" st="2"/>
                                            </p:txEl>
                                          </p:spTgt>
                                        </p:tgtEl>
                                        <p:attrNameLst>
                                          <p:attrName>style.visibility</p:attrName>
                                        </p:attrNameLst>
                                      </p:cBhvr>
                                      <p:to>
                                        <p:strVal val="visible"/>
                                      </p:to>
                                    </p:set>
                                    <p:animEffect filter="fade" transition="in">
                                      <p:cBhvr>
                                        <p:cTn dur="500"/>
                                        <p:tgtEl>
                                          <p:spTgt spid="42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xEl>
                                              <p:pRg end="3" st="3"/>
                                            </p:txEl>
                                          </p:spTgt>
                                        </p:tgtEl>
                                        <p:attrNameLst>
                                          <p:attrName>style.visibility</p:attrName>
                                        </p:attrNameLst>
                                      </p:cBhvr>
                                      <p:to>
                                        <p:strVal val="visible"/>
                                      </p:to>
                                    </p:set>
                                    <p:animEffect filter="fade" transition="in">
                                      <p:cBhvr>
                                        <p:cTn dur="500"/>
                                        <p:tgtEl>
                                          <p:spTgt spid="42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xEl>
                                              <p:pRg end="4" st="4"/>
                                            </p:txEl>
                                          </p:spTgt>
                                        </p:tgtEl>
                                        <p:attrNameLst>
                                          <p:attrName>style.visibility</p:attrName>
                                        </p:attrNameLst>
                                      </p:cBhvr>
                                      <p:to>
                                        <p:strVal val="visible"/>
                                      </p:to>
                                    </p:set>
                                    <p:animEffect filter="fade" transition="in">
                                      <p:cBhvr>
                                        <p:cTn dur="500"/>
                                        <p:tgtEl>
                                          <p:spTgt spid="42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xEl>
                                              <p:pRg end="5" st="5"/>
                                            </p:txEl>
                                          </p:spTgt>
                                        </p:tgtEl>
                                        <p:attrNameLst>
                                          <p:attrName>style.visibility</p:attrName>
                                        </p:attrNameLst>
                                      </p:cBhvr>
                                      <p:to>
                                        <p:strVal val="visible"/>
                                      </p:to>
                                    </p:set>
                                    <p:animEffect filter="fade" transition="in">
                                      <p:cBhvr>
                                        <p:cTn dur="500"/>
                                        <p:tgtEl>
                                          <p:spTgt spid="42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xEl>
                                              <p:pRg end="6" st="6"/>
                                            </p:txEl>
                                          </p:spTgt>
                                        </p:tgtEl>
                                        <p:attrNameLst>
                                          <p:attrName>style.visibility</p:attrName>
                                        </p:attrNameLst>
                                      </p:cBhvr>
                                      <p:to>
                                        <p:strVal val="visible"/>
                                      </p:to>
                                    </p:set>
                                    <p:animEffect filter="fade" transition="in">
                                      <p:cBhvr>
                                        <p:cTn dur="500"/>
                                        <p:tgtEl>
                                          <p:spTgt spid="420">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15"/>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自社の知的資産を把握する</a:t>
            </a:r>
            <a:endParaRPr/>
          </a:p>
        </p:txBody>
      </p:sp>
      <p:sp>
        <p:nvSpPr>
          <p:cNvPr id="426" name="Google Shape;426;p15"/>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427" name="Google Shape;427;p15"/>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428" name="Google Shape;428;p15"/>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429" name="Google Shape;429;p15"/>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自社を知る（内部・情報）</a:t>
            </a:r>
            <a:endParaRPr/>
          </a:p>
        </p:txBody>
      </p:sp>
      <p:graphicFrame>
        <p:nvGraphicFramePr>
          <p:cNvPr id="430" name="Google Shape;430;p15"/>
          <p:cNvGraphicFramePr/>
          <p:nvPr/>
        </p:nvGraphicFramePr>
        <p:xfrm>
          <a:off x="457200" y="2204866"/>
          <a:ext cx="3000000" cy="3000000"/>
        </p:xfrm>
        <a:graphic>
          <a:graphicData uri="http://schemas.openxmlformats.org/drawingml/2006/table">
            <a:tbl>
              <a:tblPr bandRow="1" firstCol="1">
                <a:noFill/>
                <a:tableStyleId>{D5C7C0B8-C2EC-4D50-94CE-918D77B790D7}</a:tableStyleId>
              </a:tblPr>
              <a:tblGrid>
                <a:gridCol w="2386600"/>
                <a:gridCol w="5843000"/>
              </a:tblGrid>
              <a:tr h="462850">
                <a:tc>
                  <a:txBody>
                    <a:bodyPr/>
                    <a:lstStyle/>
                    <a:p>
                      <a:pPr indent="0" lvl="0" marL="0" marR="0" rtl="0" algn="ctr">
                        <a:spcBef>
                          <a:spcPts val="0"/>
                        </a:spcBef>
                        <a:spcAft>
                          <a:spcPts val="0"/>
                        </a:spcAft>
                        <a:buNone/>
                      </a:pPr>
                      <a:r>
                        <a:rPr lang="ja-JP" sz="2000"/>
                        <a:t>知的財産</a:t>
                      </a:r>
                      <a:endParaRPr/>
                    </a:p>
                  </a:txBody>
                  <a:tcPr marT="45725" marB="45725" marR="91450" marL="91450" anchor="ctr"/>
                </a:tc>
                <a:tc>
                  <a:txBody>
                    <a:bodyPr/>
                    <a:lstStyle/>
                    <a:p>
                      <a:pPr indent="0" lvl="0" marL="0" marR="0" rtl="0" algn="l">
                        <a:spcBef>
                          <a:spcPts val="0"/>
                        </a:spcBef>
                        <a:spcAft>
                          <a:spcPts val="0"/>
                        </a:spcAft>
                        <a:buNone/>
                      </a:pPr>
                      <a:r>
                        <a:rPr lang="ja-JP" sz="1800"/>
                        <a:t>特許、実用新案、意匠、商標、著作権など</a:t>
                      </a:r>
                      <a:endParaRPr/>
                    </a:p>
                  </a:txBody>
                  <a:tcPr marT="45725" marB="45725" marR="91450" marL="91450" anchor="ctr"/>
                </a:tc>
              </a:tr>
              <a:tr h="462850">
                <a:tc>
                  <a:txBody>
                    <a:bodyPr/>
                    <a:lstStyle/>
                    <a:p>
                      <a:pPr indent="0" lvl="0" marL="0" marR="0" rtl="0" algn="ctr">
                        <a:spcBef>
                          <a:spcPts val="0"/>
                        </a:spcBef>
                        <a:spcAft>
                          <a:spcPts val="0"/>
                        </a:spcAft>
                        <a:buNone/>
                      </a:pPr>
                      <a:r>
                        <a:rPr lang="ja-JP" sz="2000"/>
                        <a:t>社内の人材</a:t>
                      </a:r>
                      <a:endParaRPr/>
                    </a:p>
                  </a:txBody>
                  <a:tcPr marT="45725" marB="45725" marR="91450" marL="91450" anchor="ctr"/>
                </a:tc>
                <a:tc>
                  <a:txBody>
                    <a:bodyPr/>
                    <a:lstStyle/>
                    <a:p>
                      <a:pPr indent="0" lvl="0" marL="0" marR="0" rtl="0" algn="l">
                        <a:spcBef>
                          <a:spcPts val="0"/>
                        </a:spcBef>
                        <a:spcAft>
                          <a:spcPts val="0"/>
                        </a:spcAft>
                        <a:buNone/>
                      </a:pPr>
                      <a:r>
                        <a:rPr lang="ja-JP" sz="1800"/>
                        <a:t>熟練工、接客の専門家、有資格者など</a:t>
                      </a:r>
                      <a:endParaRPr/>
                    </a:p>
                  </a:txBody>
                  <a:tcPr marT="45725" marB="45725" marR="91450" marL="91450" anchor="ctr"/>
                </a:tc>
              </a:tr>
              <a:tr h="462850">
                <a:tc>
                  <a:txBody>
                    <a:bodyPr/>
                    <a:lstStyle/>
                    <a:p>
                      <a:pPr indent="0" lvl="0" marL="0" marR="0" rtl="0" algn="ctr">
                        <a:spcBef>
                          <a:spcPts val="0"/>
                        </a:spcBef>
                        <a:spcAft>
                          <a:spcPts val="0"/>
                        </a:spcAft>
                        <a:buNone/>
                      </a:pPr>
                      <a:r>
                        <a:rPr lang="ja-JP" sz="2000"/>
                        <a:t>技術</a:t>
                      </a:r>
                      <a:endParaRPr/>
                    </a:p>
                  </a:txBody>
                  <a:tcPr marT="45725" marB="45725" marR="91450" marL="91450" anchor="ctr"/>
                </a:tc>
                <a:tc>
                  <a:txBody>
                    <a:bodyPr/>
                    <a:lstStyle/>
                    <a:p>
                      <a:pPr indent="0" lvl="0" marL="0" marR="0" rtl="0" algn="l">
                        <a:spcBef>
                          <a:spcPts val="0"/>
                        </a:spcBef>
                        <a:spcAft>
                          <a:spcPts val="0"/>
                        </a:spcAft>
                        <a:buNone/>
                      </a:pPr>
                      <a:r>
                        <a:rPr lang="ja-JP" sz="1800"/>
                        <a:t>加工技術、接客技術など</a:t>
                      </a:r>
                      <a:endParaRPr/>
                    </a:p>
                  </a:txBody>
                  <a:tcPr marT="45725" marB="45725" marR="91450" marL="91450" anchor="ctr"/>
                </a:tc>
              </a:tr>
              <a:tr h="462850">
                <a:tc>
                  <a:txBody>
                    <a:bodyPr/>
                    <a:lstStyle/>
                    <a:p>
                      <a:pPr indent="0" lvl="0" marL="0" marR="0" rtl="0" algn="ctr">
                        <a:spcBef>
                          <a:spcPts val="0"/>
                        </a:spcBef>
                        <a:spcAft>
                          <a:spcPts val="0"/>
                        </a:spcAft>
                        <a:buNone/>
                      </a:pPr>
                      <a:r>
                        <a:rPr lang="ja-JP" sz="2000"/>
                        <a:t>知識・ノウハウ</a:t>
                      </a:r>
                      <a:endParaRPr/>
                    </a:p>
                  </a:txBody>
                  <a:tcPr marT="45725" marB="45725" marR="91450" marL="91450" anchor="ctr"/>
                </a:tc>
                <a:tc>
                  <a:txBody>
                    <a:bodyPr/>
                    <a:lstStyle/>
                    <a:p>
                      <a:pPr indent="0" lvl="0" marL="0" marR="0" rtl="0" algn="l">
                        <a:spcBef>
                          <a:spcPts val="0"/>
                        </a:spcBef>
                        <a:spcAft>
                          <a:spcPts val="0"/>
                        </a:spcAft>
                        <a:buNone/>
                      </a:pPr>
                      <a:r>
                        <a:rPr lang="ja-JP" sz="1800"/>
                        <a:t>各種業務のやり方など</a:t>
                      </a:r>
                      <a:endParaRPr/>
                    </a:p>
                  </a:txBody>
                  <a:tcPr marT="45725" marB="45725" marR="91450" marL="91450" anchor="ctr"/>
                </a:tc>
              </a:tr>
              <a:tr h="462850">
                <a:tc>
                  <a:txBody>
                    <a:bodyPr/>
                    <a:lstStyle/>
                    <a:p>
                      <a:pPr indent="0" lvl="0" marL="0" marR="0" rtl="0" algn="ctr">
                        <a:spcBef>
                          <a:spcPts val="0"/>
                        </a:spcBef>
                        <a:spcAft>
                          <a:spcPts val="0"/>
                        </a:spcAft>
                        <a:buNone/>
                      </a:pPr>
                      <a:r>
                        <a:rPr lang="ja-JP" sz="2000"/>
                        <a:t>組織力</a:t>
                      </a:r>
                      <a:endParaRPr/>
                    </a:p>
                  </a:txBody>
                  <a:tcPr marT="45725" marB="45725" marR="91450" marL="91450" anchor="ctr"/>
                </a:tc>
                <a:tc>
                  <a:txBody>
                    <a:bodyPr/>
                    <a:lstStyle/>
                    <a:p>
                      <a:pPr indent="0" lvl="0" marL="0" marR="0" rtl="0" algn="l">
                        <a:spcBef>
                          <a:spcPts val="0"/>
                        </a:spcBef>
                        <a:spcAft>
                          <a:spcPts val="0"/>
                        </a:spcAft>
                        <a:buNone/>
                      </a:pPr>
                      <a:r>
                        <a:rPr lang="ja-JP" sz="1800"/>
                        <a:t>社内協力体制、意思決定の迅速さなど仕組み</a:t>
                      </a:r>
                      <a:endParaRPr/>
                    </a:p>
                  </a:txBody>
                  <a:tcPr marT="45725" marB="45725" marR="91450" marL="91450" anchor="ctr"/>
                </a:tc>
              </a:tr>
              <a:tr h="462850">
                <a:tc>
                  <a:txBody>
                    <a:bodyPr/>
                    <a:lstStyle/>
                    <a:p>
                      <a:pPr indent="0" lvl="0" marL="0" marR="0" rtl="0" algn="ctr">
                        <a:spcBef>
                          <a:spcPts val="0"/>
                        </a:spcBef>
                        <a:spcAft>
                          <a:spcPts val="0"/>
                        </a:spcAft>
                        <a:buNone/>
                      </a:pPr>
                      <a:r>
                        <a:rPr lang="ja-JP" sz="2000"/>
                        <a:t>顧客との繋がり</a:t>
                      </a:r>
                      <a:endParaRPr/>
                    </a:p>
                  </a:txBody>
                  <a:tcPr marT="45725" marB="45725" marR="91450" marL="91450" anchor="ctr"/>
                </a:tc>
                <a:tc>
                  <a:txBody>
                    <a:bodyPr/>
                    <a:lstStyle/>
                    <a:p>
                      <a:pPr indent="0" lvl="0" marL="0" marR="0" rtl="0" algn="l">
                        <a:spcBef>
                          <a:spcPts val="0"/>
                        </a:spcBef>
                        <a:spcAft>
                          <a:spcPts val="0"/>
                        </a:spcAft>
                        <a:buNone/>
                      </a:pPr>
                      <a:r>
                        <a:rPr lang="ja-JP" sz="1800"/>
                        <a:t>ポイントカード、会員制度、社外活動の知人など</a:t>
                      </a:r>
                      <a:endParaRPr/>
                    </a:p>
                  </a:txBody>
                  <a:tcPr marT="45725" marB="45725" marR="91450" marL="91450" anchor="ctr"/>
                </a:tc>
              </a:tr>
              <a:tr h="462850">
                <a:tc>
                  <a:txBody>
                    <a:bodyPr/>
                    <a:lstStyle/>
                    <a:p>
                      <a:pPr indent="0" lvl="0" marL="0" marR="0" rtl="0" algn="ctr">
                        <a:spcBef>
                          <a:spcPts val="0"/>
                        </a:spcBef>
                        <a:spcAft>
                          <a:spcPts val="0"/>
                        </a:spcAft>
                        <a:buNone/>
                      </a:pPr>
                      <a:r>
                        <a:rPr lang="ja-JP" sz="2000"/>
                        <a:t>ブランド</a:t>
                      </a:r>
                      <a:endParaRPr/>
                    </a:p>
                  </a:txBody>
                  <a:tcPr marT="45725" marB="45725" marR="91450" marL="91450" anchor="ctr"/>
                </a:tc>
                <a:tc>
                  <a:txBody>
                    <a:bodyPr/>
                    <a:lstStyle/>
                    <a:p>
                      <a:pPr indent="0" lvl="0" marL="0" marR="0" rtl="0" algn="l">
                        <a:spcBef>
                          <a:spcPts val="0"/>
                        </a:spcBef>
                        <a:spcAft>
                          <a:spcPts val="0"/>
                        </a:spcAft>
                        <a:buNone/>
                      </a:pPr>
                      <a:r>
                        <a:rPr lang="ja-JP" sz="1800"/>
                        <a:t>銘柄、商標（信頼性、認知性、ロイヤリティ）</a:t>
                      </a:r>
                      <a:endParaRPr/>
                    </a:p>
                  </a:txBody>
                  <a:tcPr marT="45725" marB="45725" marR="91450" marL="91450" anchor="ctr"/>
                </a:tc>
              </a:tr>
            </a:tbl>
          </a:graphicData>
        </a:graphic>
      </p:graphicFrame>
      <p:sp>
        <p:nvSpPr>
          <p:cNvPr id="431" name="Google Shape;431;p15"/>
          <p:cNvSpPr txBox="1"/>
          <p:nvPr/>
        </p:nvSpPr>
        <p:spPr>
          <a:xfrm>
            <a:off x="1940514" y="1583066"/>
            <a:ext cx="5262980"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1800">
                <a:solidFill>
                  <a:schemeClr val="dk1"/>
                </a:solidFill>
                <a:latin typeface="Book Antiqua"/>
                <a:ea typeface="Book Antiqua"/>
                <a:cs typeface="Book Antiqua"/>
                <a:sym typeface="Book Antiqua"/>
              </a:rPr>
              <a:t>知的資産＝無形資産＝</a:t>
            </a:r>
            <a:r>
              <a:rPr lang="ja-JP" sz="1800">
                <a:solidFill>
                  <a:schemeClr val="accent5"/>
                </a:solidFill>
                <a:latin typeface="Book Antiqua"/>
                <a:ea typeface="Book Antiqua"/>
                <a:cs typeface="Book Antiqua"/>
                <a:sym typeface="Book Antiqua"/>
              </a:rPr>
              <a:t>物理的な形をもたない</a:t>
            </a:r>
            <a:r>
              <a:rPr lang="ja-JP" sz="1800">
                <a:solidFill>
                  <a:schemeClr val="dk1"/>
                </a:solidFill>
                <a:latin typeface="Book Antiqua"/>
                <a:ea typeface="Book Antiqua"/>
                <a:cs typeface="Book Antiqua"/>
                <a:sym typeface="Book Antiqua"/>
              </a:rPr>
              <a:t>資産</a:t>
            </a:r>
            <a:endParaRPr/>
          </a:p>
        </p:txBody>
      </p:sp>
      <p:sp>
        <p:nvSpPr>
          <p:cNvPr id="432" name="Google Shape;432;p15"/>
          <p:cNvSpPr txBox="1"/>
          <p:nvPr/>
        </p:nvSpPr>
        <p:spPr>
          <a:xfrm>
            <a:off x="6084170" y="5458888"/>
            <a:ext cx="2698175"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1400">
                <a:solidFill>
                  <a:schemeClr val="dk1"/>
                </a:solidFill>
                <a:latin typeface="Book Antiqua"/>
                <a:ea typeface="Book Antiqua"/>
                <a:cs typeface="Book Antiqua"/>
                <a:sym typeface="Book Antiqua"/>
              </a:rPr>
              <a:t>※ロイヤリティ＝</a:t>
            </a:r>
            <a:r>
              <a:rPr lang="ja-JP" sz="1400">
                <a:solidFill>
                  <a:schemeClr val="accent5"/>
                </a:solidFill>
                <a:latin typeface="Book Antiqua"/>
                <a:ea typeface="Book Antiqua"/>
                <a:cs typeface="Book Antiqua"/>
                <a:sym typeface="Book Antiqua"/>
              </a:rPr>
              <a:t>忠誠心や愛着</a:t>
            </a:r>
            <a:endParaRPr sz="1400">
              <a:solidFill>
                <a:schemeClr val="dk1"/>
              </a:solidFill>
              <a:latin typeface="Book Antiqua"/>
              <a:ea typeface="Book Antiqua"/>
              <a:cs typeface="Book Antiqua"/>
              <a:sym typeface="Book Antiqua"/>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16"/>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【暗黙知】の見える化</a:t>
            </a:r>
            <a:endParaRPr/>
          </a:p>
        </p:txBody>
      </p:sp>
      <p:sp>
        <p:nvSpPr>
          <p:cNvPr id="438" name="Google Shape;438;p16"/>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439" name="Google Shape;439;p16"/>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440" name="Google Shape;440;p16"/>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441" name="Google Shape;441;p16"/>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自社を知る（内部・情報）</a:t>
            </a:r>
            <a:endParaRPr/>
          </a:p>
        </p:txBody>
      </p:sp>
      <p:sp>
        <p:nvSpPr>
          <p:cNvPr id="442" name="Google Shape;442;p16"/>
          <p:cNvSpPr/>
          <p:nvPr/>
        </p:nvSpPr>
        <p:spPr>
          <a:xfrm>
            <a:off x="1288228" y="1772816"/>
            <a:ext cx="576064" cy="2088232"/>
          </a:xfrm>
          <a:prstGeom prst="roundRect">
            <a:avLst>
              <a:gd fmla="val 16667" name="adj"/>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16"/>
          <p:cNvSpPr txBox="1"/>
          <p:nvPr/>
        </p:nvSpPr>
        <p:spPr>
          <a:xfrm rot="5400000">
            <a:off x="560262" y="2557005"/>
            <a:ext cx="2031990" cy="51982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暗黙知</a:t>
            </a:r>
            <a:endParaRPr/>
          </a:p>
        </p:txBody>
      </p:sp>
      <p:grpSp>
        <p:nvGrpSpPr>
          <p:cNvPr id="444" name="Google Shape;444;p16"/>
          <p:cNvGrpSpPr/>
          <p:nvPr/>
        </p:nvGrpSpPr>
        <p:grpSpPr>
          <a:xfrm>
            <a:off x="2094362" y="1772816"/>
            <a:ext cx="1267800" cy="3438386"/>
            <a:chOff x="2094362" y="1772816"/>
            <a:chExt cx="1267800" cy="3438386"/>
          </a:xfrm>
        </p:grpSpPr>
        <p:sp>
          <p:nvSpPr>
            <p:cNvPr id="445" name="Google Shape;445;p16"/>
            <p:cNvSpPr/>
            <p:nvPr/>
          </p:nvSpPr>
          <p:spPr>
            <a:xfrm>
              <a:off x="2786098" y="1772816"/>
              <a:ext cx="576064" cy="2088232"/>
            </a:xfrm>
            <a:prstGeom prst="roundRect">
              <a:avLst>
                <a:gd fmla="val 16667" name="adj"/>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16"/>
            <p:cNvSpPr txBox="1"/>
            <p:nvPr/>
          </p:nvSpPr>
          <p:spPr>
            <a:xfrm rot="5400000">
              <a:off x="2058112" y="2557005"/>
              <a:ext cx="2031990" cy="51982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共同化</a:t>
              </a:r>
              <a:endParaRPr/>
            </a:p>
          </p:txBody>
        </p:sp>
        <p:sp>
          <p:nvSpPr>
            <p:cNvPr id="447" name="Google Shape;447;p16"/>
            <p:cNvSpPr txBox="1"/>
            <p:nvPr/>
          </p:nvSpPr>
          <p:spPr>
            <a:xfrm rot="5400000">
              <a:off x="894033" y="3549209"/>
              <a:ext cx="2862322"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1800">
                  <a:solidFill>
                    <a:schemeClr val="dk1"/>
                  </a:solidFill>
                  <a:latin typeface="Arial"/>
                  <a:ea typeface="Arial"/>
                  <a:cs typeface="Arial"/>
                  <a:sym typeface="Arial"/>
                </a:rPr>
                <a:t>暗黙知を他者に移転させる</a:t>
              </a:r>
              <a:endParaRPr/>
            </a:p>
          </p:txBody>
        </p:sp>
        <p:sp>
          <p:nvSpPr>
            <p:cNvPr id="448" name="Google Shape;448;p16"/>
            <p:cNvSpPr/>
            <p:nvPr/>
          </p:nvSpPr>
          <p:spPr>
            <a:xfrm>
              <a:off x="2094362" y="1916832"/>
              <a:ext cx="461665" cy="36004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grpSp>
      <p:grpSp>
        <p:nvGrpSpPr>
          <p:cNvPr id="449" name="Google Shape;449;p16"/>
          <p:cNvGrpSpPr/>
          <p:nvPr/>
        </p:nvGrpSpPr>
        <p:grpSpPr>
          <a:xfrm>
            <a:off x="3592232" y="1772818"/>
            <a:ext cx="1267800" cy="4130883"/>
            <a:chOff x="3592232" y="1772816"/>
            <a:chExt cx="1267800" cy="4130883"/>
          </a:xfrm>
        </p:grpSpPr>
        <p:grpSp>
          <p:nvGrpSpPr>
            <p:cNvPr id="450" name="Google Shape;450;p16"/>
            <p:cNvGrpSpPr/>
            <p:nvPr/>
          </p:nvGrpSpPr>
          <p:grpSpPr>
            <a:xfrm>
              <a:off x="3592232" y="1772816"/>
              <a:ext cx="1267800" cy="4130883"/>
              <a:chOff x="3592232" y="1772816"/>
              <a:chExt cx="1267800" cy="4130883"/>
            </a:xfrm>
          </p:grpSpPr>
          <p:sp>
            <p:nvSpPr>
              <p:cNvPr id="451" name="Google Shape;451;p16"/>
              <p:cNvSpPr/>
              <p:nvPr/>
            </p:nvSpPr>
            <p:spPr>
              <a:xfrm>
                <a:off x="4283968" y="1772816"/>
                <a:ext cx="576064" cy="2088232"/>
              </a:xfrm>
              <a:prstGeom prst="roundRect">
                <a:avLst>
                  <a:gd fmla="val 16667" name="adj"/>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16"/>
              <p:cNvSpPr txBox="1"/>
              <p:nvPr/>
            </p:nvSpPr>
            <p:spPr>
              <a:xfrm rot="5400000">
                <a:off x="3555987" y="2557005"/>
                <a:ext cx="2031990" cy="51982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表出化</a:t>
                </a:r>
                <a:endParaRPr/>
              </a:p>
            </p:txBody>
          </p:sp>
          <p:sp>
            <p:nvSpPr>
              <p:cNvPr id="453" name="Google Shape;453;p16"/>
              <p:cNvSpPr txBox="1"/>
              <p:nvPr/>
            </p:nvSpPr>
            <p:spPr>
              <a:xfrm rot="5400000">
                <a:off x="2045655" y="3895457"/>
                <a:ext cx="3554819"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1800">
                    <a:solidFill>
                      <a:schemeClr val="dk1"/>
                    </a:solidFill>
                    <a:latin typeface="Arial"/>
                    <a:ea typeface="Arial"/>
                    <a:cs typeface="Arial"/>
                    <a:sym typeface="Arial"/>
                  </a:rPr>
                  <a:t>言葉や図解などに表して共有する</a:t>
                </a:r>
                <a:endParaRPr/>
              </a:p>
            </p:txBody>
          </p:sp>
        </p:grpSp>
        <p:sp>
          <p:nvSpPr>
            <p:cNvPr id="454" name="Google Shape;454;p16"/>
            <p:cNvSpPr/>
            <p:nvPr/>
          </p:nvSpPr>
          <p:spPr>
            <a:xfrm>
              <a:off x="3592232" y="1916832"/>
              <a:ext cx="461665" cy="36004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grpSp>
      <p:grpSp>
        <p:nvGrpSpPr>
          <p:cNvPr id="455" name="Google Shape;455;p16"/>
          <p:cNvGrpSpPr/>
          <p:nvPr/>
        </p:nvGrpSpPr>
        <p:grpSpPr>
          <a:xfrm>
            <a:off x="5090102" y="1772816"/>
            <a:ext cx="1267800" cy="3669218"/>
            <a:chOff x="5090102" y="1772816"/>
            <a:chExt cx="1267800" cy="3669218"/>
          </a:xfrm>
        </p:grpSpPr>
        <p:sp>
          <p:nvSpPr>
            <p:cNvPr id="456" name="Google Shape;456;p16"/>
            <p:cNvSpPr/>
            <p:nvPr/>
          </p:nvSpPr>
          <p:spPr>
            <a:xfrm>
              <a:off x="5781838" y="1772816"/>
              <a:ext cx="576064" cy="2088232"/>
            </a:xfrm>
            <a:prstGeom prst="roundRect">
              <a:avLst>
                <a:gd fmla="val 16667" name="adj"/>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16"/>
            <p:cNvSpPr txBox="1"/>
            <p:nvPr/>
          </p:nvSpPr>
          <p:spPr>
            <a:xfrm rot="5400000">
              <a:off x="5053862" y="2557005"/>
              <a:ext cx="2031990" cy="51982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結合化</a:t>
              </a:r>
              <a:endParaRPr/>
            </a:p>
          </p:txBody>
        </p:sp>
        <p:sp>
          <p:nvSpPr>
            <p:cNvPr id="458" name="Google Shape;458;p16"/>
            <p:cNvSpPr txBox="1"/>
            <p:nvPr/>
          </p:nvSpPr>
          <p:spPr>
            <a:xfrm rot="5400000">
              <a:off x="3774358" y="3664624"/>
              <a:ext cx="309315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1800">
                  <a:solidFill>
                    <a:schemeClr val="dk1"/>
                  </a:solidFill>
                  <a:latin typeface="Arial"/>
                  <a:ea typeface="Arial"/>
                  <a:cs typeface="Arial"/>
                  <a:sym typeface="Arial"/>
                </a:rPr>
                <a:t>異なる形式知を組み合わせる</a:t>
              </a:r>
              <a:endParaRPr/>
            </a:p>
          </p:txBody>
        </p:sp>
        <p:sp>
          <p:nvSpPr>
            <p:cNvPr id="459" name="Google Shape;459;p16"/>
            <p:cNvSpPr/>
            <p:nvPr/>
          </p:nvSpPr>
          <p:spPr>
            <a:xfrm>
              <a:off x="5095435" y="1916832"/>
              <a:ext cx="461665" cy="36004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grpSp>
      <p:grpSp>
        <p:nvGrpSpPr>
          <p:cNvPr id="460" name="Google Shape;460;p16"/>
          <p:cNvGrpSpPr/>
          <p:nvPr/>
        </p:nvGrpSpPr>
        <p:grpSpPr>
          <a:xfrm>
            <a:off x="6582640" y="1772818"/>
            <a:ext cx="1273132" cy="4130883"/>
            <a:chOff x="6582640" y="1772816"/>
            <a:chExt cx="1273132" cy="4130883"/>
          </a:xfrm>
        </p:grpSpPr>
        <p:sp>
          <p:nvSpPr>
            <p:cNvPr id="461" name="Google Shape;461;p16"/>
            <p:cNvSpPr/>
            <p:nvPr/>
          </p:nvSpPr>
          <p:spPr>
            <a:xfrm>
              <a:off x="7279708" y="1772816"/>
              <a:ext cx="576064" cy="2088232"/>
            </a:xfrm>
            <a:prstGeom prst="roundRect">
              <a:avLst>
                <a:gd fmla="val 16667" name="adj"/>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16"/>
            <p:cNvSpPr txBox="1"/>
            <p:nvPr/>
          </p:nvSpPr>
          <p:spPr>
            <a:xfrm rot="5400000">
              <a:off x="6551737" y="2557005"/>
              <a:ext cx="2031990" cy="51982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内面化</a:t>
              </a:r>
              <a:endParaRPr/>
            </a:p>
          </p:txBody>
        </p:sp>
        <p:sp>
          <p:nvSpPr>
            <p:cNvPr id="463" name="Google Shape;463;p16"/>
            <p:cNvSpPr txBox="1"/>
            <p:nvPr/>
          </p:nvSpPr>
          <p:spPr>
            <a:xfrm rot="5400000">
              <a:off x="5041395" y="3895457"/>
              <a:ext cx="3554819"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1800">
                  <a:solidFill>
                    <a:schemeClr val="dk1"/>
                  </a:solidFill>
                  <a:latin typeface="Arial"/>
                  <a:ea typeface="Arial"/>
                  <a:cs typeface="Arial"/>
                  <a:sym typeface="Arial"/>
                </a:rPr>
                <a:t>反復を行う事で体に染み込ませる</a:t>
              </a:r>
              <a:endParaRPr/>
            </a:p>
          </p:txBody>
        </p:sp>
        <p:sp>
          <p:nvSpPr>
            <p:cNvPr id="464" name="Google Shape;464;p16"/>
            <p:cNvSpPr/>
            <p:nvPr/>
          </p:nvSpPr>
          <p:spPr>
            <a:xfrm>
              <a:off x="6582640" y="1916832"/>
              <a:ext cx="461665" cy="36004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grpSp>
      <p:sp>
        <p:nvSpPr>
          <p:cNvPr id="465" name="Google Shape;465;p16"/>
          <p:cNvSpPr/>
          <p:nvPr/>
        </p:nvSpPr>
        <p:spPr>
          <a:xfrm>
            <a:off x="1907704" y="5170106"/>
            <a:ext cx="2232248" cy="563150"/>
          </a:xfrm>
          <a:prstGeom prst="notchedRightArrow">
            <a:avLst>
              <a:gd fmla="val 50000" name="adj1"/>
              <a:gd fmla="val 50000" name="adj2"/>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1800">
                <a:solidFill>
                  <a:schemeClr val="lt1"/>
                </a:solidFill>
                <a:latin typeface="Arial"/>
                <a:ea typeface="Arial"/>
                <a:cs typeface="Arial"/>
                <a:sym typeface="Arial"/>
              </a:rPr>
              <a:t>動画マニュアル</a:t>
            </a:r>
            <a:endParaRPr/>
          </a:p>
        </p:txBody>
      </p:sp>
      <p:sp>
        <p:nvSpPr>
          <p:cNvPr id="466" name="Google Shape;466;p16"/>
          <p:cNvSpPr/>
          <p:nvPr/>
        </p:nvSpPr>
        <p:spPr>
          <a:xfrm>
            <a:off x="1907704" y="5805264"/>
            <a:ext cx="5372004" cy="563150"/>
          </a:xfrm>
          <a:prstGeom prst="notchedRightArrow">
            <a:avLst>
              <a:gd fmla="val 50000" name="adj1"/>
              <a:gd fmla="val 50000" name="adj2"/>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1800">
                <a:solidFill>
                  <a:schemeClr val="lt1"/>
                </a:solidFill>
                <a:latin typeface="Arial"/>
                <a:ea typeface="Arial"/>
                <a:cs typeface="Arial"/>
                <a:sym typeface="Arial"/>
              </a:rPr>
              <a:t>AI活用</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4"/>
                                        </p:tgtEl>
                                        <p:attrNameLst>
                                          <p:attrName>style.visibility</p:attrName>
                                        </p:attrNameLst>
                                      </p:cBhvr>
                                      <p:to>
                                        <p:strVal val="visible"/>
                                      </p:to>
                                    </p:set>
                                    <p:animEffect filter="fade" transition="in">
                                      <p:cBhvr>
                                        <p:cTn dur="500"/>
                                        <p:tgtEl>
                                          <p:spTgt spid="4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gtEl>
                                        <p:attrNameLst>
                                          <p:attrName>style.visibility</p:attrName>
                                        </p:attrNameLst>
                                      </p:cBhvr>
                                      <p:to>
                                        <p:strVal val="visible"/>
                                      </p:to>
                                    </p:set>
                                    <p:animEffect filter="fade" transition="in">
                                      <p:cBhvr>
                                        <p:cTn dur="500"/>
                                        <p:tgtEl>
                                          <p:spTgt spid="4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5"/>
                                        </p:tgtEl>
                                        <p:attrNameLst>
                                          <p:attrName>style.visibility</p:attrName>
                                        </p:attrNameLst>
                                      </p:cBhvr>
                                      <p:to>
                                        <p:strVal val="visible"/>
                                      </p:to>
                                    </p:set>
                                    <p:animEffect filter="fade" transition="in">
                                      <p:cBhvr>
                                        <p:cTn dur="500"/>
                                        <p:tgtEl>
                                          <p:spTgt spid="45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gtEl>
                                        <p:attrNameLst>
                                          <p:attrName>style.visibility</p:attrName>
                                        </p:attrNameLst>
                                      </p:cBhvr>
                                      <p:to>
                                        <p:strVal val="visible"/>
                                      </p:to>
                                    </p:set>
                                    <p:animEffect filter="fade" transition="in">
                                      <p:cBhvr>
                                        <p:cTn dur="500"/>
                                        <p:tgtEl>
                                          <p:spTgt spid="4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5"/>
                                        </p:tgtEl>
                                        <p:attrNameLst>
                                          <p:attrName>style.visibility</p:attrName>
                                        </p:attrNameLst>
                                      </p:cBhvr>
                                      <p:to>
                                        <p:strVal val="visible"/>
                                      </p:to>
                                    </p:set>
                                    <p:animEffect filter="fade" transition="in">
                                      <p:cBhvr>
                                        <p:cTn dur="500"/>
                                        <p:tgtEl>
                                          <p:spTgt spid="465"/>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466"/>
                                        </p:tgtEl>
                                        <p:attrNameLst>
                                          <p:attrName>style.visibility</p:attrName>
                                        </p:attrNameLst>
                                      </p:cBhvr>
                                      <p:to>
                                        <p:strVal val="visible"/>
                                      </p:to>
                                    </p:set>
                                    <p:animEffect filter="fade" transition="in">
                                      <p:cBhvr>
                                        <p:cTn dur="500"/>
                                        <p:tgtEl>
                                          <p:spTgt spid="46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17"/>
          <p:cNvSpPr txBox="1"/>
          <p:nvPr>
            <p:ph type="title"/>
          </p:nvPr>
        </p:nvSpPr>
        <p:spPr>
          <a:xfrm>
            <a:off x="457200" y="692696"/>
            <a:ext cx="8229600" cy="864096"/>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Book Antiqua"/>
              <a:buNone/>
            </a:pPr>
            <a:r>
              <a:rPr lang="ja-JP">
                <a:solidFill>
                  <a:schemeClr val="lt1"/>
                </a:solidFill>
              </a:rPr>
              <a:t>外部環境</a:t>
            </a:r>
            <a:endParaRPr/>
          </a:p>
        </p:txBody>
      </p:sp>
      <p:sp>
        <p:nvSpPr>
          <p:cNvPr id="472" name="Google Shape;472;p17"/>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473" name="Google Shape;473;p17"/>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474" name="Google Shape;474;p17"/>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graphicFrame>
        <p:nvGraphicFramePr>
          <p:cNvPr id="475" name="Google Shape;475;p17"/>
          <p:cNvGraphicFramePr/>
          <p:nvPr/>
        </p:nvGraphicFramePr>
        <p:xfrm>
          <a:off x="457200" y="2834640"/>
          <a:ext cx="3000000" cy="3000000"/>
        </p:xfrm>
        <a:graphic>
          <a:graphicData uri="http://schemas.openxmlformats.org/drawingml/2006/table">
            <a:tbl>
              <a:tblPr bandRow="1" firstCol="1">
                <a:noFill/>
                <a:tableStyleId>{D5C7C0B8-C2EC-4D50-94CE-918D77B790D7}</a:tableStyleId>
              </a:tblPr>
              <a:tblGrid>
                <a:gridCol w="2656225"/>
                <a:gridCol w="5573375"/>
              </a:tblGrid>
              <a:tr h="468000">
                <a:tc>
                  <a:txBody>
                    <a:bodyPr/>
                    <a:lstStyle/>
                    <a:p>
                      <a:pPr indent="0" lvl="0" marL="0" marR="0" rtl="0" algn="ctr">
                        <a:spcBef>
                          <a:spcPts val="0"/>
                        </a:spcBef>
                        <a:spcAft>
                          <a:spcPts val="0"/>
                        </a:spcAft>
                        <a:buNone/>
                      </a:pPr>
                      <a:r>
                        <a:rPr lang="ja-JP" sz="2000"/>
                        <a:t>顧客</a:t>
                      </a:r>
                      <a:endParaRPr/>
                    </a:p>
                  </a:txBody>
                  <a:tcPr marT="45725" marB="45725" marR="91450" marL="91450" anchor="ctr"/>
                </a:tc>
                <a:tc>
                  <a:txBody>
                    <a:bodyPr/>
                    <a:lstStyle/>
                    <a:p>
                      <a:pPr indent="0" lvl="0" marL="0" marR="0" rtl="0" algn="l">
                        <a:spcBef>
                          <a:spcPts val="0"/>
                        </a:spcBef>
                        <a:spcAft>
                          <a:spcPts val="0"/>
                        </a:spcAft>
                        <a:buNone/>
                      </a:pPr>
                      <a:r>
                        <a:rPr lang="ja-JP" sz="2000"/>
                        <a:t>人口動態変数、心理的変数など</a:t>
                      </a:r>
                      <a:endParaRPr/>
                    </a:p>
                  </a:txBody>
                  <a:tcPr marT="45725" marB="45725" marR="91450" marL="91450" anchor="ctr"/>
                </a:tc>
              </a:tr>
              <a:tr h="468000">
                <a:tc>
                  <a:txBody>
                    <a:bodyPr/>
                    <a:lstStyle/>
                    <a:p>
                      <a:pPr indent="0" lvl="0" marL="0" marR="0" rtl="0" algn="ctr">
                        <a:spcBef>
                          <a:spcPts val="0"/>
                        </a:spcBef>
                        <a:spcAft>
                          <a:spcPts val="0"/>
                        </a:spcAft>
                        <a:buNone/>
                      </a:pPr>
                      <a:r>
                        <a:rPr lang="ja-JP" sz="2000"/>
                        <a:t>競合</a:t>
                      </a:r>
                      <a:endParaRPr/>
                    </a:p>
                  </a:txBody>
                  <a:tcPr marT="45725" marB="45725" marR="91450" marL="91450" anchor="ctr"/>
                </a:tc>
                <a:tc>
                  <a:txBody>
                    <a:bodyPr/>
                    <a:lstStyle/>
                    <a:p>
                      <a:pPr indent="0" lvl="0" marL="0" marR="0" rtl="0" algn="l">
                        <a:spcBef>
                          <a:spcPts val="0"/>
                        </a:spcBef>
                        <a:spcAft>
                          <a:spcPts val="0"/>
                        </a:spcAft>
                        <a:buNone/>
                      </a:pPr>
                      <a:r>
                        <a:rPr lang="ja-JP" sz="2000"/>
                        <a:t>競合のヒト、モノ、カネ、情報の状況</a:t>
                      </a:r>
                      <a:endParaRPr/>
                    </a:p>
                  </a:txBody>
                  <a:tcPr marT="45725" marB="45725" marR="91450" marL="91450" anchor="ctr"/>
                </a:tc>
              </a:tr>
              <a:tr h="468000">
                <a:tc>
                  <a:txBody>
                    <a:bodyPr/>
                    <a:lstStyle/>
                    <a:p>
                      <a:pPr indent="0" lvl="0" marL="0" marR="0" rtl="0" algn="ctr">
                        <a:spcBef>
                          <a:spcPts val="0"/>
                        </a:spcBef>
                        <a:spcAft>
                          <a:spcPts val="0"/>
                        </a:spcAft>
                        <a:buNone/>
                      </a:pPr>
                      <a:r>
                        <a:rPr lang="ja-JP" sz="2000"/>
                        <a:t>市場</a:t>
                      </a:r>
                      <a:endParaRPr/>
                    </a:p>
                  </a:txBody>
                  <a:tcPr marT="45725" marB="45725" marR="91450" marL="91450" anchor="ctr"/>
                </a:tc>
                <a:tc>
                  <a:txBody>
                    <a:bodyPr/>
                    <a:lstStyle/>
                    <a:p>
                      <a:pPr indent="0" lvl="0" marL="0" marR="0" rtl="0" algn="l">
                        <a:spcBef>
                          <a:spcPts val="0"/>
                        </a:spcBef>
                        <a:spcAft>
                          <a:spcPts val="0"/>
                        </a:spcAft>
                        <a:buNone/>
                      </a:pPr>
                      <a:r>
                        <a:rPr lang="ja-JP" sz="2000"/>
                        <a:t>ミクロ視点、マクロ視点</a:t>
                      </a:r>
                      <a:endParaRPr/>
                    </a:p>
                  </a:txBody>
                  <a:tcPr marT="45725" marB="45725" marR="91450" marL="91450" anchor="ctr"/>
                </a:tc>
              </a:tr>
            </a:tbl>
          </a:graphicData>
        </a:graphic>
      </p:graphicFrame>
      <p:sp>
        <p:nvSpPr>
          <p:cNvPr id="476" name="Google Shape;476;p17"/>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自社を知る（外部）</a:t>
            </a:r>
            <a:endParaRPr/>
          </a:p>
        </p:txBody>
      </p:sp>
      <p:pic>
        <p:nvPicPr>
          <p:cNvPr descr="混乱した人 単色塗りつぶし" id="477" name="Google Shape;477;p17"/>
          <p:cNvPicPr preferRelativeResize="0"/>
          <p:nvPr/>
        </p:nvPicPr>
        <p:blipFill rotWithShape="1">
          <a:blip r:embed="rId3">
            <a:alphaModFix/>
          </a:blip>
          <a:srcRect b="0" l="0" r="0" t="0"/>
          <a:stretch/>
        </p:blipFill>
        <p:spPr>
          <a:xfrm>
            <a:off x="2915816" y="2582456"/>
            <a:ext cx="3312368" cy="3312368"/>
          </a:xfrm>
          <a:prstGeom prst="rect">
            <a:avLst/>
          </a:prstGeom>
          <a:noFill/>
          <a:ln>
            <a:noFill/>
          </a:ln>
        </p:spPr>
      </p:pic>
      <p:sp>
        <p:nvSpPr>
          <p:cNvPr id="478" name="Google Shape;478;p17"/>
          <p:cNvSpPr txBox="1"/>
          <p:nvPr/>
        </p:nvSpPr>
        <p:spPr>
          <a:xfrm rot="-1496149">
            <a:off x="3190784" y="2034768"/>
            <a:ext cx="87716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5400">
                <a:solidFill>
                  <a:schemeClr val="dk1"/>
                </a:solidFill>
                <a:latin typeface="Arial"/>
                <a:ea typeface="Arial"/>
                <a:cs typeface="Arial"/>
                <a:sym typeface="Arial"/>
              </a:rPr>
              <a:t>？</a:t>
            </a:r>
            <a:endParaRPr/>
          </a:p>
        </p:txBody>
      </p:sp>
      <p:sp>
        <p:nvSpPr>
          <p:cNvPr id="479" name="Google Shape;479;p17"/>
          <p:cNvSpPr txBox="1"/>
          <p:nvPr/>
        </p:nvSpPr>
        <p:spPr>
          <a:xfrm rot="1263357">
            <a:off x="5076058" y="2025564"/>
            <a:ext cx="87716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5400">
                <a:solidFill>
                  <a:schemeClr val="dk1"/>
                </a:solidFill>
                <a:latin typeface="Arial"/>
                <a:ea typeface="Arial"/>
                <a:cs typeface="Arial"/>
                <a:sym typeface="Arial"/>
              </a:rPr>
              <a:t>？</a:t>
            </a:r>
            <a:endParaRPr/>
          </a:p>
        </p:txBody>
      </p:sp>
      <p:sp>
        <p:nvSpPr>
          <p:cNvPr id="480" name="Google Shape;480;p17"/>
          <p:cNvSpPr txBox="1"/>
          <p:nvPr/>
        </p:nvSpPr>
        <p:spPr>
          <a:xfrm rot="-2912287">
            <a:off x="2247039" y="2915082"/>
            <a:ext cx="87716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5400">
                <a:solidFill>
                  <a:schemeClr val="dk1"/>
                </a:solidFill>
                <a:latin typeface="Arial"/>
                <a:ea typeface="Arial"/>
                <a:cs typeface="Arial"/>
                <a:sym typeface="Arial"/>
              </a:rPr>
              <a:t>？</a:t>
            </a:r>
            <a:endParaRPr/>
          </a:p>
        </p:txBody>
      </p:sp>
      <p:sp>
        <p:nvSpPr>
          <p:cNvPr id="481" name="Google Shape;481;p17"/>
          <p:cNvSpPr txBox="1"/>
          <p:nvPr/>
        </p:nvSpPr>
        <p:spPr>
          <a:xfrm>
            <a:off x="4133420" y="1659126"/>
            <a:ext cx="87716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5400">
                <a:solidFill>
                  <a:schemeClr val="dk1"/>
                </a:solidFill>
                <a:latin typeface="Arial"/>
                <a:ea typeface="Arial"/>
                <a:cs typeface="Arial"/>
                <a:sym typeface="Arial"/>
              </a:rPr>
              <a:t>？</a:t>
            </a:r>
            <a:endParaRPr/>
          </a:p>
        </p:txBody>
      </p:sp>
      <p:sp>
        <p:nvSpPr>
          <p:cNvPr id="482" name="Google Shape;482;p17"/>
          <p:cNvSpPr txBox="1"/>
          <p:nvPr/>
        </p:nvSpPr>
        <p:spPr>
          <a:xfrm rot="3553722">
            <a:off x="5927087" y="2799947"/>
            <a:ext cx="87716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5400">
                <a:solidFill>
                  <a:schemeClr val="dk1"/>
                </a:solidFill>
                <a:latin typeface="Arial"/>
                <a:ea typeface="Arial"/>
                <a:cs typeface="Arial"/>
                <a:sym typeface="Arial"/>
              </a:rPr>
              <a:t>？</a:t>
            </a:r>
            <a:endParaRPr/>
          </a:p>
        </p:txBody>
      </p:sp>
      <p:sp>
        <p:nvSpPr>
          <p:cNvPr id="483" name="Google Shape;483;p17"/>
          <p:cNvSpPr txBox="1"/>
          <p:nvPr/>
        </p:nvSpPr>
        <p:spPr>
          <a:xfrm rot="-2362766">
            <a:off x="2164450" y="1935952"/>
            <a:ext cx="87716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5400">
                <a:solidFill>
                  <a:schemeClr val="dk1"/>
                </a:solidFill>
                <a:latin typeface="Arial"/>
                <a:ea typeface="Arial"/>
                <a:cs typeface="Arial"/>
                <a:sym typeface="Arial"/>
              </a:rPr>
              <a:t>？</a:t>
            </a:r>
            <a:endParaRPr/>
          </a:p>
        </p:txBody>
      </p:sp>
      <p:sp>
        <p:nvSpPr>
          <p:cNvPr id="484" name="Google Shape;484;p17"/>
          <p:cNvSpPr txBox="1"/>
          <p:nvPr/>
        </p:nvSpPr>
        <p:spPr>
          <a:xfrm rot="2973865">
            <a:off x="6064479" y="1818024"/>
            <a:ext cx="87716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5400">
                <a:solidFill>
                  <a:schemeClr val="dk1"/>
                </a:solidFill>
                <a:latin typeface="Arial"/>
                <a:ea typeface="Arial"/>
                <a:cs typeface="Arial"/>
                <a:sym typeface="Arial"/>
              </a:rPr>
              <a:t>？</a:t>
            </a:r>
            <a:endParaRPr/>
          </a:p>
        </p:txBody>
      </p:sp>
      <p:sp>
        <p:nvSpPr>
          <p:cNvPr id="485" name="Google Shape;485;p17"/>
          <p:cNvSpPr txBox="1"/>
          <p:nvPr/>
        </p:nvSpPr>
        <p:spPr>
          <a:xfrm>
            <a:off x="622041" y="2348882"/>
            <a:ext cx="7899920" cy="31700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0000">
                <a:solidFill>
                  <a:schemeClr val="dk1"/>
                </a:solidFill>
                <a:latin typeface="Arial"/>
                <a:ea typeface="Arial"/>
                <a:cs typeface="Arial"/>
                <a:sym typeface="Arial"/>
              </a:rPr>
              <a:t>生成AI</a:t>
            </a:r>
            <a:endParaRPr b="1" sz="20000">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477"/>
                                        </p:tgtEl>
                                        <p:attrNameLst>
                                          <p:attrName>style.visibility</p:attrName>
                                        </p:attrNameLst>
                                      </p:cBhvr>
                                      <p:to>
                                        <p:strVal val="visible"/>
                                      </p:to>
                                    </p:set>
                                    <p:anim calcmode="lin" valueType="num">
                                      <p:cBhvr additive="base">
                                        <p:cTn dur="500"/>
                                        <p:tgtEl>
                                          <p:spTgt spid="477"/>
                                        </p:tgtEl>
                                        <p:attrNameLst>
                                          <p:attrName>ppt_w</p:attrName>
                                        </p:attrNameLst>
                                      </p:cBhvr>
                                      <p:tavLst>
                                        <p:tav fmla="" tm="0">
                                          <p:val>
                                            <p:strVal val="0"/>
                                          </p:val>
                                        </p:tav>
                                        <p:tav fmla="" tm="100000">
                                          <p:val>
                                            <p:strVal val="#ppt_w"/>
                                          </p:val>
                                        </p:tav>
                                      </p:tavLst>
                                    </p:anim>
                                    <p:anim calcmode="lin" valueType="num">
                                      <p:cBhvr additive="base">
                                        <p:cTn dur="500"/>
                                        <p:tgtEl>
                                          <p:spTgt spid="477"/>
                                        </p:tgtEl>
                                        <p:attrNameLst>
                                          <p:attrName>ppt_h</p:attrName>
                                        </p:attrNameLst>
                                      </p:cBhvr>
                                      <p:tavLst>
                                        <p:tav fmla="" tm="0">
                                          <p:val>
                                            <p:strVal val="0"/>
                                          </p:val>
                                        </p:tav>
                                        <p:tav fmla="" tm="100000">
                                          <p:val>
                                            <p:strVal val="#ppt_h"/>
                                          </p:val>
                                        </p:tav>
                                      </p:tavLst>
                                    </p:anim>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481"/>
                                        </p:tgtEl>
                                        <p:attrNameLst>
                                          <p:attrName>style.visibility</p:attrName>
                                        </p:attrNameLst>
                                      </p:cBhvr>
                                      <p:to>
                                        <p:strVal val="visible"/>
                                      </p:to>
                                    </p:set>
                                    <p:animEffect filter="fade" transition="in">
                                      <p:cBhvr>
                                        <p:cTn dur="2000"/>
                                        <p:tgtEl>
                                          <p:spTgt spid="481"/>
                                        </p:tgtEl>
                                      </p:cBhvr>
                                    </p:animEffect>
                                  </p:childTnLst>
                                </p:cTn>
                              </p:par>
                            </p:childTnLst>
                          </p:cTn>
                        </p:par>
                        <p:par>
                          <p:cTn fill="hold">
                            <p:stCondLst>
                              <p:cond delay="2500"/>
                            </p:stCondLst>
                            <p:childTnLst>
                              <p:par>
                                <p:cTn fill="hold" nodeType="afterEffect" presetClass="entr" presetID="1" presetSubtype="0">
                                  <p:stCondLst>
                                    <p:cond delay="250"/>
                                  </p:stCondLst>
                                  <p:childTnLst>
                                    <p:set>
                                      <p:cBhvr>
                                        <p:cTn dur="1" fill="hold">
                                          <p:stCondLst>
                                            <p:cond delay="0"/>
                                          </p:stCondLst>
                                        </p:cTn>
                                        <p:tgtEl>
                                          <p:spTgt spid="478"/>
                                        </p:tgtEl>
                                        <p:attrNameLst>
                                          <p:attrName>style.visibility</p:attrName>
                                        </p:attrNameLst>
                                      </p:cBhvr>
                                      <p:to>
                                        <p:strVal val="visible"/>
                                      </p:to>
                                    </p:set>
                                  </p:childTnLst>
                                </p:cTn>
                              </p:par>
                            </p:childTnLst>
                          </p:cTn>
                        </p:par>
                        <p:par>
                          <p:cTn fill="hold">
                            <p:stCondLst>
                              <p:cond delay="2501"/>
                            </p:stCondLst>
                            <p:childTnLst>
                              <p:par>
                                <p:cTn fill="hold" nodeType="afterEffect" presetClass="entr" presetID="1" presetSubtype="0">
                                  <p:stCondLst>
                                    <p:cond delay="250"/>
                                  </p:stCondLst>
                                  <p:childTnLst>
                                    <p:set>
                                      <p:cBhvr>
                                        <p:cTn dur="1" fill="hold">
                                          <p:stCondLst>
                                            <p:cond delay="0"/>
                                          </p:stCondLst>
                                        </p:cTn>
                                        <p:tgtEl>
                                          <p:spTgt spid="479"/>
                                        </p:tgtEl>
                                        <p:attrNameLst>
                                          <p:attrName>style.visibility</p:attrName>
                                        </p:attrNameLst>
                                      </p:cBhvr>
                                      <p:to>
                                        <p:strVal val="visible"/>
                                      </p:to>
                                    </p:set>
                                  </p:childTnLst>
                                </p:cTn>
                              </p:par>
                            </p:childTnLst>
                          </p:cTn>
                        </p:par>
                        <p:par>
                          <p:cTn fill="hold">
                            <p:stCondLst>
                              <p:cond delay="2502"/>
                            </p:stCondLst>
                            <p:childTnLst>
                              <p:par>
                                <p:cTn fill="hold" nodeType="afterEffect" presetClass="entr" presetID="1" presetSubtype="0">
                                  <p:stCondLst>
                                    <p:cond delay="250"/>
                                  </p:stCondLst>
                                  <p:childTnLst>
                                    <p:set>
                                      <p:cBhvr>
                                        <p:cTn dur="1" fill="hold">
                                          <p:stCondLst>
                                            <p:cond delay="0"/>
                                          </p:stCondLst>
                                        </p:cTn>
                                        <p:tgtEl>
                                          <p:spTgt spid="482"/>
                                        </p:tgtEl>
                                        <p:attrNameLst>
                                          <p:attrName>style.visibility</p:attrName>
                                        </p:attrNameLst>
                                      </p:cBhvr>
                                      <p:to>
                                        <p:strVal val="visible"/>
                                      </p:to>
                                    </p:set>
                                  </p:childTnLst>
                                </p:cTn>
                              </p:par>
                            </p:childTnLst>
                          </p:cTn>
                        </p:par>
                        <p:par>
                          <p:cTn fill="hold">
                            <p:stCondLst>
                              <p:cond delay="2503"/>
                            </p:stCondLst>
                            <p:childTnLst>
                              <p:par>
                                <p:cTn fill="hold" nodeType="afterEffect" presetClass="entr" presetID="1" presetSubtype="0">
                                  <p:stCondLst>
                                    <p:cond delay="250"/>
                                  </p:stCondLst>
                                  <p:childTnLst>
                                    <p:set>
                                      <p:cBhvr>
                                        <p:cTn dur="1" fill="hold">
                                          <p:stCondLst>
                                            <p:cond delay="0"/>
                                          </p:stCondLst>
                                        </p:cTn>
                                        <p:tgtEl>
                                          <p:spTgt spid="480"/>
                                        </p:tgtEl>
                                        <p:attrNameLst>
                                          <p:attrName>style.visibility</p:attrName>
                                        </p:attrNameLst>
                                      </p:cBhvr>
                                      <p:to>
                                        <p:strVal val="visible"/>
                                      </p:to>
                                    </p:set>
                                  </p:childTnLst>
                                </p:cTn>
                              </p:par>
                            </p:childTnLst>
                          </p:cTn>
                        </p:par>
                        <p:par>
                          <p:cTn fill="hold">
                            <p:stCondLst>
                              <p:cond delay="2504"/>
                            </p:stCondLst>
                            <p:childTnLst>
                              <p:par>
                                <p:cTn fill="hold" nodeType="afterEffect" presetClass="entr" presetID="1" presetSubtype="0">
                                  <p:stCondLst>
                                    <p:cond delay="250"/>
                                  </p:stCondLst>
                                  <p:childTnLst>
                                    <p:set>
                                      <p:cBhvr>
                                        <p:cTn dur="1" fill="hold">
                                          <p:stCondLst>
                                            <p:cond delay="0"/>
                                          </p:stCondLst>
                                        </p:cTn>
                                        <p:tgtEl>
                                          <p:spTgt spid="483"/>
                                        </p:tgtEl>
                                        <p:attrNameLst>
                                          <p:attrName>style.visibility</p:attrName>
                                        </p:attrNameLst>
                                      </p:cBhvr>
                                      <p:to>
                                        <p:strVal val="visible"/>
                                      </p:to>
                                    </p:set>
                                  </p:childTnLst>
                                </p:cTn>
                              </p:par>
                            </p:childTnLst>
                          </p:cTn>
                        </p:par>
                        <p:par>
                          <p:cTn fill="hold">
                            <p:stCondLst>
                              <p:cond delay="2505"/>
                            </p:stCondLst>
                            <p:childTnLst>
                              <p:par>
                                <p:cTn fill="hold" nodeType="afterEffect" presetClass="entr" presetID="1" presetSubtype="0">
                                  <p:stCondLst>
                                    <p:cond delay="250"/>
                                  </p:stCondLst>
                                  <p:childTnLst>
                                    <p:set>
                                      <p:cBhvr>
                                        <p:cTn dur="1" fill="hold">
                                          <p:stCondLst>
                                            <p:cond delay="0"/>
                                          </p:stCondLst>
                                        </p:cTn>
                                        <p:tgtEl>
                                          <p:spTgt spid="48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822"/>
                                        <p:tgtEl>
                                          <p:spTgt spid="477"/>
                                        </p:tgtEl>
                                      </p:cBhvr>
                                    </p:animEffect>
                                    <p:set>
                                      <p:cBhvr>
                                        <p:cTn dur="1" fill="hold">
                                          <p:stCondLst>
                                            <p:cond delay="1822"/>
                                          </p:stCondLst>
                                        </p:cTn>
                                        <p:tgtEl>
                                          <p:spTgt spid="477"/>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822"/>
                                        <p:tgtEl>
                                          <p:spTgt spid="481"/>
                                        </p:tgtEl>
                                      </p:cBhvr>
                                    </p:animEffect>
                                    <p:set>
                                      <p:cBhvr>
                                        <p:cTn dur="1" fill="hold">
                                          <p:stCondLst>
                                            <p:cond delay="1822"/>
                                          </p:stCondLst>
                                        </p:cTn>
                                        <p:tgtEl>
                                          <p:spTgt spid="481"/>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822"/>
                                        <p:tgtEl>
                                          <p:spTgt spid="478"/>
                                        </p:tgtEl>
                                      </p:cBhvr>
                                    </p:animEffect>
                                    <p:set>
                                      <p:cBhvr>
                                        <p:cTn dur="1" fill="hold">
                                          <p:stCondLst>
                                            <p:cond delay="1822"/>
                                          </p:stCondLst>
                                        </p:cTn>
                                        <p:tgtEl>
                                          <p:spTgt spid="478"/>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822"/>
                                        <p:tgtEl>
                                          <p:spTgt spid="479"/>
                                        </p:tgtEl>
                                      </p:cBhvr>
                                    </p:animEffect>
                                    <p:set>
                                      <p:cBhvr>
                                        <p:cTn dur="1" fill="hold">
                                          <p:stCondLst>
                                            <p:cond delay="1822"/>
                                          </p:stCondLst>
                                        </p:cTn>
                                        <p:tgtEl>
                                          <p:spTgt spid="47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822"/>
                                        <p:tgtEl>
                                          <p:spTgt spid="482"/>
                                        </p:tgtEl>
                                      </p:cBhvr>
                                    </p:animEffect>
                                    <p:set>
                                      <p:cBhvr>
                                        <p:cTn dur="1" fill="hold">
                                          <p:stCondLst>
                                            <p:cond delay="1822"/>
                                          </p:stCondLst>
                                        </p:cTn>
                                        <p:tgtEl>
                                          <p:spTgt spid="482"/>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822"/>
                                        <p:tgtEl>
                                          <p:spTgt spid="480"/>
                                        </p:tgtEl>
                                      </p:cBhvr>
                                    </p:animEffect>
                                    <p:set>
                                      <p:cBhvr>
                                        <p:cTn dur="1" fill="hold">
                                          <p:stCondLst>
                                            <p:cond delay="1822"/>
                                          </p:stCondLst>
                                        </p:cTn>
                                        <p:tgtEl>
                                          <p:spTgt spid="480"/>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822"/>
                                        <p:tgtEl>
                                          <p:spTgt spid="483"/>
                                        </p:tgtEl>
                                      </p:cBhvr>
                                    </p:animEffect>
                                    <p:set>
                                      <p:cBhvr>
                                        <p:cTn dur="1" fill="hold">
                                          <p:stCondLst>
                                            <p:cond delay="1822"/>
                                          </p:stCondLst>
                                        </p:cTn>
                                        <p:tgtEl>
                                          <p:spTgt spid="483"/>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822"/>
                                        <p:tgtEl>
                                          <p:spTgt spid="484"/>
                                        </p:tgtEl>
                                      </p:cBhvr>
                                    </p:animEffect>
                                    <p:set>
                                      <p:cBhvr>
                                        <p:cTn dur="1" fill="hold">
                                          <p:stCondLst>
                                            <p:cond delay="1822"/>
                                          </p:stCondLst>
                                        </p:cTn>
                                        <p:tgtEl>
                                          <p:spTgt spid="484"/>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485"/>
                                        </p:tgtEl>
                                        <p:attrNameLst>
                                          <p:attrName>style.visibility</p:attrName>
                                        </p:attrNameLst>
                                      </p:cBhvr>
                                      <p:to>
                                        <p:strVal val="visible"/>
                                      </p:to>
                                    </p:set>
                                    <p:animEffect filter="fade" transition="in">
                                      <p:cBhvr>
                                        <p:cTn dur="1822"/>
                                        <p:tgtEl>
                                          <p:spTgt spid="485"/>
                                        </p:tgtEl>
                                      </p:cBhvr>
                                    </p:animEffect>
                                  </p:childTnLst>
                                </p:cTn>
                              </p:par>
                              <p:par>
                                <p:cTn fill="hold" nodeType="withEffect" presetClass="exit" presetID="10" presetSubtype="0">
                                  <p:stCondLst>
                                    <p:cond delay="0"/>
                                  </p:stCondLst>
                                  <p:childTnLst>
                                    <p:animEffect filter="fade" transition="out">
                                      <p:cBhvr>
                                        <p:cTn dur="500"/>
                                        <p:tgtEl>
                                          <p:spTgt spid="475"/>
                                        </p:tgtEl>
                                      </p:cBhvr>
                                    </p:animEffect>
                                    <p:set>
                                      <p:cBhvr>
                                        <p:cTn dur="1" fill="hold">
                                          <p:stCondLst>
                                            <p:cond delay="500"/>
                                          </p:stCondLst>
                                        </p:cTn>
                                        <p:tgtEl>
                                          <p:spTgt spid="475"/>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18"/>
          <p:cNvSpPr/>
          <p:nvPr/>
        </p:nvSpPr>
        <p:spPr>
          <a:xfrm>
            <a:off x="1331642" y="2184345"/>
            <a:ext cx="6577051" cy="3188873"/>
          </a:xfrm>
          <a:prstGeom prst="ellipse">
            <a:avLst/>
          </a:prstGeom>
          <a:solidFill>
            <a:schemeClr val="l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sp>
        <p:nvSpPr>
          <p:cNvPr id="491" name="Google Shape;491;p18"/>
          <p:cNvSpPr/>
          <p:nvPr/>
        </p:nvSpPr>
        <p:spPr>
          <a:xfrm>
            <a:off x="2392417" y="3212976"/>
            <a:ext cx="4455496" cy="2160240"/>
          </a:xfrm>
          <a:prstGeom prst="ellipse">
            <a:avLst/>
          </a:prstGeom>
          <a:solidFill>
            <a:schemeClr val="accent5"/>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sp>
        <p:nvSpPr>
          <p:cNvPr id="492" name="Google Shape;492;p18"/>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自社の市場を知ろう</a:t>
            </a:r>
            <a:endParaRPr/>
          </a:p>
        </p:txBody>
      </p:sp>
      <p:sp>
        <p:nvSpPr>
          <p:cNvPr id="493" name="Google Shape;493;p18"/>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494" name="Google Shape;494;p18"/>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495" name="Google Shape;495;p18"/>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496" name="Google Shape;496;p18"/>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自社を知る（外部）</a:t>
            </a:r>
            <a:endParaRPr/>
          </a:p>
        </p:txBody>
      </p:sp>
      <p:sp>
        <p:nvSpPr>
          <p:cNvPr id="497" name="Google Shape;497;p18"/>
          <p:cNvSpPr/>
          <p:nvPr/>
        </p:nvSpPr>
        <p:spPr>
          <a:xfrm>
            <a:off x="3432033" y="4221088"/>
            <a:ext cx="2376264" cy="1152128"/>
          </a:xfrm>
          <a:prstGeom prst="ellipse">
            <a:avLst/>
          </a:prstGeom>
          <a:solidFill>
            <a:schemeClr val="l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自社</a:t>
            </a:r>
            <a:endParaRPr/>
          </a:p>
        </p:txBody>
      </p:sp>
      <p:sp>
        <p:nvSpPr>
          <p:cNvPr id="498" name="Google Shape;498;p18"/>
          <p:cNvSpPr txBox="1"/>
          <p:nvPr/>
        </p:nvSpPr>
        <p:spPr>
          <a:xfrm>
            <a:off x="4220057" y="3750298"/>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競合</a:t>
            </a:r>
            <a:endParaRPr/>
          </a:p>
        </p:txBody>
      </p:sp>
      <p:sp>
        <p:nvSpPr>
          <p:cNvPr id="499" name="Google Shape;499;p18"/>
          <p:cNvSpPr txBox="1"/>
          <p:nvPr/>
        </p:nvSpPr>
        <p:spPr>
          <a:xfrm>
            <a:off x="2631817" y="4062265"/>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市場</a:t>
            </a:r>
            <a:endParaRPr/>
          </a:p>
        </p:txBody>
      </p:sp>
      <p:sp>
        <p:nvSpPr>
          <p:cNvPr id="500" name="Google Shape;500;p18"/>
          <p:cNvSpPr txBox="1"/>
          <p:nvPr/>
        </p:nvSpPr>
        <p:spPr>
          <a:xfrm>
            <a:off x="5823548" y="4066195"/>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顧客</a:t>
            </a:r>
            <a:endParaRPr/>
          </a:p>
        </p:txBody>
      </p:sp>
      <p:sp>
        <p:nvSpPr>
          <p:cNvPr id="501" name="Google Shape;501;p18"/>
          <p:cNvSpPr txBox="1"/>
          <p:nvPr/>
        </p:nvSpPr>
        <p:spPr>
          <a:xfrm>
            <a:off x="6692173" y="3288633"/>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技術</a:t>
            </a:r>
            <a:endParaRPr/>
          </a:p>
        </p:txBody>
      </p:sp>
      <p:sp>
        <p:nvSpPr>
          <p:cNvPr id="502" name="Google Shape;502;p18"/>
          <p:cNvSpPr txBox="1"/>
          <p:nvPr/>
        </p:nvSpPr>
        <p:spPr>
          <a:xfrm>
            <a:off x="1662042" y="3288633"/>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政治</a:t>
            </a:r>
            <a:endParaRPr/>
          </a:p>
        </p:txBody>
      </p:sp>
      <p:sp>
        <p:nvSpPr>
          <p:cNvPr id="503" name="Google Shape;503;p18"/>
          <p:cNvSpPr txBox="1"/>
          <p:nvPr/>
        </p:nvSpPr>
        <p:spPr>
          <a:xfrm>
            <a:off x="2915819" y="2759822"/>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経済</a:t>
            </a:r>
            <a:endParaRPr/>
          </a:p>
        </p:txBody>
      </p:sp>
      <p:sp>
        <p:nvSpPr>
          <p:cNvPr id="504" name="Google Shape;504;p18"/>
          <p:cNvSpPr txBox="1"/>
          <p:nvPr/>
        </p:nvSpPr>
        <p:spPr>
          <a:xfrm>
            <a:off x="5652122" y="2759822"/>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社会</a:t>
            </a:r>
            <a:endParaRPr/>
          </a:p>
        </p:txBody>
      </p:sp>
      <p:sp>
        <p:nvSpPr>
          <p:cNvPr id="505" name="Google Shape;505;p18"/>
          <p:cNvSpPr/>
          <p:nvPr/>
        </p:nvSpPr>
        <p:spPr>
          <a:xfrm>
            <a:off x="3724130" y="3361815"/>
            <a:ext cx="1792068" cy="388483"/>
          </a:xfrm>
          <a:prstGeom prst="roundRect">
            <a:avLst>
              <a:gd fmla="val 16667" name="adj"/>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ミクロ視点</a:t>
            </a:r>
            <a:endParaRPr/>
          </a:p>
        </p:txBody>
      </p:sp>
      <p:sp>
        <p:nvSpPr>
          <p:cNvPr id="506" name="Google Shape;506;p18"/>
          <p:cNvSpPr/>
          <p:nvPr/>
        </p:nvSpPr>
        <p:spPr>
          <a:xfrm>
            <a:off x="3724130" y="2310178"/>
            <a:ext cx="1792068" cy="388483"/>
          </a:xfrm>
          <a:prstGeom prst="roundRect">
            <a:avLst>
              <a:gd fmla="val 16667" name="adj"/>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マクロ視点</a:t>
            </a:r>
            <a:endParaRPr/>
          </a:p>
        </p:txBody>
      </p:sp>
      <p:sp>
        <p:nvSpPr>
          <p:cNvPr id="507" name="Google Shape;507;p18"/>
          <p:cNvSpPr/>
          <p:nvPr/>
        </p:nvSpPr>
        <p:spPr>
          <a:xfrm>
            <a:off x="683568" y="5727346"/>
            <a:ext cx="1792068" cy="388483"/>
          </a:xfrm>
          <a:prstGeom prst="roundRect">
            <a:avLst>
              <a:gd fmla="val 16667" name="adj"/>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3C分析</a:t>
            </a:r>
            <a:endParaRPr/>
          </a:p>
        </p:txBody>
      </p:sp>
      <p:sp>
        <p:nvSpPr>
          <p:cNvPr id="508" name="Google Shape;508;p18"/>
          <p:cNvSpPr txBox="1"/>
          <p:nvPr/>
        </p:nvSpPr>
        <p:spPr>
          <a:xfrm>
            <a:off x="2863840" y="1589472"/>
            <a:ext cx="3416320"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1800">
                <a:solidFill>
                  <a:schemeClr val="dk1"/>
                </a:solidFill>
                <a:latin typeface="Book Antiqua"/>
                <a:ea typeface="Book Antiqua"/>
                <a:cs typeface="Book Antiqua"/>
                <a:sym typeface="Book Antiqua"/>
              </a:rPr>
              <a:t>中小企業には有効なミクロ分析</a:t>
            </a:r>
            <a:endParaRPr/>
          </a:p>
        </p:txBody>
      </p:sp>
      <p:sp>
        <p:nvSpPr>
          <p:cNvPr id="509" name="Google Shape;509;p18"/>
          <p:cNvSpPr txBox="1"/>
          <p:nvPr/>
        </p:nvSpPr>
        <p:spPr>
          <a:xfrm>
            <a:off x="2555778" y="5746495"/>
            <a:ext cx="636103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1800">
                <a:solidFill>
                  <a:schemeClr val="dk1"/>
                </a:solidFill>
                <a:latin typeface="Arial"/>
                <a:ea typeface="Arial"/>
                <a:cs typeface="Arial"/>
                <a:sym typeface="Arial"/>
              </a:rPr>
              <a:t>Customer(顧客）Competitor（競合）Company（自社）</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19"/>
          <p:cNvSpPr/>
          <p:nvPr/>
        </p:nvSpPr>
        <p:spPr>
          <a:xfrm>
            <a:off x="1331642" y="2184345"/>
            <a:ext cx="6577051" cy="3188873"/>
          </a:xfrm>
          <a:prstGeom prst="ellipse">
            <a:avLst/>
          </a:prstGeom>
          <a:solidFill>
            <a:schemeClr val="accent5"/>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sp>
        <p:nvSpPr>
          <p:cNvPr id="515" name="Google Shape;515;p19"/>
          <p:cNvSpPr/>
          <p:nvPr/>
        </p:nvSpPr>
        <p:spPr>
          <a:xfrm>
            <a:off x="2392417" y="3212976"/>
            <a:ext cx="4455496" cy="2160240"/>
          </a:xfrm>
          <a:prstGeom prst="ellipse">
            <a:avLst/>
          </a:prstGeom>
          <a:solidFill>
            <a:schemeClr val="l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sp>
        <p:nvSpPr>
          <p:cNvPr id="516" name="Google Shape;516;p19"/>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自社の市場を知ろう</a:t>
            </a:r>
            <a:endParaRPr/>
          </a:p>
        </p:txBody>
      </p:sp>
      <p:sp>
        <p:nvSpPr>
          <p:cNvPr id="517" name="Google Shape;517;p19"/>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518" name="Google Shape;518;p19"/>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519" name="Google Shape;519;p19"/>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520" name="Google Shape;520;p19"/>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自社を知る（外部）</a:t>
            </a:r>
            <a:endParaRPr/>
          </a:p>
        </p:txBody>
      </p:sp>
      <p:sp>
        <p:nvSpPr>
          <p:cNvPr id="521" name="Google Shape;521;p19"/>
          <p:cNvSpPr/>
          <p:nvPr/>
        </p:nvSpPr>
        <p:spPr>
          <a:xfrm>
            <a:off x="3432033" y="4221088"/>
            <a:ext cx="2376264" cy="1152128"/>
          </a:xfrm>
          <a:prstGeom prst="ellipse">
            <a:avLst/>
          </a:prstGeom>
          <a:solidFill>
            <a:schemeClr val="l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自社</a:t>
            </a:r>
            <a:endParaRPr/>
          </a:p>
        </p:txBody>
      </p:sp>
      <p:sp>
        <p:nvSpPr>
          <p:cNvPr id="522" name="Google Shape;522;p19"/>
          <p:cNvSpPr txBox="1"/>
          <p:nvPr/>
        </p:nvSpPr>
        <p:spPr>
          <a:xfrm>
            <a:off x="4220057" y="3750298"/>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競合</a:t>
            </a:r>
            <a:endParaRPr/>
          </a:p>
        </p:txBody>
      </p:sp>
      <p:sp>
        <p:nvSpPr>
          <p:cNvPr id="523" name="Google Shape;523;p19"/>
          <p:cNvSpPr txBox="1"/>
          <p:nvPr/>
        </p:nvSpPr>
        <p:spPr>
          <a:xfrm>
            <a:off x="2631817" y="4062265"/>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市場</a:t>
            </a:r>
            <a:endParaRPr/>
          </a:p>
        </p:txBody>
      </p:sp>
      <p:sp>
        <p:nvSpPr>
          <p:cNvPr id="524" name="Google Shape;524;p19"/>
          <p:cNvSpPr txBox="1"/>
          <p:nvPr/>
        </p:nvSpPr>
        <p:spPr>
          <a:xfrm>
            <a:off x="5823548" y="4066195"/>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顧客</a:t>
            </a:r>
            <a:endParaRPr/>
          </a:p>
        </p:txBody>
      </p:sp>
      <p:sp>
        <p:nvSpPr>
          <p:cNvPr id="525" name="Google Shape;525;p19"/>
          <p:cNvSpPr txBox="1"/>
          <p:nvPr/>
        </p:nvSpPr>
        <p:spPr>
          <a:xfrm>
            <a:off x="6692173" y="3288633"/>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技術</a:t>
            </a:r>
            <a:endParaRPr/>
          </a:p>
        </p:txBody>
      </p:sp>
      <p:sp>
        <p:nvSpPr>
          <p:cNvPr id="526" name="Google Shape;526;p19"/>
          <p:cNvSpPr txBox="1"/>
          <p:nvPr/>
        </p:nvSpPr>
        <p:spPr>
          <a:xfrm>
            <a:off x="1662042" y="3288633"/>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政治</a:t>
            </a:r>
            <a:endParaRPr/>
          </a:p>
        </p:txBody>
      </p:sp>
      <p:sp>
        <p:nvSpPr>
          <p:cNvPr id="527" name="Google Shape;527;p19"/>
          <p:cNvSpPr txBox="1"/>
          <p:nvPr/>
        </p:nvSpPr>
        <p:spPr>
          <a:xfrm>
            <a:off x="2915819" y="2759822"/>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経済</a:t>
            </a:r>
            <a:endParaRPr/>
          </a:p>
        </p:txBody>
      </p:sp>
      <p:sp>
        <p:nvSpPr>
          <p:cNvPr id="528" name="Google Shape;528;p19"/>
          <p:cNvSpPr txBox="1"/>
          <p:nvPr/>
        </p:nvSpPr>
        <p:spPr>
          <a:xfrm>
            <a:off x="5652122" y="2759822"/>
            <a:ext cx="800219"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社会</a:t>
            </a:r>
            <a:endParaRPr/>
          </a:p>
        </p:txBody>
      </p:sp>
      <p:sp>
        <p:nvSpPr>
          <p:cNvPr id="529" name="Google Shape;529;p19"/>
          <p:cNvSpPr/>
          <p:nvPr/>
        </p:nvSpPr>
        <p:spPr>
          <a:xfrm>
            <a:off x="3724130" y="3361815"/>
            <a:ext cx="1792068" cy="388483"/>
          </a:xfrm>
          <a:prstGeom prst="roundRect">
            <a:avLst>
              <a:gd fmla="val 16667" name="adj"/>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ミクロ視点</a:t>
            </a:r>
            <a:endParaRPr/>
          </a:p>
        </p:txBody>
      </p:sp>
      <p:sp>
        <p:nvSpPr>
          <p:cNvPr id="530" name="Google Shape;530;p19"/>
          <p:cNvSpPr/>
          <p:nvPr/>
        </p:nvSpPr>
        <p:spPr>
          <a:xfrm>
            <a:off x="3724130" y="2310178"/>
            <a:ext cx="1792068" cy="388483"/>
          </a:xfrm>
          <a:prstGeom prst="roundRect">
            <a:avLst>
              <a:gd fmla="val 16667" name="adj"/>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マクロ視点</a:t>
            </a:r>
            <a:endParaRPr/>
          </a:p>
        </p:txBody>
      </p:sp>
      <p:sp>
        <p:nvSpPr>
          <p:cNvPr id="531" name="Google Shape;531;p19"/>
          <p:cNvSpPr/>
          <p:nvPr/>
        </p:nvSpPr>
        <p:spPr>
          <a:xfrm>
            <a:off x="1633071" y="5727346"/>
            <a:ext cx="1792068" cy="388483"/>
          </a:xfrm>
          <a:prstGeom prst="roundRect">
            <a:avLst>
              <a:gd fmla="val 16667" name="adj"/>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PEST分析</a:t>
            </a:r>
            <a:endParaRPr/>
          </a:p>
        </p:txBody>
      </p:sp>
      <p:sp>
        <p:nvSpPr>
          <p:cNvPr id="532" name="Google Shape;532;p19"/>
          <p:cNvSpPr txBox="1"/>
          <p:nvPr/>
        </p:nvSpPr>
        <p:spPr>
          <a:xfrm>
            <a:off x="3094676" y="1589472"/>
            <a:ext cx="2954655"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ja-JP" sz="1800">
                <a:solidFill>
                  <a:schemeClr val="dk1"/>
                </a:solidFill>
                <a:latin typeface="Book Antiqua"/>
                <a:ea typeface="Book Antiqua"/>
                <a:cs typeface="Book Antiqua"/>
                <a:sym typeface="Book Antiqua"/>
              </a:rPr>
              <a:t>マクロ視点でより客観的に</a:t>
            </a:r>
            <a:endParaRPr/>
          </a:p>
        </p:txBody>
      </p:sp>
      <p:sp>
        <p:nvSpPr>
          <p:cNvPr id="533" name="Google Shape;533;p19"/>
          <p:cNvSpPr txBox="1"/>
          <p:nvPr/>
        </p:nvSpPr>
        <p:spPr>
          <a:xfrm>
            <a:off x="3505281" y="5733258"/>
            <a:ext cx="4019049"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ja-JP" sz="1800">
                <a:solidFill>
                  <a:schemeClr val="dk1"/>
                </a:solidFill>
                <a:latin typeface="Arial"/>
                <a:ea typeface="Arial"/>
                <a:cs typeface="Arial"/>
                <a:sym typeface="Arial"/>
              </a:rPr>
              <a:t>Politics（政治）Economy（経済）</a:t>
            </a:r>
            <a:endParaRPr b="1" sz="1800">
              <a:solidFill>
                <a:schemeClr val="dk1"/>
              </a:solidFill>
              <a:latin typeface="Arial"/>
              <a:ea typeface="Arial"/>
              <a:cs typeface="Arial"/>
              <a:sym typeface="Arial"/>
            </a:endParaRPr>
          </a:p>
          <a:p>
            <a:pPr indent="0" lvl="0" marL="0" marR="0" rtl="0" algn="l">
              <a:spcBef>
                <a:spcPts val="0"/>
              </a:spcBef>
              <a:spcAft>
                <a:spcPts val="0"/>
              </a:spcAft>
              <a:buNone/>
            </a:pPr>
            <a:r>
              <a:rPr b="1" lang="ja-JP" sz="1800">
                <a:solidFill>
                  <a:schemeClr val="dk1"/>
                </a:solidFill>
                <a:latin typeface="Arial"/>
                <a:ea typeface="Arial"/>
                <a:cs typeface="Arial"/>
                <a:sym typeface="Arial"/>
              </a:rPr>
              <a:t>Society（社会）Technology(技術）</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2"/>
          <p:cNvSpPr txBox="1"/>
          <p:nvPr>
            <p:ph type="ctrTitle"/>
          </p:nvPr>
        </p:nvSpPr>
        <p:spPr>
          <a:xfrm>
            <a:off x="685800" y="2130428"/>
            <a:ext cx="7772400" cy="1470025"/>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46期年間テーマ</a:t>
            </a:r>
            <a:br>
              <a:rPr lang="ja-JP"/>
            </a:br>
            <a:r>
              <a:rPr lang="ja-JP"/>
              <a:t>「力強い経営」</a:t>
            </a:r>
            <a:endParaRPr/>
          </a:p>
        </p:txBody>
      </p:sp>
      <p:sp>
        <p:nvSpPr>
          <p:cNvPr id="215" name="Google Shape;215;p2"/>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SzPts val="2800"/>
              <a:buNone/>
            </a:pPr>
            <a:r>
              <a:rPr lang="ja-JP"/>
              <a:t>～自社の発展と継続のために～</a:t>
            </a:r>
            <a:endParaRPr/>
          </a:p>
        </p:txBody>
      </p:sp>
      <p:sp>
        <p:nvSpPr>
          <p:cNvPr id="216" name="Google Shape;216;p2"/>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217" name="Google Shape;217;p2"/>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218" name="Google Shape;218;p2"/>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20"/>
          <p:cNvSpPr txBox="1"/>
          <p:nvPr>
            <p:ph type="ctrTitle"/>
          </p:nvPr>
        </p:nvSpPr>
        <p:spPr>
          <a:xfrm>
            <a:off x="685800" y="2130428"/>
            <a:ext cx="7772400" cy="1470025"/>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クロスSWOT分析</a:t>
            </a:r>
            <a:endParaRPr/>
          </a:p>
        </p:txBody>
      </p:sp>
      <p:sp>
        <p:nvSpPr>
          <p:cNvPr id="539" name="Google Shape;539;p20"/>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SzPts val="2800"/>
              <a:buNone/>
            </a:pPr>
            <a:r>
              <a:rPr lang="ja-JP"/>
              <a:t>客観性を持って分析しよう</a:t>
            </a:r>
            <a:endParaRPr/>
          </a:p>
        </p:txBody>
      </p:sp>
      <p:sp>
        <p:nvSpPr>
          <p:cNvPr id="540" name="Google Shape;540;p20"/>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541" name="Google Shape;541;p20"/>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542" name="Google Shape;542;p20"/>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543" name="Google Shape;543;p20"/>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クロスSWOT分析</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7" name="Shape 547"/>
        <p:cNvGrpSpPr/>
        <p:nvPr/>
      </p:nvGrpSpPr>
      <p:grpSpPr>
        <a:xfrm>
          <a:off x="0" y="0"/>
          <a:ext cx="0" cy="0"/>
          <a:chOff x="0" y="0"/>
          <a:chExt cx="0" cy="0"/>
        </a:xfrm>
      </p:grpSpPr>
      <p:pic>
        <p:nvPicPr>
          <p:cNvPr id="548" name="Google Shape;548;p21"/>
          <p:cNvPicPr preferRelativeResize="0"/>
          <p:nvPr/>
        </p:nvPicPr>
        <p:blipFill rotWithShape="1">
          <a:blip r:embed="rId3">
            <a:alphaModFix/>
          </a:blip>
          <a:srcRect b="0" l="0" r="0" t="0"/>
          <a:stretch/>
        </p:blipFill>
        <p:spPr>
          <a:xfrm>
            <a:off x="755576" y="1916832"/>
            <a:ext cx="7632848" cy="4020612"/>
          </a:xfrm>
          <a:prstGeom prst="rect">
            <a:avLst/>
          </a:prstGeom>
          <a:noFill/>
          <a:ln>
            <a:noFill/>
          </a:ln>
        </p:spPr>
      </p:pic>
      <p:sp>
        <p:nvSpPr>
          <p:cNvPr id="549" name="Google Shape;549;p21"/>
          <p:cNvSpPr/>
          <p:nvPr/>
        </p:nvSpPr>
        <p:spPr>
          <a:xfrm>
            <a:off x="457200" y="1702556"/>
            <a:ext cx="8229600" cy="439074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sp>
        <p:nvSpPr>
          <p:cNvPr id="550" name="Google Shape;550;p21"/>
          <p:cNvSpPr txBox="1"/>
          <p:nvPr>
            <p:ph type="title"/>
          </p:nvPr>
        </p:nvSpPr>
        <p:spPr>
          <a:xfrm>
            <a:off x="457200" y="692696"/>
            <a:ext cx="8229600" cy="864096"/>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Book Antiqua"/>
              <a:buNone/>
            </a:pPr>
            <a:r>
              <a:rPr lang="ja-JP">
                <a:solidFill>
                  <a:schemeClr val="lt1"/>
                </a:solidFill>
              </a:rPr>
              <a:t>SWOT分析</a:t>
            </a:r>
            <a:endParaRPr/>
          </a:p>
        </p:txBody>
      </p:sp>
      <p:sp>
        <p:nvSpPr>
          <p:cNvPr id="551" name="Google Shape;551;p21"/>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552" name="Google Shape;552;p21"/>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553" name="Google Shape;553;p21"/>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554" name="Google Shape;554;p21"/>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クロスSWOT分析</a:t>
            </a:r>
            <a:endParaRPr/>
          </a:p>
        </p:txBody>
      </p:sp>
      <p:graphicFrame>
        <p:nvGraphicFramePr>
          <p:cNvPr id="555" name="Google Shape;555;p21"/>
          <p:cNvGraphicFramePr/>
          <p:nvPr/>
        </p:nvGraphicFramePr>
        <p:xfrm>
          <a:off x="971600" y="2420888"/>
          <a:ext cx="3000000" cy="3000000"/>
        </p:xfrm>
        <a:graphic>
          <a:graphicData uri="http://schemas.openxmlformats.org/drawingml/2006/table">
            <a:tbl>
              <a:tblPr bandRow="1" firstCol="1">
                <a:noFill/>
                <a:tableStyleId>{D5C7C0B8-C2EC-4D50-94CE-918D77B790D7}</a:tableStyleId>
              </a:tblPr>
              <a:tblGrid>
                <a:gridCol w="576075"/>
                <a:gridCol w="2364575"/>
                <a:gridCol w="4188150"/>
              </a:tblGrid>
              <a:tr h="416825">
                <a:tc rowSpan="4">
                  <a:txBody>
                    <a:bodyPr/>
                    <a:lstStyle/>
                    <a:p>
                      <a:pPr indent="0" lvl="0" marL="0" marR="0" rtl="0" algn="ctr">
                        <a:spcBef>
                          <a:spcPts val="0"/>
                        </a:spcBef>
                        <a:spcAft>
                          <a:spcPts val="0"/>
                        </a:spcAft>
                        <a:buNone/>
                      </a:pPr>
                      <a:r>
                        <a:rPr lang="ja-JP" sz="2000"/>
                        <a:t>内部環境</a:t>
                      </a:r>
                      <a:endParaRPr/>
                    </a:p>
                  </a:txBody>
                  <a:tcPr marT="45725" marB="45725" marR="91450" marL="91450" anchor="ctr"/>
                </a:tc>
                <a:tc>
                  <a:txBody>
                    <a:bodyPr/>
                    <a:lstStyle/>
                    <a:p>
                      <a:pPr indent="0" lvl="0" marL="0" marR="0" rtl="0" algn="ctr">
                        <a:spcBef>
                          <a:spcPts val="0"/>
                        </a:spcBef>
                        <a:spcAft>
                          <a:spcPts val="0"/>
                        </a:spcAft>
                        <a:buNone/>
                      </a:pPr>
                      <a:r>
                        <a:rPr lang="ja-JP" sz="2000"/>
                        <a:t>ヒト</a:t>
                      </a:r>
                      <a:endParaRPr/>
                    </a:p>
                  </a:txBody>
                  <a:tcPr marT="45725" marB="45725" marR="91450" marL="91450" anchor="ctr"/>
                </a:tc>
                <a:tc>
                  <a:txBody>
                    <a:bodyPr/>
                    <a:lstStyle/>
                    <a:p>
                      <a:pPr indent="0" lvl="0" marL="0" marR="0" rtl="0" algn="l">
                        <a:spcBef>
                          <a:spcPts val="0"/>
                        </a:spcBef>
                        <a:spcAft>
                          <a:spcPts val="0"/>
                        </a:spcAft>
                        <a:buNone/>
                      </a:pPr>
                      <a:r>
                        <a:rPr lang="ja-JP" sz="1600"/>
                        <a:t>社内の人材、有資格者、人数など</a:t>
                      </a:r>
                      <a:endParaRPr/>
                    </a:p>
                  </a:txBody>
                  <a:tcPr marT="45725" marB="45725" marR="91450" marL="91450"/>
                </a:tc>
              </a:tr>
              <a:tr h="416825">
                <a:tc vMerge="1"/>
                <a:tc>
                  <a:txBody>
                    <a:bodyPr/>
                    <a:lstStyle/>
                    <a:p>
                      <a:pPr indent="0" lvl="0" marL="0" marR="0" rtl="0" algn="ctr">
                        <a:spcBef>
                          <a:spcPts val="0"/>
                        </a:spcBef>
                        <a:spcAft>
                          <a:spcPts val="0"/>
                        </a:spcAft>
                        <a:buNone/>
                      </a:pPr>
                      <a:r>
                        <a:rPr lang="ja-JP" sz="2000"/>
                        <a:t>モノ</a:t>
                      </a:r>
                      <a:endParaRPr/>
                    </a:p>
                  </a:txBody>
                  <a:tcPr marT="45725" marB="45725" marR="91450" marL="91450" anchor="ctr"/>
                </a:tc>
                <a:tc>
                  <a:txBody>
                    <a:bodyPr/>
                    <a:lstStyle/>
                    <a:p>
                      <a:pPr indent="0" lvl="0" marL="0" marR="0" rtl="0" algn="l">
                        <a:spcBef>
                          <a:spcPts val="0"/>
                        </a:spcBef>
                        <a:spcAft>
                          <a:spcPts val="0"/>
                        </a:spcAft>
                        <a:buNone/>
                      </a:pPr>
                      <a:r>
                        <a:rPr lang="ja-JP" sz="1600"/>
                        <a:t>商品、サービス、設備、拠点など</a:t>
                      </a:r>
                      <a:endParaRPr/>
                    </a:p>
                  </a:txBody>
                  <a:tcPr marT="45725" marB="45725" marR="91450" marL="91450"/>
                </a:tc>
              </a:tr>
              <a:tr h="416825">
                <a:tc vMerge="1"/>
                <a:tc>
                  <a:txBody>
                    <a:bodyPr/>
                    <a:lstStyle/>
                    <a:p>
                      <a:pPr indent="0" lvl="0" marL="0" marR="0" rtl="0" algn="ctr">
                        <a:spcBef>
                          <a:spcPts val="0"/>
                        </a:spcBef>
                        <a:spcAft>
                          <a:spcPts val="0"/>
                        </a:spcAft>
                        <a:buNone/>
                      </a:pPr>
                      <a:r>
                        <a:rPr lang="ja-JP" sz="2000"/>
                        <a:t>カネ</a:t>
                      </a:r>
                      <a:endParaRPr/>
                    </a:p>
                  </a:txBody>
                  <a:tcPr marT="45725" marB="45725" marR="91450" marL="91450" anchor="ctr"/>
                </a:tc>
                <a:tc>
                  <a:txBody>
                    <a:bodyPr/>
                    <a:lstStyle/>
                    <a:p>
                      <a:pPr indent="0" lvl="0" marL="0" marR="0" rtl="0" algn="l">
                        <a:spcBef>
                          <a:spcPts val="0"/>
                        </a:spcBef>
                        <a:spcAft>
                          <a:spcPts val="0"/>
                        </a:spcAft>
                        <a:buNone/>
                      </a:pPr>
                      <a:r>
                        <a:rPr lang="ja-JP" sz="1600"/>
                        <a:t>資産（金融資産、固定資産）など</a:t>
                      </a:r>
                      <a:endParaRPr/>
                    </a:p>
                  </a:txBody>
                  <a:tcPr marT="45725" marB="45725" marR="91450" marL="91450"/>
                </a:tc>
              </a:tr>
              <a:tr h="416825">
                <a:tc vMerge="1"/>
                <a:tc>
                  <a:txBody>
                    <a:bodyPr/>
                    <a:lstStyle/>
                    <a:p>
                      <a:pPr indent="0" lvl="0" marL="0" marR="0" rtl="0" algn="ctr">
                        <a:spcBef>
                          <a:spcPts val="0"/>
                        </a:spcBef>
                        <a:spcAft>
                          <a:spcPts val="0"/>
                        </a:spcAft>
                        <a:buNone/>
                      </a:pPr>
                      <a:r>
                        <a:rPr lang="ja-JP" sz="2000"/>
                        <a:t>情報</a:t>
                      </a:r>
                      <a:endParaRPr/>
                    </a:p>
                  </a:txBody>
                  <a:tcPr marT="45725" marB="45725" marR="91450" marL="91450" anchor="ctr"/>
                </a:tc>
                <a:tc>
                  <a:txBody>
                    <a:bodyPr/>
                    <a:lstStyle/>
                    <a:p>
                      <a:pPr indent="0" lvl="0" marL="0" marR="0" rtl="0" algn="l">
                        <a:spcBef>
                          <a:spcPts val="0"/>
                        </a:spcBef>
                        <a:spcAft>
                          <a:spcPts val="0"/>
                        </a:spcAft>
                        <a:buNone/>
                      </a:pPr>
                      <a:r>
                        <a:rPr lang="ja-JP" sz="1600"/>
                        <a:t>知的財産、ノウハウなどの暗黙知</a:t>
                      </a:r>
                      <a:endParaRPr/>
                    </a:p>
                  </a:txBody>
                  <a:tcPr marT="45725" marB="45725" marR="91450" marL="91450"/>
                </a:tc>
              </a:tr>
            </a:tbl>
          </a:graphicData>
        </a:graphic>
      </p:graphicFrame>
      <p:graphicFrame>
        <p:nvGraphicFramePr>
          <p:cNvPr id="556" name="Google Shape;556;p21"/>
          <p:cNvGraphicFramePr/>
          <p:nvPr/>
        </p:nvGraphicFramePr>
        <p:xfrm>
          <a:off x="971600" y="4088144"/>
          <a:ext cx="3000000" cy="3000000"/>
        </p:xfrm>
        <a:graphic>
          <a:graphicData uri="http://schemas.openxmlformats.org/drawingml/2006/table">
            <a:tbl>
              <a:tblPr bandRow="1" firstCol="1">
                <a:noFill/>
                <a:tableStyleId>{D5C7C0B8-C2EC-4D50-94CE-918D77B790D7}</a:tableStyleId>
              </a:tblPr>
              <a:tblGrid>
                <a:gridCol w="576075"/>
                <a:gridCol w="2364575"/>
                <a:gridCol w="4188150"/>
              </a:tblGrid>
              <a:tr h="416825">
                <a:tc rowSpan="3">
                  <a:txBody>
                    <a:bodyPr/>
                    <a:lstStyle/>
                    <a:p>
                      <a:pPr indent="0" lvl="0" marL="0" marR="0" rtl="0" algn="ctr">
                        <a:spcBef>
                          <a:spcPts val="0"/>
                        </a:spcBef>
                        <a:spcAft>
                          <a:spcPts val="0"/>
                        </a:spcAft>
                        <a:buNone/>
                      </a:pPr>
                      <a:r>
                        <a:rPr lang="ja-JP" sz="2000"/>
                        <a:t>外部環境</a:t>
                      </a:r>
                      <a:endParaRPr/>
                    </a:p>
                  </a:txBody>
                  <a:tcPr marT="45725" marB="45725" marR="91450" marL="91450" anchor="ctr"/>
                </a:tc>
                <a:tc>
                  <a:txBody>
                    <a:bodyPr/>
                    <a:lstStyle/>
                    <a:p>
                      <a:pPr indent="0" lvl="0" marL="0" marR="0" rtl="0" algn="ctr">
                        <a:spcBef>
                          <a:spcPts val="0"/>
                        </a:spcBef>
                        <a:spcAft>
                          <a:spcPts val="0"/>
                        </a:spcAft>
                        <a:buNone/>
                      </a:pPr>
                      <a:r>
                        <a:rPr lang="ja-JP" sz="2000"/>
                        <a:t>顧客</a:t>
                      </a:r>
                      <a:endParaRPr/>
                    </a:p>
                  </a:txBody>
                  <a:tcPr marT="45725" marB="45725" marR="91450" marL="91450" anchor="ctr"/>
                </a:tc>
                <a:tc>
                  <a:txBody>
                    <a:bodyPr/>
                    <a:lstStyle/>
                    <a:p>
                      <a:pPr indent="0" lvl="0" marL="0" marR="0" rtl="0" algn="l">
                        <a:spcBef>
                          <a:spcPts val="0"/>
                        </a:spcBef>
                        <a:spcAft>
                          <a:spcPts val="0"/>
                        </a:spcAft>
                        <a:buNone/>
                      </a:pPr>
                      <a:r>
                        <a:rPr lang="ja-JP" sz="1600"/>
                        <a:t>人口動態変数、心理的変数など</a:t>
                      </a:r>
                      <a:endParaRPr/>
                    </a:p>
                  </a:txBody>
                  <a:tcPr marT="45725" marB="45725" marR="91450" marL="91450"/>
                </a:tc>
              </a:tr>
              <a:tr h="416825">
                <a:tc vMerge="1"/>
                <a:tc>
                  <a:txBody>
                    <a:bodyPr/>
                    <a:lstStyle/>
                    <a:p>
                      <a:pPr indent="0" lvl="0" marL="0" marR="0" rtl="0" algn="ctr">
                        <a:spcBef>
                          <a:spcPts val="0"/>
                        </a:spcBef>
                        <a:spcAft>
                          <a:spcPts val="0"/>
                        </a:spcAft>
                        <a:buNone/>
                      </a:pPr>
                      <a:r>
                        <a:rPr lang="ja-JP" sz="2000"/>
                        <a:t>競合</a:t>
                      </a:r>
                      <a:endParaRPr/>
                    </a:p>
                  </a:txBody>
                  <a:tcPr marT="45725" marB="45725" marR="91450" marL="91450" anchor="ctr"/>
                </a:tc>
                <a:tc>
                  <a:txBody>
                    <a:bodyPr/>
                    <a:lstStyle/>
                    <a:p>
                      <a:pPr indent="0" lvl="0" marL="0" marR="0" rtl="0" algn="l">
                        <a:spcBef>
                          <a:spcPts val="0"/>
                        </a:spcBef>
                        <a:spcAft>
                          <a:spcPts val="0"/>
                        </a:spcAft>
                        <a:buNone/>
                      </a:pPr>
                      <a:r>
                        <a:rPr lang="ja-JP" sz="1600"/>
                        <a:t>競合のヒト、モノ、カネ、情報の状況</a:t>
                      </a:r>
                      <a:endParaRPr/>
                    </a:p>
                  </a:txBody>
                  <a:tcPr marT="45725" marB="45725" marR="91450" marL="91450"/>
                </a:tc>
              </a:tr>
              <a:tr h="416825">
                <a:tc vMerge="1"/>
                <a:tc>
                  <a:txBody>
                    <a:bodyPr/>
                    <a:lstStyle/>
                    <a:p>
                      <a:pPr indent="0" lvl="0" marL="0" marR="0" rtl="0" algn="ctr">
                        <a:spcBef>
                          <a:spcPts val="0"/>
                        </a:spcBef>
                        <a:spcAft>
                          <a:spcPts val="0"/>
                        </a:spcAft>
                        <a:buNone/>
                      </a:pPr>
                      <a:r>
                        <a:rPr lang="ja-JP" sz="2000"/>
                        <a:t>市場</a:t>
                      </a:r>
                      <a:endParaRPr/>
                    </a:p>
                  </a:txBody>
                  <a:tcPr marT="45725" marB="45725" marR="91450" marL="91450" anchor="ctr"/>
                </a:tc>
                <a:tc>
                  <a:txBody>
                    <a:bodyPr/>
                    <a:lstStyle/>
                    <a:p>
                      <a:pPr indent="0" lvl="0" marL="0" marR="0" rtl="0" algn="l">
                        <a:spcBef>
                          <a:spcPts val="0"/>
                        </a:spcBef>
                        <a:spcAft>
                          <a:spcPts val="0"/>
                        </a:spcAft>
                        <a:buNone/>
                      </a:pPr>
                      <a:r>
                        <a:rPr lang="ja-JP" sz="1600"/>
                        <a:t>ミクロ視点、マクロ視点</a:t>
                      </a:r>
                      <a:endParaRPr/>
                    </a:p>
                  </a:txBody>
                  <a:tcPr marT="45725" marB="45725" marR="91450" marL="91450"/>
                </a:tc>
              </a:tr>
            </a:tbl>
          </a:graphicData>
        </a:graphic>
      </p:graphicFrame>
      <p:sp>
        <p:nvSpPr>
          <p:cNvPr id="557" name="Google Shape;557;p21"/>
          <p:cNvSpPr/>
          <p:nvPr/>
        </p:nvSpPr>
        <p:spPr>
          <a:xfrm>
            <a:off x="2339752" y="4293096"/>
            <a:ext cx="784448" cy="1250442"/>
          </a:xfrm>
          <a:prstGeom prst="roundRect">
            <a:avLst>
              <a:gd fmla="val 16667" name="adj"/>
            </a:avLst>
          </a:prstGeom>
          <a:noFill/>
          <a:ln cap="flat" cmpd="sng" w="38100">
            <a:solidFill>
              <a:srgbClr val="CC33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2"/>
              </a:solidFill>
              <a:latin typeface="Book Antiqua"/>
              <a:ea typeface="Book Antiqua"/>
              <a:cs typeface="Book Antiqua"/>
              <a:sym typeface="Book Antiqua"/>
            </a:endParaRPr>
          </a:p>
        </p:txBody>
      </p:sp>
      <p:sp>
        <p:nvSpPr>
          <p:cNvPr id="558" name="Google Shape;558;p21"/>
          <p:cNvSpPr/>
          <p:nvPr/>
        </p:nvSpPr>
        <p:spPr>
          <a:xfrm>
            <a:off x="2339752" y="2420890"/>
            <a:ext cx="784448" cy="1637357"/>
          </a:xfrm>
          <a:prstGeom prst="roundRect">
            <a:avLst>
              <a:gd fmla="val 16667" name="adj"/>
            </a:avLst>
          </a:prstGeom>
          <a:noFill/>
          <a:ln cap="flat" cmpd="sng" w="38100">
            <a:solidFill>
              <a:srgbClr val="CC33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2"/>
              </a:solidFill>
              <a:latin typeface="Book Antiqua"/>
              <a:ea typeface="Book Antiqua"/>
              <a:cs typeface="Book Antiqua"/>
              <a:sym typeface="Book Antiqua"/>
            </a:endParaRPr>
          </a:p>
        </p:txBody>
      </p:sp>
      <p:sp>
        <p:nvSpPr>
          <p:cNvPr id="559" name="Google Shape;559;p21"/>
          <p:cNvSpPr/>
          <p:nvPr/>
        </p:nvSpPr>
        <p:spPr>
          <a:xfrm>
            <a:off x="3923928" y="2420888"/>
            <a:ext cx="4608512" cy="331236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sp>
        <p:nvSpPr>
          <p:cNvPr id="560" name="Google Shape;560;p21"/>
          <p:cNvSpPr/>
          <p:nvPr/>
        </p:nvSpPr>
        <p:spPr>
          <a:xfrm>
            <a:off x="3275856" y="3068960"/>
            <a:ext cx="3168352" cy="504056"/>
          </a:xfrm>
          <a:prstGeom prst="roundRect">
            <a:avLst>
              <a:gd fmla="val 16667" name="adj"/>
            </a:avLst>
          </a:prstGeom>
          <a:solidFill>
            <a:srgbClr val="FFFFFF"/>
          </a:solidFill>
          <a:ln cap="flat" cmpd="sng" w="38100">
            <a:solidFill>
              <a:srgbClr val="CC33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000">
                <a:solidFill>
                  <a:srgbClr val="CC3300"/>
                </a:solidFill>
                <a:latin typeface="Book Antiqua"/>
                <a:ea typeface="Book Antiqua"/>
                <a:cs typeface="Book Antiqua"/>
                <a:sym typeface="Book Antiqua"/>
              </a:rPr>
              <a:t>ヒト・モノ・カネ・情報</a:t>
            </a:r>
            <a:endParaRPr/>
          </a:p>
        </p:txBody>
      </p:sp>
      <p:sp>
        <p:nvSpPr>
          <p:cNvPr id="561" name="Google Shape;561;p21"/>
          <p:cNvSpPr/>
          <p:nvPr/>
        </p:nvSpPr>
        <p:spPr>
          <a:xfrm>
            <a:off x="3275856" y="4651388"/>
            <a:ext cx="3168352" cy="504056"/>
          </a:xfrm>
          <a:prstGeom prst="roundRect">
            <a:avLst>
              <a:gd fmla="val 16667" name="adj"/>
            </a:avLst>
          </a:prstGeom>
          <a:solidFill>
            <a:srgbClr val="FFFFFF"/>
          </a:solidFill>
          <a:ln cap="flat" cmpd="sng" w="38100">
            <a:solidFill>
              <a:srgbClr val="CC33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ja-JP" sz="2000">
                <a:solidFill>
                  <a:srgbClr val="CC3300"/>
                </a:solidFill>
                <a:latin typeface="Book Antiqua"/>
                <a:ea typeface="Book Antiqua"/>
                <a:cs typeface="Book Antiqua"/>
                <a:sym typeface="Book Antiqua"/>
              </a:rPr>
              <a:t>顧客・競合・市場</a:t>
            </a:r>
            <a:endParaRPr/>
          </a:p>
        </p:txBody>
      </p:sp>
      <p:sp>
        <p:nvSpPr>
          <p:cNvPr id="562" name="Google Shape;562;p21"/>
          <p:cNvSpPr/>
          <p:nvPr/>
        </p:nvSpPr>
        <p:spPr>
          <a:xfrm>
            <a:off x="3275856" y="4653136"/>
            <a:ext cx="3168352" cy="504056"/>
          </a:xfrm>
          <a:prstGeom prst="roundRect">
            <a:avLst>
              <a:gd fmla="val 16667"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000">
                <a:solidFill>
                  <a:schemeClr val="lt1"/>
                </a:solidFill>
                <a:latin typeface="Book Antiqua"/>
                <a:ea typeface="Book Antiqua"/>
                <a:cs typeface="Book Antiqua"/>
                <a:sym typeface="Book Antiqua"/>
              </a:rPr>
              <a:t>生成AI資料</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8"/>
                                        </p:tgtEl>
                                        <p:attrNameLst>
                                          <p:attrName>style.visibility</p:attrName>
                                        </p:attrNameLst>
                                      </p:cBhvr>
                                      <p:to>
                                        <p:strVal val="visible"/>
                                      </p:to>
                                    </p:set>
                                    <p:animEffect filter="fade" transition="in">
                                      <p:cBhvr>
                                        <p:cTn dur="500"/>
                                        <p:tgtEl>
                                          <p:spTgt spid="558"/>
                                        </p:tgtEl>
                                      </p:cBhvr>
                                    </p:animEffect>
                                  </p:childTnLst>
                                </p:cTn>
                              </p:par>
                              <p:par>
                                <p:cTn fill="hold" nodeType="withEffect" presetClass="entr" presetID="10" presetSubtype="0">
                                  <p:stCondLst>
                                    <p:cond delay="0"/>
                                  </p:stCondLst>
                                  <p:childTnLst>
                                    <p:set>
                                      <p:cBhvr>
                                        <p:cTn dur="1" fill="hold">
                                          <p:stCondLst>
                                            <p:cond delay="0"/>
                                          </p:stCondLst>
                                        </p:cTn>
                                        <p:tgtEl>
                                          <p:spTgt spid="557"/>
                                        </p:tgtEl>
                                        <p:attrNameLst>
                                          <p:attrName>style.visibility</p:attrName>
                                        </p:attrNameLst>
                                      </p:cBhvr>
                                      <p:to>
                                        <p:strVal val="visible"/>
                                      </p:to>
                                    </p:set>
                                    <p:animEffect filter="fade" transition="in">
                                      <p:cBhvr>
                                        <p:cTn dur="500"/>
                                        <p:tgtEl>
                                          <p:spTgt spid="557"/>
                                        </p:tgtEl>
                                      </p:cBhvr>
                                    </p:animEffect>
                                  </p:childTnLst>
                                </p:cTn>
                              </p:par>
                              <p:par>
                                <p:cTn fill="hold" nodeType="withEffect" presetClass="entr" presetID="10" presetSubtype="0">
                                  <p:stCondLst>
                                    <p:cond delay="0"/>
                                  </p:stCondLst>
                                  <p:childTnLst>
                                    <p:set>
                                      <p:cBhvr>
                                        <p:cTn dur="1" fill="hold">
                                          <p:stCondLst>
                                            <p:cond delay="0"/>
                                          </p:stCondLst>
                                        </p:cTn>
                                        <p:tgtEl>
                                          <p:spTgt spid="559"/>
                                        </p:tgtEl>
                                        <p:attrNameLst>
                                          <p:attrName>style.visibility</p:attrName>
                                        </p:attrNameLst>
                                      </p:cBhvr>
                                      <p:to>
                                        <p:strVal val="visible"/>
                                      </p:to>
                                    </p:set>
                                    <p:animEffect filter="fade" transition="in">
                                      <p:cBhvr>
                                        <p:cTn dur="500"/>
                                        <p:tgtEl>
                                          <p:spTgt spid="5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0"/>
                                        </p:tgtEl>
                                        <p:attrNameLst>
                                          <p:attrName>style.visibility</p:attrName>
                                        </p:attrNameLst>
                                      </p:cBhvr>
                                      <p:to>
                                        <p:strVal val="visible"/>
                                      </p:to>
                                    </p:set>
                                    <p:animEffect filter="fade" transition="in">
                                      <p:cBhvr>
                                        <p:cTn dur="500"/>
                                        <p:tgtEl>
                                          <p:spTgt spid="560"/>
                                        </p:tgtEl>
                                      </p:cBhvr>
                                    </p:animEffect>
                                  </p:childTnLst>
                                </p:cTn>
                              </p:par>
                              <p:par>
                                <p:cTn fill="hold" nodeType="withEffect" presetClass="entr" presetID="10" presetSubtype="0">
                                  <p:stCondLst>
                                    <p:cond delay="0"/>
                                  </p:stCondLst>
                                  <p:childTnLst>
                                    <p:set>
                                      <p:cBhvr>
                                        <p:cTn dur="1" fill="hold">
                                          <p:stCondLst>
                                            <p:cond delay="0"/>
                                          </p:stCondLst>
                                        </p:cTn>
                                        <p:tgtEl>
                                          <p:spTgt spid="561"/>
                                        </p:tgtEl>
                                        <p:attrNameLst>
                                          <p:attrName>style.visibility</p:attrName>
                                        </p:attrNameLst>
                                      </p:cBhvr>
                                      <p:to>
                                        <p:strVal val="visible"/>
                                      </p:to>
                                    </p:set>
                                    <p:animEffect filter="fade" transition="in">
                                      <p:cBhvr>
                                        <p:cTn dur="500"/>
                                        <p:tgtEl>
                                          <p:spTgt spid="561"/>
                                        </p:tgtEl>
                                      </p:cBhvr>
                                    </p:animEffect>
                                  </p:childTnLst>
                                </p:cTn>
                              </p:par>
                              <p:par>
                                <p:cTn fill="hold" nodeType="withEffect" presetClass="exit" presetID="10" presetSubtype="0">
                                  <p:stCondLst>
                                    <p:cond delay="0"/>
                                  </p:stCondLst>
                                  <p:childTnLst>
                                    <p:animEffect filter="fade" transition="out">
                                      <p:cBhvr>
                                        <p:cTn dur="500"/>
                                        <p:tgtEl>
                                          <p:spTgt spid="556"/>
                                        </p:tgtEl>
                                      </p:cBhvr>
                                    </p:animEffect>
                                    <p:set>
                                      <p:cBhvr>
                                        <p:cTn dur="1" fill="hold">
                                          <p:stCondLst>
                                            <p:cond delay="500"/>
                                          </p:stCondLst>
                                        </p:cTn>
                                        <p:tgtEl>
                                          <p:spTgt spid="55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558"/>
                                        </p:tgtEl>
                                      </p:cBhvr>
                                    </p:animEffect>
                                    <p:set>
                                      <p:cBhvr>
                                        <p:cTn dur="1" fill="hold">
                                          <p:stCondLst>
                                            <p:cond delay="500"/>
                                          </p:stCondLst>
                                        </p:cTn>
                                        <p:tgtEl>
                                          <p:spTgt spid="558"/>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557"/>
                                        </p:tgtEl>
                                      </p:cBhvr>
                                    </p:animEffect>
                                    <p:set>
                                      <p:cBhvr>
                                        <p:cTn dur="1" fill="hold">
                                          <p:stCondLst>
                                            <p:cond delay="500"/>
                                          </p:stCondLst>
                                        </p:cTn>
                                        <p:tgtEl>
                                          <p:spTgt spid="557"/>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559"/>
                                        </p:tgtEl>
                                      </p:cBhvr>
                                    </p:animEffect>
                                    <p:set>
                                      <p:cBhvr>
                                        <p:cTn dur="1" fill="hold">
                                          <p:stCondLst>
                                            <p:cond delay="500"/>
                                          </p:stCondLst>
                                        </p:cTn>
                                        <p:tgtEl>
                                          <p:spTgt spid="55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555"/>
                                        </p:tgtEl>
                                      </p:cBhvr>
                                    </p:animEffect>
                                    <p:set>
                                      <p:cBhvr>
                                        <p:cTn dur="1" fill="hold">
                                          <p:stCondLst>
                                            <p:cond delay="500"/>
                                          </p:stCondLst>
                                        </p:cTn>
                                        <p:tgtEl>
                                          <p:spTgt spid="55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549"/>
                                        </p:tgtEl>
                                      </p:cBhvr>
                                    </p:animEffect>
                                    <p:set>
                                      <p:cBhvr>
                                        <p:cTn dur="1" fill="hold">
                                          <p:stCondLst>
                                            <p:cond delay="500"/>
                                          </p:stCondLst>
                                        </p:cTn>
                                        <p:tgtEl>
                                          <p:spTgt spid="54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2"/>
                                        </p:tgtEl>
                                        <p:attrNameLst>
                                          <p:attrName>style.visibility</p:attrName>
                                        </p:attrNameLst>
                                      </p:cBhvr>
                                      <p:to>
                                        <p:strVal val="visible"/>
                                      </p:to>
                                    </p:set>
                                    <p:animEffect filter="fade" transition="in">
                                      <p:cBhvr>
                                        <p:cTn dur="500"/>
                                        <p:tgtEl>
                                          <p:spTgt spid="5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22"/>
          <p:cNvSpPr txBox="1"/>
          <p:nvPr>
            <p:ph type="title"/>
          </p:nvPr>
        </p:nvSpPr>
        <p:spPr>
          <a:xfrm>
            <a:off x="457200" y="692696"/>
            <a:ext cx="8229600" cy="864096"/>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Book Antiqua"/>
              <a:buNone/>
            </a:pPr>
            <a:r>
              <a:rPr lang="ja-JP">
                <a:solidFill>
                  <a:schemeClr val="lt1"/>
                </a:solidFill>
              </a:rPr>
              <a:t>SWOT分析（例）</a:t>
            </a:r>
            <a:endParaRPr/>
          </a:p>
        </p:txBody>
      </p:sp>
      <p:sp>
        <p:nvSpPr>
          <p:cNvPr id="568" name="Google Shape;568;p22"/>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569" name="Google Shape;569;p22"/>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570" name="Google Shape;570;p22"/>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571" name="Google Shape;571;p22"/>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クロスSWOT分析</a:t>
            </a:r>
            <a:endParaRPr/>
          </a:p>
        </p:txBody>
      </p:sp>
      <p:graphicFrame>
        <p:nvGraphicFramePr>
          <p:cNvPr id="572" name="Google Shape;572;p22"/>
          <p:cNvGraphicFramePr/>
          <p:nvPr/>
        </p:nvGraphicFramePr>
        <p:xfrm>
          <a:off x="1259632" y="2492898"/>
          <a:ext cx="3000000" cy="3000000"/>
        </p:xfrm>
        <a:graphic>
          <a:graphicData uri="http://schemas.openxmlformats.org/drawingml/2006/table">
            <a:tbl>
              <a:tblPr bandRow="1" firstCol="1">
                <a:noFill/>
                <a:tableStyleId>{D5C7C0B8-C2EC-4D50-94CE-918D77B790D7}</a:tableStyleId>
              </a:tblPr>
              <a:tblGrid>
                <a:gridCol w="1434275"/>
                <a:gridCol w="5190450"/>
              </a:tblGrid>
              <a:tr h="1104125">
                <a:tc>
                  <a:txBody>
                    <a:bodyPr/>
                    <a:lstStyle/>
                    <a:p>
                      <a:pPr indent="0" lvl="0" marL="0" marR="0" rtl="0" algn="ctr">
                        <a:spcBef>
                          <a:spcPts val="0"/>
                        </a:spcBef>
                        <a:spcAft>
                          <a:spcPts val="0"/>
                        </a:spcAft>
                        <a:buNone/>
                      </a:pPr>
                      <a:r>
                        <a:rPr b="1" lang="ja-JP" sz="1800"/>
                        <a:t>業種</a:t>
                      </a:r>
                      <a:endParaRPr b="1" sz="1800">
                        <a:latin typeface="Arial"/>
                        <a:ea typeface="Arial"/>
                        <a:cs typeface="Arial"/>
                        <a:sym typeface="Arial"/>
                      </a:endParaRPr>
                    </a:p>
                  </a:txBody>
                  <a:tcPr marT="45725" marB="45725" marR="91450" marL="91450" anchor="ctr"/>
                </a:tc>
                <a:tc>
                  <a:txBody>
                    <a:bodyPr/>
                    <a:lstStyle/>
                    <a:p>
                      <a:pPr indent="0" lvl="0" marL="0" marR="0" rtl="0" algn="l">
                        <a:lnSpc>
                          <a:spcPct val="150000"/>
                        </a:lnSpc>
                        <a:spcBef>
                          <a:spcPts val="0"/>
                        </a:spcBef>
                        <a:spcAft>
                          <a:spcPts val="0"/>
                        </a:spcAft>
                        <a:buNone/>
                      </a:pPr>
                      <a:r>
                        <a:rPr b="1" lang="ja-JP" sz="1800">
                          <a:latin typeface="Arial"/>
                          <a:ea typeface="Arial"/>
                          <a:cs typeface="Arial"/>
                          <a:sym typeface="Arial"/>
                        </a:rPr>
                        <a:t>建設業</a:t>
                      </a:r>
                      <a:endParaRPr/>
                    </a:p>
                  </a:txBody>
                  <a:tcPr marT="45725" marB="45725" marR="91450" marL="91450" anchor="ctr"/>
                </a:tc>
              </a:tr>
              <a:tr h="1104125">
                <a:tc>
                  <a:txBody>
                    <a:bodyPr/>
                    <a:lstStyle/>
                    <a:p>
                      <a:pPr indent="0" lvl="0" marL="0" marR="0" rtl="0" algn="ctr">
                        <a:spcBef>
                          <a:spcPts val="0"/>
                        </a:spcBef>
                        <a:spcAft>
                          <a:spcPts val="0"/>
                        </a:spcAft>
                        <a:buNone/>
                      </a:pPr>
                      <a:r>
                        <a:rPr b="1" lang="ja-JP" sz="1800"/>
                        <a:t>事業内容</a:t>
                      </a:r>
                      <a:endParaRPr b="1" sz="1800">
                        <a:latin typeface="Arial"/>
                        <a:ea typeface="Arial"/>
                        <a:cs typeface="Arial"/>
                        <a:sym typeface="Arial"/>
                      </a:endParaRPr>
                    </a:p>
                  </a:txBody>
                  <a:tcPr marT="45725" marB="45725" marR="91450" marL="91450" anchor="ctr"/>
                </a:tc>
                <a:tc>
                  <a:txBody>
                    <a:bodyPr/>
                    <a:lstStyle/>
                    <a:p>
                      <a:pPr indent="0" lvl="0" marL="0" marR="0" rtl="0" algn="l">
                        <a:lnSpc>
                          <a:spcPct val="150000"/>
                        </a:lnSpc>
                        <a:spcBef>
                          <a:spcPts val="0"/>
                        </a:spcBef>
                        <a:spcAft>
                          <a:spcPts val="0"/>
                        </a:spcAft>
                        <a:buNone/>
                      </a:pPr>
                      <a:r>
                        <a:rPr b="1" lang="ja-JP" sz="1800">
                          <a:latin typeface="Arial"/>
                          <a:ea typeface="Arial"/>
                          <a:cs typeface="Arial"/>
                          <a:sym typeface="Arial"/>
                        </a:rPr>
                        <a:t>陶器瓦を使った住宅の新築工事、葺き替え工事、社寺仏閣の葺き替え工事、雨漏り修理など</a:t>
                      </a:r>
                      <a:endParaRPr/>
                    </a:p>
                  </a:txBody>
                  <a:tcPr marT="45725" marB="45725" marR="91450" marL="91450" anchor="ctr"/>
                </a:tc>
              </a:tr>
              <a:tr h="1104125">
                <a:tc>
                  <a:txBody>
                    <a:bodyPr/>
                    <a:lstStyle/>
                    <a:p>
                      <a:pPr indent="0" lvl="0" marL="0" marR="0" rtl="0" algn="ctr">
                        <a:spcBef>
                          <a:spcPts val="0"/>
                        </a:spcBef>
                        <a:spcAft>
                          <a:spcPts val="0"/>
                        </a:spcAft>
                        <a:buNone/>
                      </a:pPr>
                      <a:r>
                        <a:rPr b="1" lang="ja-JP" sz="1800"/>
                        <a:t>現状の課題</a:t>
                      </a:r>
                      <a:endParaRPr b="1" sz="1800">
                        <a:latin typeface="Arial"/>
                        <a:ea typeface="Arial"/>
                        <a:cs typeface="Arial"/>
                        <a:sym typeface="Arial"/>
                      </a:endParaRPr>
                    </a:p>
                  </a:txBody>
                  <a:tcPr marT="45725" marB="45725" marR="91450" marL="91450" anchor="ctr"/>
                </a:tc>
                <a:tc>
                  <a:txBody>
                    <a:bodyPr/>
                    <a:lstStyle/>
                    <a:p>
                      <a:pPr indent="0" lvl="0" marL="0" marR="0" rtl="0" algn="l">
                        <a:lnSpc>
                          <a:spcPct val="150000"/>
                        </a:lnSpc>
                        <a:spcBef>
                          <a:spcPts val="0"/>
                        </a:spcBef>
                        <a:spcAft>
                          <a:spcPts val="0"/>
                        </a:spcAft>
                        <a:buNone/>
                      </a:pPr>
                      <a:r>
                        <a:rPr b="1" lang="ja-JP" sz="1800">
                          <a:latin typeface="Arial"/>
                          <a:ea typeface="Arial"/>
                          <a:cs typeface="Arial"/>
                          <a:sym typeface="Arial"/>
                        </a:rPr>
                        <a:t>災害が起きた時の復旧工事の受け入れの限界、瓦の需要減少、人手不足</a:t>
                      </a:r>
                      <a:endParaRPr/>
                    </a:p>
                  </a:txBody>
                  <a:tcPr marT="45725" marB="45725" marR="91450" marL="91450" anchor="ctr"/>
                </a:tc>
              </a:tr>
            </a:tbl>
          </a:graphicData>
        </a:graphic>
      </p:graphicFrame>
      <p:sp>
        <p:nvSpPr>
          <p:cNvPr id="573" name="Google Shape;573;p22"/>
          <p:cNvSpPr txBox="1"/>
          <p:nvPr/>
        </p:nvSpPr>
        <p:spPr>
          <a:xfrm>
            <a:off x="3556338" y="1796566"/>
            <a:ext cx="2031326"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ja-JP" sz="2400">
                <a:solidFill>
                  <a:schemeClr val="dk1"/>
                </a:solidFill>
                <a:latin typeface="Arial"/>
                <a:ea typeface="Arial"/>
                <a:cs typeface="Arial"/>
                <a:sym typeface="Arial"/>
              </a:rPr>
              <a:t>表瓦株式会社</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 name="Shape 577"/>
        <p:cNvGrpSpPr/>
        <p:nvPr/>
      </p:nvGrpSpPr>
      <p:grpSpPr>
        <a:xfrm>
          <a:off x="0" y="0"/>
          <a:ext cx="0" cy="0"/>
          <a:chOff x="0" y="0"/>
          <a:chExt cx="0" cy="0"/>
        </a:xfrm>
      </p:grpSpPr>
      <p:sp>
        <p:nvSpPr>
          <p:cNvPr id="578" name="Google Shape;578;p23"/>
          <p:cNvSpPr txBox="1"/>
          <p:nvPr>
            <p:ph type="title"/>
          </p:nvPr>
        </p:nvSpPr>
        <p:spPr>
          <a:xfrm>
            <a:off x="457200" y="692696"/>
            <a:ext cx="8229600" cy="864096"/>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Book Antiqua"/>
              <a:buNone/>
            </a:pPr>
            <a:r>
              <a:rPr lang="ja-JP">
                <a:solidFill>
                  <a:schemeClr val="lt1"/>
                </a:solidFill>
              </a:rPr>
              <a:t>SWOT分析（例）</a:t>
            </a:r>
            <a:endParaRPr/>
          </a:p>
        </p:txBody>
      </p:sp>
      <p:sp>
        <p:nvSpPr>
          <p:cNvPr id="579" name="Google Shape;579;p23"/>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580" name="Google Shape;580;p23"/>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581" name="Google Shape;581;p23"/>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582" name="Google Shape;582;p23"/>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クロスSWOT分析</a:t>
            </a:r>
            <a:endParaRPr/>
          </a:p>
        </p:txBody>
      </p:sp>
      <p:pic>
        <p:nvPicPr>
          <p:cNvPr id="583" name="Google Shape;583;p23"/>
          <p:cNvPicPr preferRelativeResize="0"/>
          <p:nvPr/>
        </p:nvPicPr>
        <p:blipFill rotWithShape="1">
          <a:blip r:embed="rId3">
            <a:alphaModFix/>
          </a:blip>
          <a:srcRect b="0" l="0" r="0" t="0"/>
          <a:stretch/>
        </p:blipFill>
        <p:spPr>
          <a:xfrm>
            <a:off x="755576" y="1916832"/>
            <a:ext cx="7632848" cy="4020612"/>
          </a:xfrm>
          <a:prstGeom prst="rect">
            <a:avLst/>
          </a:prstGeom>
          <a:noFill/>
          <a:ln>
            <a:noFill/>
          </a:ln>
        </p:spPr>
      </p:pic>
      <p:sp>
        <p:nvSpPr>
          <p:cNvPr id="584" name="Google Shape;584;p23"/>
          <p:cNvSpPr/>
          <p:nvPr/>
        </p:nvSpPr>
        <p:spPr>
          <a:xfrm>
            <a:off x="1524000" y="2420888"/>
            <a:ext cx="3264024" cy="1656184"/>
          </a:xfrm>
          <a:prstGeom prst="rect">
            <a:avLst/>
          </a:prstGeom>
          <a:solidFill>
            <a:srgbClr val="F9E4DB"/>
          </a:solidFill>
          <a:ln>
            <a:noFill/>
          </a:ln>
        </p:spPr>
        <p:txBody>
          <a:bodyPr anchorCtr="0" anchor="ctr" bIns="45700" lIns="91425" spcFirstLastPara="1" rIns="91425" wrap="square" tIns="45700">
            <a:noAutofit/>
          </a:bodyPr>
          <a:lstStyle/>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確かな技能を持った職人を雇用してい　　て様々な工事に対応できる</a:t>
            </a:r>
            <a:endParaRPr sz="1200">
              <a:solidFill>
                <a:schemeClr val="dk1"/>
              </a:solidFill>
              <a:latin typeface="Book Antiqua"/>
              <a:ea typeface="Book Antiqua"/>
              <a:cs typeface="Book Antiqua"/>
              <a:sym typeface="Book Antiqua"/>
            </a:endParaRPr>
          </a:p>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ドローンを活用した屋根点検など最新技術を積極的に導入している</a:t>
            </a:r>
            <a:endParaRPr sz="1200">
              <a:solidFill>
                <a:schemeClr val="dk1"/>
              </a:solidFill>
              <a:latin typeface="Book Antiqua"/>
              <a:ea typeface="Book Antiqua"/>
              <a:cs typeface="Book Antiqua"/>
              <a:sym typeface="Book Antiqua"/>
            </a:endParaRPr>
          </a:p>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創業から１００年を超えて地域で信頼される工事店として認識されている</a:t>
            </a:r>
            <a:endParaRPr/>
          </a:p>
        </p:txBody>
      </p:sp>
      <p:sp>
        <p:nvSpPr>
          <p:cNvPr id="585" name="Google Shape;585;p23"/>
          <p:cNvSpPr/>
          <p:nvPr/>
        </p:nvSpPr>
        <p:spPr>
          <a:xfrm>
            <a:off x="4860032" y="2420888"/>
            <a:ext cx="3240360" cy="1656184"/>
          </a:xfrm>
          <a:prstGeom prst="rect">
            <a:avLst/>
          </a:prstGeom>
          <a:solidFill>
            <a:srgbClr val="DDE2F3"/>
          </a:solidFill>
          <a:ln>
            <a:noFill/>
          </a:ln>
        </p:spPr>
        <p:txBody>
          <a:bodyPr anchorCtr="0" anchor="ctr" bIns="45700" lIns="91425" spcFirstLastPara="1" rIns="91425" wrap="square" tIns="45700">
            <a:noAutofit/>
          </a:bodyPr>
          <a:lstStyle/>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職人の高齢化と採用難によるなり手の不足が問題となっている</a:t>
            </a:r>
            <a:endParaRPr sz="1200">
              <a:solidFill>
                <a:schemeClr val="dk1"/>
              </a:solidFill>
              <a:latin typeface="Book Antiqua"/>
              <a:ea typeface="Book Antiqua"/>
              <a:cs typeface="Book Antiqua"/>
              <a:sym typeface="Book Antiqua"/>
            </a:endParaRPr>
          </a:p>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営業力が足りておらず機会損失が大きい</a:t>
            </a:r>
            <a:endParaRPr sz="1200">
              <a:solidFill>
                <a:schemeClr val="dk1"/>
              </a:solidFill>
              <a:latin typeface="Book Antiqua"/>
              <a:ea typeface="Book Antiqua"/>
              <a:cs typeface="Book Antiqua"/>
              <a:sym typeface="Book Antiqua"/>
            </a:endParaRPr>
          </a:p>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建材としての瓦の認知度がなく公的な施設でも使用されていない</a:t>
            </a:r>
            <a:endParaRPr/>
          </a:p>
        </p:txBody>
      </p:sp>
      <p:sp>
        <p:nvSpPr>
          <p:cNvPr id="586" name="Google Shape;586;p23"/>
          <p:cNvSpPr/>
          <p:nvPr/>
        </p:nvSpPr>
        <p:spPr>
          <a:xfrm>
            <a:off x="4860032" y="4097869"/>
            <a:ext cx="3240360" cy="1635389"/>
          </a:xfrm>
          <a:prstGeom prst="rect">
            <a:avLst/>
          </a:prstGeom>
          <a:solidFill>
            <a:srgbClr val="E6EEDA"/>
          </a:solidFill>
          <a:ln>
            <a:noFill/>
          </a:ln>
        </p:spPr>
        <p:txBody>
          <a:bodyPr anchorCtr="0" anchor="ctr" bIns="45700" lIns="91425" spcFirstLastPara="1" rIns="91425" wrap="square" tIns="45700">
            <a:noAutofit/>
          </a:bodyPr>
          <a:lstStyle/>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軽量の屋根材や金属の屋根材など安価な材料が増えて瓦の需要が激減している</a:t>
            </a:r>
            <a:endParaRPr sz="1200">
              <a:solidFill>
                <a:schemeClr val="dk1"/>
              </a:solidFill>
              <a:latin typeface="Book Antiqua"/>
              <a:ea typeface="Book Antiqua"/>
              <a:cs typeface="Book Antiqua"/>
              <a:sym typeface="Book Antiqua"/>
            </a:endParaRPr>
          </a:p>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人口減少に伴い住宅新築着工件数が減少し、空き家が増えている</a:t>
            </a:r>
            <a:endParaRPr sz="1200">
              <a:solidFill>
                <a:schemeClr val="dk1"/>
              </a:solidFill>
              <a:latin typeface="Book Antiqua"/>
              <a:ea typeface="Book Antiqua"/>
              <a:cs typeface="Book Antiqua"/>
              <a:sym typeface="Book Antiqua"/>
            </a:endParaRPr>
          </a:p>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職人不足で災害が発生した時の復旧工事などが進まない</a:t>
            </a:r>
            <a:endParaRPr/>
          </a:p>
        </p:txBody>
      </p:sp>
      <p:sp>
        <p:nvSpPr>
          <p:cNvPr id="587" name="Google Shape;587;p23"/>
          <p:cNvSpPr/>
          <p:nvPr/>
        </p:nvSpPr>
        <p:spPr>
          <a:xfrm>
            <a:off x="1524000" y="4110569"/>
            <a:ext cx="3264024" cy="1622689"/>
          </a:xfrm>
          <a:prstGeom prst="rect">
            <a:avLst/>
          </a:prstGeom>
          <a:solidFill>
            <a:srgbClr val="FDF2D1"/>
          </a:solidFill>
          <a:ln>
            <a:noFill/>
          </a:ln>
        </p:spPr>
        <p:txBody>
          <a:bodyPr anchorCtr="0" anchor="ctr" bIns="45700" lIns="91425" spcFirstLastPara="1" rIns="91425" wrap="square" tIns="45700">
            <a:noAutofit/>
          </a:bodyPr>
          <a:lstStyle/>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瓦の耐久性や環境負荷の低さが評価されており持続可能な建材として見直されている</a:t>
            </a:r>
            <a:endParaRPr sz="1200">
              <a:solidFill>
                <a:schemeClr val="dk1"/>
              </a:solidFill>
              <a:latin typeface="Book Antiqua"/>
              <a:ea typeface="Book Antiqua"/>
              <a:cs typeface="Book Antiqua"/>
              <a:sym typeface="Book Antiqua"/>
            </a:endParaRPr>
          </a:p>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和瓦の需要が多い播州一円を営業範囲としており、若手の育成がしやすい</a:t>
            </a:r>
            <a:endParaRPr sz="1200">
              <a:solidFill>
                <a:schemeClr val="dk1"/>
              </a:solidFill>
              <a:latin typeface="Book Antiqua"/>
              <a:ea typeface="Book Antiqua"/>
              <a:cs typeface="Book Antiqua"/>
              <a:sym typeface="Book Antiqua"/>
            </a:endParaRPr>
          </a:p>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文化財の保護や修復の需要が増えている</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4"/>
                                        </p:tgtEl>
                                        <p:attrNameLst>
                                          <p:attrName>style.visibility</p:attrName>
                                        </p:attrNameLst>
                                      </p:cBhvr>
                                      <p:to>
                                        <p:strVal val="visible"/>
                                      </p:to>
                                    </p:set>
                                    <p:animEffect filter="fade" transition="in">
                                      <p:cBhvr>
                                        <p:cTn dur="500"/>
                                        <p:tgtEl>
                                          <p:spTgt spid="58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5"/>
                                        </p:tgtEl>
                                        <p:attrNameLst>
                                          <p:attrName>style.visibility</p:attrName>
                                        </p:attrNameLst>
                                      </p:cBhvr>
                                      <p:to>
                                        <p:strVal val="visible"/>
                                      </p:to>
                                    </p:set>
                                    <p:animEffect filter="fade" transition="in">
                                      <p:cBhvr>
                                        <p:cTn dur="500"/>
                                        <p:tgtEl>
                                          <p:spTgt spid="58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7"/>
                                        </p:tgtEl>
                                        <p:attrNameLst>
                                          <p:attrName>style.visibility</p:attrName>
                                        </p:attrNameLst>
                                      </p:cBhvr>
                                      <p:to>
                                        <p:strVal val="visible"/>
                                      </p:to>
                                    </p:set>
                                    <p:animEffect filter="fade" transition="in">
                                      <p:cBhvr>
                                        <p:cTn dur="500"/>
                                        <p:tgtEl>
                                          <p:spTgt spid="5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6"/>
                                        </p:tgtEl>
                                        <p:attrNameLst>
                                          <p:attrName>style.visibility</p:attrName>
                                        </p:attrNameLst>
                                      </p:cBhvr>
                                      <p:to>
                                        <p:strVal val="visible"/>
                                      </p:to>
                                    </p:set>
                                    <p:animEffect filter="fade" transition="in">
                                      <p:cBhvr>
                                        <p:cTn dur="500"/>
                                        <p:tgtEl>
                                          <p:spTgt spid="5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24"/>
          <p:cNvSpPr txBox="1"/>
          <p:nvPr>
            <p:ph type="title"/>
          </p:nvPr>
        </p:nvSpPr>
        <p:spPr>
          <a:xfrm>
            <a:off x="457200" y="692696"/>
            <a:ext cx="8229600" cy="864096"/>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Book Antiqua"/>
              <a:buNone/>
            </a:pPr>
            <a:r>
              <a:rPr lang="ja-JP">
                <a:solidFill>
                  <a:schemeClr val="lt1"/>
                </a:solidFill>
              </a:rPr>
              <a:t>クロスSWOT分析</a:t>
            </a:r>
            <a:endParaRPr/>
          </a:p>
        </p:txBody>
      </p:sp>
      <p:sp>
        <p:nvSpPr>
          <p:cNvPr id="593" name="Google Shape;593;p24"/>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594" name="Google Shape;594;p24"/>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595" name="Google Shape;595;p24"/>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596" name="Google Shape;596;p24"/>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クロスSWOT分析</a:t>
            </a:r>
            <a:endParaRPr/>
          </a:p>
        </p:txBody>
      </p:sp>
      <p:pic>
        <p:nvPicPr>
          <p:cNvPr id="597" name="Google Shape;597;p24"/>
          <p:cNvPicPr preferRelativeResize="0"/>
          <p:nvPr/>
        </p:nvPicPr>
        <p:blipFill rotWithShape="1">
          <a:blip r:embed="rId3">
            <a:alphaModFix/>
          </a:blip>
          <a:srcRect b="0" l="0" r="0" t="0"/>
          <a:stretch/>
        </p:blipFill>
        <p:spPr>
          <a:xfrm>
            <a:off x="550477" y="1822832"/>
            <a:ext cx="8043046" cy="454588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sp>
        <p:nvSpPr>
          <p:cNvPr id="602" name="Google Shape;602;p25"/>
          <p:cNvSpPr txBox="1"/>
          <p:nvPr>
            <p:ph type="title"/>
          </p:nvPr>
        </p:nvSpPr>
        <p:spPr>
          <a:xfrm>
            <a:off x="457200" y="692696"/>
            <a:ext cx="8229600" cy="864096"/>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Book Antiqua"/>
              <a:buNone/>
            </a:pPr>
            <a:r>
              <a:rPr lang="ja-JP">
                <a:solidFill>
                  <a:schemeClr val="lt1"/>
                </a:solidFill>
              </a:rPr>
              <a:t>クロスSWOT分析（例）</a:t>
            </a:r>
            <a:endParaRPr/>
          </a:p>
        </p:txBody>
      </p:sp>
      <p:sp>
        <p:nvSpPr>
          <p:cNvPr id="603" name="Google Shape;603;p25"/>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604" name="Google Shape;604;p25"/>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605" name="Google Shape;605;p25"/>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606" name="Google Shape;606;p25"/>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クロスSWOT分析</a:t>
            </a:r>
            <a:endParaRPr/>
          </a:p>
        </p:txBody>
      </p:sp>
      <p:pic>
        <p:nvPicPr>
          <p:cNvPr id="607" name="Google Shape;607;p25"/>
          <p:cNvPicPr preferRelativeResize="0"/>
          <p:nvPr/>
        </p:nvPicPr>
        <p:blipFill rotWithShape="1">
          <a:blip r:embed="rId3">
            <a:alphaModFix/>
          </a:blip>
          <a:srcRect b="0" l="0" r="0" t="0"/>
          <a:stretch/>
        </p:blipFill>
        <p:spPr>
          <a:xfrm>
            <a:off x="550477" y="1822832"/>
            <a:ext cx="8043046" cy="4545882"/>
          </a:xfrm>
          <a:prstGeom prst="rect">
            <a:avLst/>
          </a:prstGeom>
          <a:noFill/>
          <a:ln>
            <a:noFill/>
          </a:ln>
        </p:spPr>
      </p:pic>
      <p:sp>
        <p:nvSpPr>
          <p:cNvPr id="608" name="Google Shape;608;p25"/>
          <p:cNvSpPr/>
          <p:nvPr/>
        </p:nvSpPr>
        <p:spPr>
          <a:xfrm>
            <a:off x="1331640" y="2564904"/>
            <a:ext cx="3448744" cy="1728192"/>
          </a:xfrm>
          <a:prstGeom prst="rect">
            <a:avLst/>
          </a:prstGeom>
          <a:solidFill>
            <a:schemeClr val="lt1"/>
          </a:solidFill>
          <a:ln>
            <a:noFill/>
          </a:ln>
        </p:spPr>
        <p:txBody>
          <a:bodyPr anchorCtr="0" anchor="ctr" bIns="45700" lIns="91425" spcFirstLastPara="1" rIns="91425" wrap="square" tIns="45700">
            <a:noAutofit/>
          </a:bodyPr>
          <a:lstStyle/>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歴史的建造物の修復・保全プロジェクトに積極的に関与し、専門技術を活かした市場拡大を図る</a:t>
            </a:r>
            <a:endParaRPr sz="1200">
              <a:solidFill>
                <a:schemeClr val="dk1"/>
              </a:solidFill>
              <a:latin typeface="Book Antiqua"/>
              <a:ea typeface="Book Antiqua"/>
              <a:cs typeface="Book Antiqua"/>
              <a:sym typeface="Book Antiqua"/>
            </a:endParaRPr>
          </a:p>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ドローンによる点検など最新技術を使う事によって若年層への職業選択時のＰＲをする</a:t>
            </a:r>
            <a:endParaRPr/>
          </a:p>
        </p:txBody>
      </p:sp>
      <p:sp>
        <p:nvSpPr>
          <p:cNvPr id="609" name="Google Shape;609;p25"/>
          <p:cNvSpPr/>
          <p:nvPr/>
        </p:nvSpPr>
        <p:spPr>
          <a:xfrm>
            <a:off x="4897016" y="2564904"/>
            <a:ext cx="3448744" cy="1728192"/>
          </a:xfrm>
          <a:prstGeom prst="rect">
            <a:avLst/>
          </a:prstGeom>
          <a:solidFill>
            <a:schemeClr val="lt1"/>
          </a:solidFill>
          <a:ln>
            <a:noFill/>
          </a:ln>
        </p:spPr>
        <p:txBody>
          <a:bodyPr anchorCtr="0" anchor="ctr" bIns="45700" lIns="91425" spcFirstLastPara="1" rIns="91425" wrap="square" tIns="45700">
            <a:noAutofit/>
          </a:bodyPr>
          <a:lstStyle/>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若手職人の育成プログラムを強化し、伝統技術の継承を促進。職人の魅力を発信し、業界への関心を高める</a:t>
            </a:r>
            <a:endParaRPr sz="1200">
              <a:solidFill>
                <a:schemeClr val="dk1"/>
              </a:solidFill>
              <a:latin typeface="Book Antiqua"/>
              <a:ea typeface="Book Antiqua"/>
              <a:cs typeface="Book Antiqua"/>
              <a:sym typeface="Book Antiqua"/>
            </a:endParaRPr>
          </a:p>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瓦の持続可能性を訴求し、環境配慮型の建材としての新たな市場を開拓する</a:t>
            </a:r>
            <a:endParaRPr/>
          </a:p>
        </p:txBody>
      </p:sp>
      <p:sp>
        <p:nvSpPr>
          <p:cNvPr id="610" name="Google Shape;610;p25"/>
          <p:cNvSpPr/>
          <p:nvPr/>
        </p:nvSpPr>
        <p:spPr>
          <a:xfrm>
            <a:off x="4897016" y="4365104"/>
            <a:ext cx="3448744" cy="1728192"/>
          </a:xfrm>
          <a:prstGeom prst="rect">
            <a:avLst/>
          </a:prstGeom>
          <a:solidFill>
            <a:schemeClr val="lt1"/>
          </a:solidFill>
          <a:ln>
            <a:noFill/>
          </a:ln>
        </p:spPr>
        <p:txBody>
          <a:bodyPr anchorCtr="0" anchor="ctr" bIns="45700" lIns="91425" spcFirstLastPara="1" rIns="91425" wrap="square" tIns="45700">
            <a:noAutofit/>
          </a:bodyPr>
          <a:lstStyle/>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耐震・耐風性能を向上させた工法の認知度を高めて、災害対策を強化することで市場の信頼を獲得する</a:t>
            </a:r>
            <a:endParaRPr sz="1200">
              <a:solidFill>
                <a:schemeClr val="dk1"/>
              </a:solidFill>
              <a:latin typeface="Book Antiqua"/>
              <a:ea typeface="Book Antiqua"/>
              <a:cs typeface="Book Antiqua"/>
              <a:sym typeface="Book Antiqua"/>
            </a:endParaRPr>
          </a:p>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助成金や補助金の活用を最適化し、コスト削減と競争力強化を図る</a:t>
            </a:r>
            <a:endParaRPr/>
          </a:p>
        </p:txBody>
      </p:sp>
      <p:sp>
        <p:nvSpPr>
          <p:cNvPr id="611" name="Google Shape;611;p25"/>
          <p:cNvSpPr/>
          <p:nvPr/>
        </p:nvSpPr>
        <p:spPr>
          <a:xfrm>
            <a:off x="1331640" y="4365104"/>
            <a:ext cx="3448744" cy="1728192"/>
          </a:xfrm>
          <a:prstGeom prst="rect">
            <a:avLst/>
          </a:prstGeom>
          <a:solidFill>
            <a:schemeClr val="lt1"/>
          </a:solidFill>
          <a:ln>
            <a:noFill/>
          </a:ln>
        </p:spPr>
        <p:txBody>
          <a:bodyPr anchorCtr="0" anchor="ctr" bIns="45700" lIns="91425" spcFirstLastPara="1" rIns="91425" wrap="square" tIns="45700">
            <a:noAutofit/>
          </a:bodyPr>
          <a:lstStyle/>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瓦の耐久性や環境負荷の低さを強調し、地域の建築業者や自治体と連携して瓦の価値を再認識させる</a:t>
            </a:r>
            <a:endParaRPr sz="1200">
              <a:solidFill>
                <a:schemeClr val="dk1"/>
              </a:solidFill>
              <a:latin typeface="Book Antiqua"/>
              <a:ea typeface="Book Antiqua"/>
              <a:cs typeface="Book Antiqua"/>
              <a:sym typeface="Book Antiqua"/>
            </a:endParaRPr>
          </a:p>
          <a:p>
            <a:pPr indent="-171450" lvl="0" marL="171450" marR="0" rtl="0" algn="l">
              <a:lnSpc>
                <a:spcPct val="150000"/>
              </a:lnSpc>
              <a:spcBef>
                <a:spcPts val="0"/>
              </a:spcBef>
              <a:spcAft>
                <a:spcPts val="0"/>
              </a:spcAft>
              <a:buClr>
                <a:schemeClr val="dk1"/>
              </a:buClr>
              <a:buSzPts val="1200"/>
              <a:buFont typeface="Arial"/>
              <a:buChar char="•"/>
            </a:pPr>
            <a:r>
              <a:rPr lang="ja-JP" sz="1200">
                <a:solidFill>
                  <a:schemeClr val="dk1"/>
                </a:solidFill>
                <a:latin typeface="Book Antiqua"/>
                <a:ea typeface="Book Antiqua"/>
                <a:cs typeface="Book Antiqua"/>
                <a:sym typeface="Book Antiqua"/>
              </a:rPr>
              <a:t>耐震・耐風に対応した工法をＰＲする事で災害に強い建材である事を認知する</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8"/>
                                        </p:tgtEl>
                                        <p:attrNameLst>
                                          <p:attrName>style.visibility</p:attrName>
                                        </p:attrNameLst>
                                      </p:cBhvr>
                                      <p:to>
                                        <p:strVal val="visible"/>
                                      </p:to>
                                    </p:set>
                                    <p:animEffect filter="fade" transition="in">
                                      <p:cBhvr>
                                        <p:cTn dur="500"/>
                                        <p:tgtEl>
                                          <p:spTgt spid="6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9"/>
                                        </p:tgtEl>
                                        <p:attrNameLst>
                                          <p:attrName>style.visibility</p:attrName>
                                        </p:attrNameLst>
                                      </p:cBhvr>
                                      <p:to>
                                        <p:strVal val="visible"/>
                                      </p:to>
                                    </p:set>
                                    <p:animEffect filter="fade" transition="in">
                                      <p:cBhvr>
                                        <p:cTn dur="500"/>
                                        <p:tgtEl>
                                          <p:spTgt spid="6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1"/>
                                        </p:tgtEl>
                                        <p:attrNameLst>
                                          <p:attrName>style.visibility</p:attrName>
                                        </p:attrNameLst>
                                      </p:cBhvr>
                                      <p:to>
                                        <p:strVal val="visible"/>
                                      </p:to>
                                    </p:set>
                                    <p:animEffect filter="fade" transition="in">
                                      <p:cBhvr>
                                        <p:cTn dur="500"/>
                                        <p:tgtEl>
                                          <p:spTgt spid="61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0"/>
                                        </p:tgtEl>
                                        <p:attrNameLst>
                                          <p:attrName>style.visibility</p:attrName>
                                        </p:attrNameLst>
                                      </p:cBhvr>
                                      <p:to>
                                        <p:strVal val="visible"/>
                                      </p:to>
                                    </p:set>
                                    <p:animEffect filter="fade" transition="in">
                                      <p:cBhvr>
                                        <p:cTn dur="500"/>
                                        <p:tgtEl>
                                          <p:spTgt spid="6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26"/>
          <p:cNvSpPr txBox="1"/>
          <p:nvPr>
            <p:ph type="ctrTitle"/>
          </p:nvPr>
        </p:nvSpPr>
        <p:spPr>
          <a:xfrm>
            <a:off x="685800" y="2130428"/>
            <a:ext cx="7772400" cy="1470025"/>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まとめ</a:t>
            </a:r>
            <a:endParaRPr/>
          </a:p>
        </p:txBody>
      </p:sp>
      <p:sp>
        <p:nvSpPr>
          <p:cNvPr id="617" name="Google Shape;617;p26"/>
          <p:cNvSpPr txBox="1"/>
          <p:nvPr>
            <p:ph idx="1" type="subTitle"/>
          </p:nvPr>
        </p:nvSpPr>
        <p:spPr>
          <a:xfrm>
            <a:off x="1371600" y="3789040"/>
            <a:ext cx="6400800" cy="62292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SzPts val="2800"/>
              <a:buNone/>
            </a:pPr>
            <a:r>
              <a:rPr lang="ja-JP">
                <a:solidFill>
                  <a:schemeClr val="accent5"/>
                </a:solidFill>
              </a:rPr>
              <a:t>単年事業ドメインっぽく整理しよう！</a:t>
            </a:r>
            <a:endParaRPr/>
          </a:p>
        </p:txBody>
      </p:sp>
      <p:sp>
        <p:nvSpPr>
          <p:cNvPr id="618" name="Google Shape;618;p26"/>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619" name="Google Shape;619;p26"/>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620" name="Google Shape;620;p26"/>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621" name="Google Shape;621;p26"/>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事業ドメイン化</a:t>
            </a:r>
            <a:endParaRPr/>
          </a:p>
        </p:txBody>
      </p:sp>
      <p:sp>
        <p:nvSpPr>
          <p:cNvPr id="622" name="Google Shape;622;p26"/>
          <p:cNvSpPr txBox="1"/>
          <p:nvPr/>
        </p:nvSpPr>
        <p:spPr>
          <a:xfrm>
            <a:off x="1371600" y="4509120"/>
            <a:ext cx="6400800" cy="1584176"/>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160000"/>
              </a:lnSpc>
              <a:spcBef>
                <a:spcPts val="0"/>
              </a:spcBef>
              <a:spcAft>
                <a:spcPts val="0"/>
              </a:spcAft>
              <a:buClr>
                <a:schemeClr val="accent5"/>
              </a:buClr>
              <a:buSzPct val="100000"/>
              <a:buFont typeface="Noto Sans Symbols"/>
              <a:buNone/>
            </a:pPr>
            <a:r>
              <a:rPr lang="ja-JP" sz="1800">
                <a:solidFill>
                  <a:srgbClr val="7F7F7F"/>
                </a:solidFill>
                <a:latin typeface="Arial"/>
                <a:ea typeface="Arial"/>
                <a:cs typeface="Arial"/>
                <a:sym typeface="Arial"/>
              </a:rPr>
              <a:t>事業ドメインとは、企業が事業活動を展開する領域のことです。具体的には、「どのような顧客に」「どのような価値を」「どのように提供するか」を定義することで、企業の戦略や方向性を明確にします。</a:t>
            </a:r>
            <a:endParaRPr sz="1800">
              <a:solidFill>
                <a:srgbClr val="7F7F7F"/>
              </a:solidFill>
              <a:latin typeface="Book Antiqua"/>
              <a:ea typeface="Book Antiqua"/>
              <a:cs typeface="Book Antiqua"/>
              <a:sym typeface="Book Antiqua"/>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p27"/>
          <p:cNvSpPr txBox="1"/>
          <p:nvPr>
            <p:ph type="title"/>
          </p:nvPr>
        </p:nvSpPr>
        <p:spPr>
          <a:xfrm>
            <a:off x="457200" y="692696"/>
            <a:ext cx="8229600" cy="864096"/>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Book Antiqua"/>
              <a:buNone/>
            </a:pPr>
            <a:r>
              <a:rPr lang="ja-JP">
                <a:solidFill>
                  <a:schemeClr val="lt1"/>
                </a:solidFill>
              </a:rPr>
              <a:t>事業ドメイン化（単年）</a:t>
            </a:r>
            <a:endParaRPr/>
          </a:p>
        </p:txBody>
      </p:sp>
      <p:sp>
        <p:nvSpPr>
          <p:cNvPr id="628" name="Google Shape;628;p27"/>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629" name="Google Shape;629;p27"/>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630" name="Google Shape;630;p27"/>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631" name="Google Shape;631;p27"/>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事業ドメイン化</a:t>
            </a:r>
            <a:endParaRPr/>
          </a:p>
        </p:txBody>
      </p:sp>
      <p:graphicFrame>
        <p:nvGraphicFramePr>
          <p:cNvPr id="632" name="Google Shape;632;p27"/>
          <p:cNvGraphicFramePr/>
          <p:nvPr/>
        </p:nvGraphicFramePr>
        <p:xfrm>
          <a:off x="755575" y="2492896"/>
          <a:ext cx="3000000" cy="3000000"/>
        </p:xfrm>
        <a:graphic>
          <a:graphicData uri="http://schemas.openxmlformats.org/drawingml/2006/table">
            <a:tbl>
              <a:tblPr bandRow="1">
                <a:noFill/>
                <a:tableStyleId>{D5C7C0B8-C2EC-4D50-94CE-918D77B790D7}</a:tableStyleId>
              </a:tblPr>
              <a:tblGrid>
                <a:gridCol w="1786350"/>
                <a:gridCol w="1786350"/>
              </a:tblGrid>
              <a:tr h="1548175">
                <a:tc>
                  <a:txBody>
                    <a:bodyPr/>
                    <a:lstStyle/>
                    <a:p>
                      <a:pPr indent="0" lvl="0" marL="0" marR="0" rtl="0" algn="ctr">
                        <a:spcBef>
                          <a:spcPts val="0"/>
                        </a:spcBef>
                        <a:spcAft>
                          <a:spcPts val="0"/>
                        </a:spcAft>
                        <a:buNone/>
                      </a:pPr>
                      <a:r>
                        <a:rPr b="1" lang="ja-JP" sz="2000">
                          <a:latin typeface="Arial"/>
                          <a:ea typeface="Arial"/>
                          <a:cs typeface="Arial"/>
                          <a:sym typeface="Arial"/>
                        </a:rPr>
                        <a:t>強み×機会</a:t>
                      </a:r>
                      <a:endParaRPr/>
                    </a:p>
                  </a:txBody>
                  <a:tcPr marT="50400" marB="50400" marR="100825" marL="100825" anchor="ctr"/>
                </a:tc>
                <a:tc>
                  <a:txBody>
                    <a:bodyPr/>
                    <a:lstStyle/>
                    <a:p>
                      <a:pPr indent="0" lvl="0" marL="0" marR="0" rtl="0" algn="ctr">
                        <a:spcBef>
                          <a:spcPts val="0"/>
                        </a:spcBef>
                        <a:spcAft>
                          <a:spcPts val="0"/>
                        </a:spcAft>
                        <a:buNone/>
                      </a:pPr>
                      <a:r>
                        <a:rPr b="1" lang="ja-JP" sz="2000">
                          <a:latin typeface="Arial"/>
                          <a:ea typeface="Arial"/>
                          <a:cs typeface="Arial"/>
                          <a:sym typeface="Arial"/>
                        </a:rPr>
                        <a:t>弱み×機会</a:t>
                      </a:r>
                      <a:endParaRPr/>
                    </a:p>
                  </a:txBody>
                  <a:tcPr marT="50400" marB="50400" marR="100825" marL="100825" anchor="ctr"/>
                </a:tc>
              </a:tr>
              <a:tr h="1548175">
                <a:tc>
                  <a:txBody>
                    <a:bodyPr/>
                    <a:lstStyle/>
                    <a:p>
                      <a:pPr indent="0" lvl="0" marL="0" marR="0" rtl="0" algn="ctr">
                        <a:spcBef>
                          <a:spcPts val="0"/>
                        </a:spcBef>
                        <a:spcAft>
                          <a:spcPts val="0"/>
                        </a:spcAft>
                        <a:buNone/>
                      </a:pPr>
                      <a:r>
                        <a:rPr b="1" lang="ja-JP" sz="2000">
                          <a:latin typeface="Arial"/>
                          <a:ea typeface="Arial"/>
                          <a:cs typeface="Arial"/>
                          <a:sym typeface="Arial"/>
                        </a:rPr>
                        <a:t>強み×脅威</a:t>
                      </a:r>
                      <a:endParaRPr/>
                    </a:p>
                  </a:txBody>
                  <a:tcPr marT="50400" marB="50400" marR="100825" marL="100825" anchor="ctr"/>
                </a:tc>
                <a:tc>
                  <a:txBody>
                    <a:bodyPr/>
                    <a:lstStyle/>
                    <a:p>
                      <a:pPr indent="0" lvl="0" marL="0" marR="0" rtl="0" algn="ctr">
                        <a:spcBef>
                          <a:spcPts val="0"/>
                        </a:spcBef>
                        <a:spcAft>
                          <a:spcPts val="0"/>
                        </a:spcAft>
                        <a:buNone/>
                      </a:pPr>
                      <a:r>
                        <a:rPr b="1" lang="ja-JP" sz="2000">
                          <a:latin typeface="Arial"/>
                          <a:ea typeface="Arial"/>
                          <a:cs typeface="Arial"/>
                          <a:sym typeface="Arial"/>
                        </a:rPr>
                        <a:t>弱み×脅威</a:t>
                      </a:r>
                      <a:endParaRPr/>
                    </a:p>
                  </a:txBody>
                  <a:tcPr marT="50400" marB="50400" marR="100825" marL="100825" anchor="ctr">
                    <a:solidFill>
                      <a:srgbClr val="BFBFBF"/>
                    </a:solidFill>
                  </a:tcPr>
                </a:tc>
              </a:tr>
            </a:tbl>
          </a:graphicData>
        </a:graphic>
      </p:graphicFrame>
      <p:graphicFrame>
        <p:nvGraphicFramePr>
          <p:cNvPr id="633" name="Google Shape;633;p27"/>
          <p:cNvGraphicFramePr/>
          <p:nvPr/>
        </p:nvGraphicFramePr>
        <p:xfrm>
          <a:off x="6300192" y="2492898"/>
          <a:ext cx="3000000" cy="3000000"/>
        </p:xfrm>
        <a:graphic>
          <a:graphicData uri="http://schemas.openxmlformats.org/drawingml/2006/table">
            <a:tbl>
              <a:tblPr bandRow="1">
                <a:noFill/>
                <a:tableStyleId>{C1C247FF-1CC1-48CB-8ED1-3142F0D3D1F4}</a:tableStyleId>
              </a:tblPr>
              <a:tblGrid>
                <a:gridCol w="1440150"/>
              </a:tblGrid>
              <a:tr h="1030700">
                <a:tc>
                  <a:txBody>
                    <a:bodyPr/>
                    <a:lstStyle/>
                    <a:p>
                      <a:pPr indent="0" lvl="0" marL="0" marR="0" rtl="0" algn="ctr">
                        <a:spcBef>
                          <a:spcPts val="0"/>
                        </a:spcBef>
                        <a:spcAft>
                          <a:spcPts val="0"/>
                        </a:spcAft>
                        <a:buNone/>
                      </a:pPr>
                      <a:r>
                        <a:rPr b="1" lang="ja-JP" sz="2000">
                          <a:latin typeface="Arial"/>
                          <a:ea typeface="Arial"/>
                          <a:cs typeface="Arial"/>
                          <a:sym typeface="Arial"/>
                        </a:rPr>
                        <a:t>誰に</a:t>
                      </a:r>
                      <a:endParaRPr/>
                    </a:p>
                  </a:txBody>
                  <a:tcPr marT="50350" marB="50350" marR="100675" marL="100675" anchor="ctr"/>
                </a:tc>
              </a:tr>
              <a:tr h="1030700">
                <a:tc>
                  <a:txBody>
                    <a:bodyPr/>
                    <a:lstStyle/>
                    <a:p>
                      <a:pPr indent="0" lvl="0" marL="0" marR="0" rtl="0" algn="ctr">
                        <a:spcBef>
                          <a:spcPts val="0"/>
                        </a:spcBef>
                        <a:spcAft>
                          <a:spcPts val="0"/>
                        </a:spcAft>
                        <a:buNone/>
                      </a:pPr>
                      <a:r>
                        <a:rPr b="1" lang="ja-JP" sz="2000">
                          <a:latin typeface="Arial"/>
                          <a:ea typeface="Arial"/>
                          <a:cs typeface="Arial"/>
                          <a:sym typeface="Arial"/>
                        </a:rPr>
                        <a:t>何を</a:t>
                      </a:r>
                      <a:endParaRPr/>
                    </a:p>
                  </a:txBody>
                  <a:tcPr marT="50350" marB="50350" marR="100675" marL="100675" anchor="ctr"/>
                </a:tc>
              </a:tr>
              <a:tr h="1030700">
                <a:tc>
                  <a:txBody>
                    <a:bodyPr/>
                    <a:lstStyle/>
                    <a:p>
                      <a:pPr indent="0" lvl="0" marL="0" marR="0" rtl="0" algn="ctr">
                        <a:spcBef>
                          <a:spcPts val="0"/>
                        </a:spcBef>
                        <a:spcAft>
                          <a:spcPts val="0"/>
                        </a:spcAft>
                        <a:buNone/>
                      </a:pPr>
                      <a:r>
                        <a:rPr b="1" lang="ja-JP" sz="2000">
                          <a:latin typeface="Arial"/>
                          <a:ea typeface="Arial"/>
                          <a:cs typeface="Arial"/>
                          <a:sym typeface="Arial"/>
                        </a:rPr>
                        <a:t>どのように</a:t>
                      </a:r>
                      <a:endParaRPr/>
                    </a:p>
                  </a:txBody>
                  <a:tcPr marT="50350" marB="50350" marR="100675" marL="100675" anchor="ctr"/>
                </a:tc>
              </a:tr>
            </a:tbl>
          </a:graphicData>
        </a:graphic>
      </p:graphicFrame>
      <p:sp>
        <p:nvSpPr>
          <p:cNvPr id="634" name="Google Shape;634;p27"/>
          <p:cNvSpPr/>
          <p:nvPr/>
        </p:nvSpPr>
        <p:spPr>
          <a:xfrm>
            <a:off x="1015910" y="1844826"/>
            <a:ext cx="3052034" cy="388483"/>
          </a:xfrm>
          <a:prstGeom prst="roundRect">
            <a:avLst>
              <a:gd fmla="val 16667" name="adj"/>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クロスSWOT</a:t>
            </a:r>
            <a:endParaRPr b="1" sz="2400">
              <a:solidFill>
                <a:schemeClr val="lt1"/>
              </a:solidFill>
              <a:latin typeface="Arial"/>
              <a:ea typeface="Arial"/>
              <a:cs typeface="Arial"/>
              <a:sym typeface="Arial"/>
            </a:endParaRPr>
          </a:p>
        </p:txBody>
      </p:sp>
      <p:sp>
        <p:nvSpPr>
          <p:cNvPr id="635" name="Google Shape;635;p27"/>
          <p:cNvSpPr/>
          <p:nvPr/>
        </p:nvSpPr>
        <p:spPr>
          <a:xfrm>
            <a:off x="5580112" y="1844826"/>
            <a:ext cx="3052034" cy="388483"/>
          </a:xfrm>
          <a:prstGeom prst="roundRect">
            <a:avLst>
              <a:gd fmla="val 16667" name="adj"/>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こうなりたい姿</a:t>
            </a:r>
            <a:endParaRPr/>
          </a:p>
        </p:txBody>
      </p:sp>
      <p:sp>
        <p:nvSpPr>
          <p:cNvPr id="636" name="Google Shape;636;p27"/>
          <p:cNvSpPr/>
          <p:nvPr/>
        </p:nvSpPr>
        <p:spPr>
          <a:xfrm>
            <a:off x="4860032" y="3299282"/>
            <a:ext cx="864096" cy="1512168"/>
          </a:xfrm>
          <a:prstGeom prst="stripedRightArrow">
            <a:avLst>
              <a:gd fmla="val 50000" name="adj1"/>
              <a:gd fmla="val 50000" name="adj2"/>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Book Antiqua"/>
              <a:ea typeface="Book Antiqua"/>
              <a:cs typeface="Book Antiqua"/>
              <a:sym typeface="Book Antiqu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6"/>
                                        </p:tgtEl>
                                        <p:attrNameLst>
                                          <p:attrName>style.visibility</p:attrName>
                                        </p:attrNameLst>
                                      </p:cBhvr>
                                      <p:to>
                                        <p:strVal val="visible"/>
                                      </p:to>
                                    </p:set>
                                    <p:animEffect filter="fade" transition="in">
                                      <p:cBhvr>
                                        <p:cTn dur="500"/>
                                        <p:tgtEl>
                                          <p:spTgt spid="6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3"/>
                                        </p:tgtEl>
                                        <p:attrNameLst>
                                          <p:attrName>style.visibility</p:attrName>
                                        </p:attrNameLst>
                                      </p:cBhvr>
                                      <p:to>
                                        <p:strVal val="visible"/>
                                      </p:to>
                                    </p:set>
                                    <p:animEffect filter="fade" transition="in">
                                      <p:cBhvr>
                                        <p:cTn dur="500"/>
                                        <p:tgtEl>
                                          <p:spTgt spid="633"/>
                                        </p:tgtEl>
                                      </p:cBhvr>
                                    </p:animEffect>
                                  </p:childTnLst>
                                </p:cTn>
                              </p:par>
                              <p:par>
                                <p:cTn fill="hold" nodeType="withEffect" presetClass="entr" presetID="10" presetSubtype="0">
                                  <p:stCondLst>
                                    <p:cond delay="0"/>
                                  </p:stCondLst>
                                  <p:childTnLst>
                                    <p:set>
                                      <p:cBhvr>
                                        <p:cTn dur="1" fill="hold">
                                          <p:stCondLst>
                                            <p:cond delay="0"/>
                                          </p:stCondLst>
                                        </p:cTn>
                                        <p:tgtEl>
                                          <p:spTgt spid="635"/>
                                        </p:tgtEl>
                                        <p:attrNameLst>
                                          <p:attrName>style.visibility</p:attrName>
                                        </p:attrNameLst>
                                      </p:cBhvr>
                                      <p:to>
                                        <p:strVal val="visible"/>
                                      </p:to>
                                    </p:set>
                                    <p:animEffect filter="fade" transition="in">
                                      <p:cBhvr>
                                        <p:cTn dur="500"/>
                                        <p:tgtEl>
                                          <p:spTgt spid="6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0" name="Shape 640"/>
        <p:cNvGrpSpPr/>
        <p:nvPr/>
      </p:nvGrpSpPr>
      <p:grpSpPr>
        <a:xfrm>
          <a:off x="0" y="0"/>
          <a:ext cx="0" cy="0"/>
          <a:chOff x="0" y="0"/>
          <a:chExt cx="0" cy="0"/>
        </a:xfrm>
      </p:grpSpPr>
      <p:sp>
        <p:nvSpPr>
          <p:cNvPr id="641" name="Google Shape;641;p28"/>
          <p:cNvSpPr txBox="1"/>
          <p:nvPr>
            <p:ph type="title"/>
          </p:nvPr>
        </p:nvSpPr>
        <p:spPr>
          <a:xfrm>
            <a:off x="457200" y="692696"/>
            <a:ext cx="8229600" cy="864096"/>
          </a:xfrm>
          <a:prstGeom prst="rect">
            <a:avLst/>
          </a:prstGeom>
          <a:solidFill>
            <a:schemeClr val="accent5"/>
          </a:solid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Book Antiqua"/>
              <a:buNone/>
            </a:pPr>
            <a:r>
              <a:rPr lang="ja-JP">
                <a:solidFill>
                  <a:schemeClr val="lt1"/>
                </a:solidFill>
              </a:rPr>
              <a:t>キーワードは４つ</a:t>
            </a:r>
            <a:endParaRPr>
              <a:solidFill>
                <a:schemeClr val="lt1"/>
              </a:solidFill>
            </a:endParaRPr>
          </a:p>
        </p:txBody>
      </p:sp>
      <p:sp>
        <p:nvSpPr>
          <p:cNvPr id="642" name="Google Shape;642;p28"/>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643" name="Google Shape;643;p28"/>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644" name="Google Shape;644;p28"/>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645" name="Google Shape;645;p28"/>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事業ドメイン化</a:t>
            </a:r>
            <a:endParaRPr/>
          </a:p>
        </p:txBody>
      </p:sp>
      <p:graphicFrame>
        <p:nvGraphicFramePr>
          <p:cNvPr id="646" name="Google Shape;646;p28"/>
          <p:cNvGraphicFramePr/>
          <p:nvPr/>
        </p:nvGraphicFramePr>
        <p:xfrm>
          <a:off x="1212800" y="2492898"/>
          <a:ext cx="3000000" cy="3000000"/>
        </p:xfrm>
        <a:graphic>
          <a:graphicData uri="http://schemas.openxmlformats.org/drawingml/2006/table">
            <a:tbl>
              <a:tblPr bandRow="1">
                <a:noFill/>
                <a:tableStyleId>{795BC277-7C0B-417E-B975-AFB6D5280609}</a:tableStyleId>
              </a:tblPr>
              <a:tblGrid>
                <a:gridCol w="1440150"/>
              </a:tblGrid>
              <a:tr h="1030700">
                <a:tc>
                  <a:txBody>
                    <a:bodyPr/>
                    <a:lstStyle/>
                    <a:p>
                      <a:pPr indent="0" lvl="0" marL="0" marR="0" rtl="0" algn="ctr">
                        <a:spcBef>
                          <a:spcPts val="0"/>
                        </a:spcBef>
                        <a:spcAft>
                          <a:spcPts val="0"/>
                        </a:spcAft>
                        <a:buNone/>
                      </a:pPr>
                      <a:r>
                        <a:rPr b="1" lang="ja-JP" sz="2000">
                          <a:latin typeface="Arial"/>
                          <a:ea typeface="Arial"/>
                          <a:cs typeface="Arial"/>
                          <a:sym typeface="Arial"/>
                        </a:rPr>
                        <a:t>誰に</a:t>
                      </a:r>
                      <a:endParaRPr/>
                    </a:p>
                  </a:txBody>
                  <a:tcPr marT="50350" marB="50350" marR="100675" marL="100675" anchor="ctr"/>
                </a:tc>
              </a:tr>
              <a:tr h="1030700">
                <a:tc>
                  <a:txBody>
                    <a:bodyPr/>
                    <a:lstStyle/>
                    <a:p>
                      <a:pPr indent="0" lvl="0" marL="0" marR="0" rtl="0" algn="ctr">
                        <a:spcBef>
                          <a:spcPts val="0"/>
                        </a:spcBef>
                        <a:spcAft>
                          <a:spcPts val="0"/>
                        </a:spcAft>
                        <a:buNone/>
                      </a:pPr>
                      <a:r>
                        <a:rPr b="1" lang="ja-JP" sz="2000">
                          <a:latin typeface="Arial"/>
                          <a:ea typeface="Arial"/>
                          <a:cs typeface="Arial"/>
                          <a:sym typeface="Arial"/>
                        </a:rPr>
                        <a:t>何を</a:t>
                      </a:r>
                      <a:endParaRPr/>
                    </a:p>
                  </a:txBody>
                  <a:tcPr marT="50350" marB="50350" marR="100675" marL="100675" anchor="ctr"/>
                </a:tc>
              </a:tr>
              <a:tr h="1030700">
                <a:tc>
                  <a:txBody>
                    <a:bodyPr/>
                    <a:lstStyle/>
                    <a:p>
                      <a:pPr indent="0" lvl="0" marL="0" marR="0" rtl="0" algn="ctr">
                        <a:spcBef>
                          <a:spcPts val="0"/>
                        </a:spcBef>
                        <a:spcAft>
                          <a:spcPts val="0"/>
                        </a:spcAft>
                        <a:buNone/>
                      </a:pPr>
                      <a:r>
                        <a:rPr b="1" lang="ja-JP" sz="2000">
                          <a:latin typeface="Arial"/>
                          <a:ea typeface="Arial"/>
                          <a:cs typeface="Arial"/>
                          <a:sym typeface="Arial"/>
                        </a:rPr>
                        <a:t>どのように</a:t>
                      </a:r>
                      <a:endParaRPr/>
                    </a:p>
                  </a:txBody>
                  <a:tcPr marT="50350" marB="50350" marR="100675" marL="100675" anchor="ctr"/>
                </a:tc>
              </a:tr>
            </a:tbl>
          </a:graphicData>
        </a:graphic>
      </p:graphicFrame>
      <p:sp>
        <p:nvSpPr>
          <p:cNvPr id="647" name="Google Shape;647;p28"/>
          <p:cNvSpPr/>
          <p:nvPr/>
        </p:nvSpPr>
        <p:spPr>
          <a:xfrm>
            <a:off x="913274" y="1844826"/>
            <a:ext cx="2210926" cy="388483"/>
          </a:xfrm>
          <a:prstGeom prst="roundRect">
            <a:avLst>
              <a:gd fmla="val 16667" name="adj"/>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いまある姿</a:t>
            </a:r>
            <a:endParaRPr/>
          </a:p>
        </p:txBody>
      </p:sp>
      <p:sp>
        <p:nvSpPr>
          <p:cNvPr id="648" name="Google Shape;648;p28"/>
          <p:cNvSpPr/>
          <p:nvPr/>
        </p:nvSpPr>
        <p:spPr>
          <a:xfrm>
            <a:off x="3347864" y="2271135"/>
            <a:ext cx="2304256" cy="720080"/>
          </a:xfrm>
          <a:prstGeom prst="roundRect">
            <a:avLst>
              <a:gd fmla="val 16667" name="adj"/>
            </a:avLst>
          </a:prstGeom>
          <a:solidFill>
            <a:srgbClr val="FF99CC"/>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①実現性</a:t>
            </a:r>
            <a:endParaRPr/>
          </a:p>
        </p:txBody>
      </p:sp>
      <p:sp>
        <p:nvSpPr>
          <p:cNvPr id="649" name="Google Shape;649;p28"/>
          <p:cNvSpPr/>
          <p:nvPr/>
        </p:nvSpPr>
        <p:spPr>
          <a:xfrm>
            <a:off x="3347864" y="3198036"/>
            <a:ext cx="2304256" cy="720080"/>
          </a:xfrm>
          <a:prstGeom prst="roundRect">
            <a:avLst>
              <a:gd fmla="val 16667" name="adj"/>
            </a:avLst>
          </a:prstGeom>
          <a:solidFill>
            <a:srgbClr val="FF99CC"/>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②市場性</a:t>
            </a:r>
            <a:endParaRPr/>
          </a:p>
        </p:txBody>
      </p:sp>
      <p:sp>
        <p:nvSpPr>
          <p:cNvPr id="650" name="Google Shape;650;p28"/>
          <p:cNvSpPr/>
          <p:nvPr/>
        </p:nvSpPr>
        <p:spPr>
          <a:xfrm>
            <a:off x="3347864" y="4143772"/>
            <a:ext cx="2304256" cy="720080"/>
          </a:xfrm>
          <a:prstGeom prst="roundRect">
            <a:avLst>
              <a:gd fmla="val 16667" name="adj"/>
            </a:avLst>
          </a:prstGeom>
          <a:solidFill>
            <a:srgbClr val="FF99CC"/>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③優位性</a:t>
            </a:r>
            <a:endParaRPr/>
          </a:p>
        </p:txBody>
      </p:sp>
      <p:sp>
        <p:nvSpPr>
          <p:cNvPr id="651" name="Google Shape;651;p28"/>
          <p:cNvSpPr/>
          <p:nvPr/>
        </p:nvSpPr>
        <p:spPr>
          <a:xfrm>
            <a:off x="3347864" y="5085184"/>
            <a:ext cx="2304256" cy="720080"/>
          </a:xfrm>
          <a:prstGeom prst="roundRect">
            <a:avLst>
              <a:gd fmla="val 16667" name="adj"/>
            </a:avLst>
          </a:prstGeom>
          <a:solidFill>
            <a:srgbClr val="FF99CC"/>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④ワクワク感</a:t>
            </a:r>
            <a:endParaRPr/>
          </a:p>
        </p:txBody>
      </p:sp>
      <p:graphicFrame>
        <p:nvGraphicFramePr>
          <p:cNvPr id="652" name="Google Shape;652;p28"/>
          <p:cNvGraphicFramePr/>
          <p:nvPr/>
        </p:nvGraphicFramePr>
        <p:xfrm>
          <a:off x="6372200" y="2492898"/>
          <a:ext cx="3000000" cy="3000000"/>
        </p:xfrm>
        <a:graphic>
          <a:graphicData uri="http://schemas.openxmlformats.org/drawingml/2006/table">
            <a:tbl>
              <a:tblPr bandRow="1">
                <a:noFill/>
                <a:tableStyleId>{C1C247FF-1CC1-48CB-8ED1-3142F0D3D1F4}</a:tableStyleId>
              </a:tblPr>
              <a:tblGrid>
                <a:gridCol w="1440150"/>
              </a:tblGrid>
              <a:tr h="1030700">
                <a:tc>
                  <a:txBody>
                    <a:bodyPr/>
                    <a:lstStyle/>
                    <a:p>
                      <a:pPr indent="0" lvl="0" marL="0" marR="0" rtl="0" algn="ctr">
                        <a:spcBef>
                          <a:spcPts val="0"/>
                        </a:spcBef>
                        <a:spcAft>
                          <a:spcPts val="0"/>
                        </a:spcAft>
                        <a:buNone/>
                      </a:pPr>
                      <a:r>
                        <a:rPr b="1" lang="ja-JP" sz="2000">
                          <a:latin typeface="Arial"/>
                          <a:ea typeface="Arial"/>
                          <a:cs typeface="Arial"/>
                          <a:sym typeface="Arial"/>
                        </a:rPr>
                        <a:t>誰に</a:t>
                      </a:r>
                      <a:endParaRPr/>
                    </a:p>
                  </a:txBody>
                  <a:tcPr marT="50350" marB="50350" marR="100675" marL="100675" anchor="ctr"/>
                </a:tc>
              </a:tr>
              <a:tr h="1030700">
                <a:tc>
                  <a:txBody>
                    <a:bodyPr/>
                    <a:lstStyle/>
                    <a:p>
                      <a:pPr indent="0" lvl="0" marL="0" marR="0" rtl="0" algn="ctr">
                        <a:spcBef>
                          <a:spcPts val="0"/>
                        </a:spcBef>
                        <a:spcAft>
                          <a:spcPts val="0"/>
                        </a:spcAft>
                        <a:buNone/>
                      </a:pPr>
                      <a:r>
                        <a:rPr b="1" lang="ja-JP" sz="2000">
                          <a:latin typeface="Arial"/>
                          <a:ea typeface="Arial"/>
                          <a:cs typeface="Arial"/>
                          <a:sym typeface="Arial"/>
                        </a:rPr>
                        <a:t>何を</a:t>
                      </a:r>
                      <a:endParaRPr/>
                    </a:p>
                  </a:txBody>
                  <a:tcPr marT="50350" marB="50350" marR="100675" marL="100675" anchor="ctr"/>
                </a:tc>
              </a:tr>
              <a:tr h="1030700">
                <a:tc>
                  <a:txBody>
                    <a:bodyPr/>
                    <a:lstStyle/>
                    <a:p>
                      <a:pPr indent="0" lvl="0" marL="0" marR="0" rtl="0" algn="ctr">
                        <a:spcBef>
                          <a:spcPts val="0"/>
                        </a:spcBef>
                        <a:spcAft>
                          <a:spcPts val="0"/>
                        </a:spcAft>
                        <a:buNone/>
                      </a:pPr>
                      <a:r>
                        <a:rPr b="1" lang="ja-JP" sz="2000">
                          <a:latin typeface="Arial"/>
                          <a:ea typeface="Arial"/>
                          <a:cs typeface="Arial"/>
                          <a:sym typeface="Arial"/>
                        </a:rPr>
                        <a:t>どのように</a:t>
                      </a:r>
                      <a:endParaRPr/>
                    </a:p>
                  </a:txBody>
                  <a:tcPr marT="50350" marB="50350" marR="100675" marL="100675" anchor="ctr"/>
                </a:tc>
              </a:tr>
            </a:tbl>
          </a:graphicData>
        </a:graphic>
      </p:graphicFrame>
      <p:sp>
        <p:nvSpPr>
          <p:cNvPr id="653" name="Google Shape;653;p28"/>
          <p:cNvSpPr/>
          <p:nvPr/>
        </p:nvSpPr>
        <p:spPr>
          <a:xfrm>
            <a:off x="5895842" y="1844826"/>
            <a:ext cx="2564590" cy="388483"/>
          </a:xfrm>
          <a:prstGeom prst="roundRect">
            <a:avLst>
              <a:gd fmla="val 16667" name="adj"/>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ja-JP" sz="2400">
                <a:solidFill>
                  <a:schemeClr val="lt1"/>
                </a:solidFill>
                <a:latin typeface="Arial"/>
                <a:ea typeface="Arial"/>
                <a:cs typeface="Arial"/>
                <a:sym typeface="Arial"/>
              </a:rPr>
              <a:t>こうなりたい姿</a:t>
            </a:r>
            <a:endParaRPr/>
          </a:p>
        </p:txBody>
      </p:sp>
      <p:sp>
        <p:nvSpPr>
          <p:cNvPr id="654" name="Google Shape;654;p28"/>
          <p:cNvSpPr/>
          <p:nvPr/>
        </p:nvSpPr>
        <p:spPr>
          <a:xfrm>
            <a:off x="2856396" y="3786928"/>
            <a:ext cx="288032" cy="504056"/>
          </a:xfrm>
          <a:prstGeom prst="chevron">
            <a:avLst>
              <a:gd fmla="val 50000" name="adj"/>
            </a:avLst>
          </a:prstGeom>
          <a:solidFill>
            <a:srgbClr val="FF99CC"/>
          </a:solidFill>
          <a:ln cap="flat" cmpd="sng" w="25400">
            <a:solidFill>
              <a:srgbClr val="FF99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Book Antiqua"/>
              <a:ea typeface="Book Antiqua"/>
              <a:cs typeface="Book Antiqua"/>
              <a:sym typeface="Book Antiqua"/>
            </a:endParaRPr>
          </a:p>
        </p:txBody>
      </p:sp>
      <p:sp>
        <p:nvSpPr>
          <p:cNvPr id="655" name="Google Shape;655;p28"/>
          <p:cNvSpPr/>
          <p:nvPr/>
        </p:nvSpPr>
        <p:spPr>
          <a:xfrm>
            <a:off x="5875784" y="3786928"/>
            <a:ext cx="288032" cy="504056"/>
          </a:xfrm>
          <a:prstGeom prst="chevron">
            <a:avLst>
              <a:gd fmla="val 50000" name="adj"/>
            </a:avLst>
          </a:prstGeom>
          <a:solidFill>
            <a:srgbClr val="FF99CC"/>
          </a:solidFill>
          <a:ln cap="flat" cmpd="sng" w="25400">
            <a:solidFill>
              <a:srgbClr val="FF99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Book Antiqua"/>
              <a:ea typeface="Book Antiqua"/>
              <a:cs typeface="Book Antiqua"/>
              <a:sym typeface="Book Antiqu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8"/>
                                        </p:tgtEl>
                                        <p:attrNameLst>
                                          <p:attrName>style.visibility</p:attrName>
                                        </p:attrNameLst>
                                      </p:cBhvr>
                                      <p:to>
                                        <p:strVal val="visible"/>
                                      </p:to>
                                    </p:set>
                                    <p:animEffect filter="fade" transition="in">
                                      <p:cBhvr>
                                        <p:cTn dur="500"/>
                                        <p:tgtEl>
                                          <p:spTgt spid="64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9"/>
                                        </p:tgtEl>
                                        <p:attrNameLst>
                                          <p:attrName>style.visibility</p:attrName>
                                        </p:attrNameLst>
                                      </p:cBhvr>
                                      <p:to>
                                        <p:strVal val="visible"/>
                                      </p:to>
                                    </p:set>
                                    <p:animEffect filter="fade" transition="in">
                                      <p:cBhvr>
                                        <p:cTn dur="500"/>
                                        <p:tgtEl>
                                          <p:spTgt spid="6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0"/>
                                        </p:tgtEl>
                                        <p:attrNameLst>
                                          <p:attrName>style.visibility</p:attrName>
                                        </p:attrNameLst>
                                      </p:cBhvr>
                                      <p:to>
                                        <p:strVal val="visible"/>
                                      </p:to>
                                    </p:set>
                                    <p:animEffect filter="fade" transition="in">
                                      <p:cBhvr>
                                        <p:cTn dur="500"/>
                                        <p:tgtEl>
                                          <p:spTgt spid="6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1"/>
                                        </p:tgtEl>
                                        <p:attrNameLst>
                                          <p:attrName>style.visibility</p:attrName>
                                        </p:attrNameLst>
                                      </p:cBhvr>
                                      <p:to>
                                        <p:strVal val="visible"/>
                                      </p:to>
                                    </p:set>
                                    <p:animEffect filter="fade" transition="in">
                                      <p:cBhvr>
                                        <p:cTn dur="500"/>
                                        <p:tgtEl>
                                          <p:spTgt spid="65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6"/>
                                        </p:tgtEl>
                                        <p:attrNameLst>
                                          <p:attrName>style.visibility</p:attrName>
                                        </p:attrNameLst>
                                      </p:cBhvr>
                                      <p:to>
                                        <p:strVal val="visible"/>
                                      </p:to>
                                    </p:set>
                                    <p:animEffect filter="fade" transition="in">
                                      <p:cBhvr>
                                        <p:cTn dur="500"/>
                                        <p:tgtEl>
                                          <p:spTgt spid="646"/>
                                        </p:tgtEl>
                                      </p:cBhvr>
                                    </p:animEffect>
                                  </p:childTnLst>
                                </p:cTn>
                              </p:par>
                              <p:par>
                                <p:cTn fill="hold" nodeType="withEffect" presetClass="entr" presetID="10" presetSubtype="0">
                                  <p:stCondLst>
                                    <p:cond delay="0"/>
                                  </p:stCondLst>
                                  <p:childTnLst>
                                    <p:set>
                                      <p:cBhvr>
                                        <p:cTn dur="1" fill="hold">
                                          <p:stCondLst>
                                            <p:cond delay="0"/>
                                          </p:stCondLst>
                                        </p:cTn>
                                        <p:tgtEl>
                                          <p:spTgt spid="647"/>
                                        </p:tgtEl>
                                        <p:attrNameLst>
                                          <p:attrName>style.visibility</p:attrName>
                                        </p:attrNameLst>
                                      </p:cBhvr>
                                      <p:to>
                                        <p:strVal val="visible"/>
                                      </p:to>
                                    </p:set>
                                    <p:animEffect filter="fade" transition="in">
                                      <p:cBhvr>
                                        <p:cTn dur="500"/>
                                        <p:tgtEl>
                                          <p:spTgt spid="647"/>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654"/>
                                        </p:tgtEl>
                                        <p:attrNameLst>
                                          <p:attrName>style.visibility</p:attrName>
                                        </p:attrNameLst>
                                      </p:cBhvr>
                                      <p:to>
                                        <p:strVal val="visible"/>
                                      </p:to>
                                    </p:set>
                                    <p:animEffect filter="fade" transition="in">
                                      <p:cBhvr>
                                        <p:cTn dur="500"/>
                                        <p:tgtEl>
                                          <p:spTgt spid="654"/>
                                        </p:tgtEl>
                                      </p:cBhvr>
                                    </p:animEffect>
                                  </p:childTnLst>
                                </p:cTn>
                              </p:par>
                              <p:par>
                                <p:cTn fill="hold" nodeType="withEffect" presetClass="entr" presetID="10" presetSubtype="0">
                                  <p:stCondLst>
                                    <p:cond delay="0"/>
                                  </p:stCondLst>
                                  <p:childTnLst>
                                    <p:set>
                                      <p:cBhvr>
                                        <p:cTn dur="1" fill="hold">
                                          <p:stCondLst>
                                            <p:cond delay="0"/>
                                          </p:stCondLst>
                                        </p:cTn>
                                        <p:tgtEl>
                                          <p:spTgt spid="655"/>
                                        </p:tgtEl>
                                        <p:attrNameLst>
                                          <p:attrName>style.visibility</p:attrName>
                                        </p:attrNameLst>
                                      </p:cBhvr>
                                      <p:to>
                                        <p:strVal val="visible"/>
                                      </p:to>
                                    </p:set>
                                    <p:animEffect filter="fade" transition="in">
                                      <p:cBhvr>
                                        <p:cTn dur="500"/>
                                        <p:tgtEl>
                                          <p:spTgt spid="655"/>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653"/>
                                        </p:tgtEl>
                                        <p:attrNameLst>
                                          <p:attrName>style.visibility</p:attrName>
                                        </p:attrNameLst>
                                      </p:cBhvr>
                                      <p:to>
                                        <p:strVal val="visible"/>
                                      </p:to>
                                    </p:set>
                                    <p:animEffect filter="fade" transition="in">
                                      <p:cBhvr>
                                        <p:cTn dur="500"/>
                                        <p:tgtEl>
                                          <p:spTgt spid="653"/>
                                        </p:tgtEl>
                                      </p:cBhvr>
                                    </p:animEffect>
                                  </p:childTnLst>
                                </p:cTn>
                              </p:par>
                              <p:par>
                                <p:cTn fill="hold" nodeType="withEffect" presetClass="entr" presetID="10" presetSubtype="0">
                                  <p:stCondLst>
                                    <p:cond delay="0"/>
                                  </p:stCondLst>
                                  <p:childTnLst>
                                    <p:set>
                                      <p:cBhvr>
                                        <p:cTn dur="1" fill="hold">
                                          <p:stCondLst>
                                            <p:cond delay="0"/>
                                          </p:stCondLst>
                                        </p:cTn>
                                        <p:tgtEl>
                                          <p:spTgt spid="652"/>
                                        </p:tgtEl>
                                        <p:attrNameLst>
                                          <p:attrName>style.visibility</p:attrName>
                                        </p:attrNameLst>
                                      </p:cBhvr>
                                      <p:to>
                                        <p:strVal val="visible"/>
                                      </p:to>
                                    </p:set>
                                    <p:animEffect filter="fade" transition="in">
                                      <p:cBhvr>
                                        <p:cTn dur="500"/>
                                        <p:tgtEl>
                                          <p:spTgt spid="6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sp>
        <p:nvSpPr>
          <p:cNvPr id="660" name="Google Shape;660;p29"/>
          <p:cNvSpPr txBox="1"/>
          <p:nvPr>
            <p:ph type="ctrTitle"/>
          </p:nvPr>
        </p:nvSpPr>
        <p:spPr>
          <a:xfrm>
            <a:off x="685800" y="2130428"/>
            <a:ext cx="7772400" cy="1470025"/>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事業を再定義するメリット</a:t>
            </a:r>
            <a:endParaRPr/>
          </a:p>
        </p:txBody>
      </p:sp>
      <p:sp>
        <p:nvSpPr>
          <p:cNvPr id="661" name="Google Shape;661;p29"/>
          <p:cNvSpPr txBox="1"/>
          <p:nvPr>
            <p:ph idx="1" type="subTitle"/>
          </p:nvPr>
        </p:nvSpPr>
        <p:spPr>
          <a:xfrm>
            <a:off x="1371600" y="3789040"/>
            <a:ext cx="6400800" cy="62292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SzPts val="2800"/>
              <a:buNone/>
            </a:pPr>
            <a:r>
              <a:rPr lang="ja-JP">
                <a:solidFill>
                  <a:schemeClr val="accent5"/>
                </a:solidFill>
              </a:rPr>
              <a:t>勝てる強みを活かして出来る範囲に</a:t>
            </a:r>
            <a:endParaRPr/>
          </a:p>
        </p:txBody>
      </p:sp>
      <p:sp>
        <p:nvSpPr>
          <p:cNvPr id="662" name="Google Shape;662;p29"/>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663" name="Google Shape;663;p29"/>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664" name="Google Shape;664;p29"/>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665" name="Google Shape;665;p29"/>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事業ドメイン化</a:t>
            </a:r>
            <a:endParaRPr/>
          </a:p>
        </p:txBody>
      </p:sp>
      <p:sp>
        <p:nvSpPr>
          <p:cNvPr id="666" name="Google Shape;666;p29"/>
          <p:cNvSpPr txBox="1"/>
          <p:nvPr/>
        </p:nvSpPr>
        <p:spPr>
          <a:xfrm>
            <a:off x="2555776" y="4509120"/>
            <a:ext cx="5216624" cy="1584176"/>
          </a:xfrm>
          <a:prstGeom prst="rect">
            <a:avLst/>
          </a:prstGeom>
          <a:noFill/>
          <a:ln>
            <a:noFill/>
          </a:ln>
        </p:spPr>
        <p:txBody>
          <a:bodyPr anchorCtr="0" anchor="t" bIns="45700" lIns="91425" spcFirstLastPara="1" rIns="91425" wrap="square" tIns="45700">
            <a:normAutofit lnSpcReduction="10000"/>
          </a:bodyPr>
          <a:lstStyle/>
          <a:p>
            <a:pPr indent="0" lvl="0" marL="0" marR="0" rtl="0" algn="l">
              <a:lnSpc>
                <a:spcPct val="160000"/>
              </a:lnSpc>
              <a:spcBef>
                <a:spcPts val="0"/>
              </a:spcBef>
              <a:spcAft>
                <a:spcPts val="0"/>
              </a:spcAft>
              <a:buClr>
                <a:schemeClr val="accent5"/>
              </a:buClr>
              <a:buSzPts val="2000"/>
              <a:buFont typeface="Noto Sans Symbols"/>
              <a:buNone/>
            </a:pPr>
            <a:r>
              <a:rPr lang="ja-JP" sz="2000">
                <a:solidFill>
                  <a:srgbClr val="7F7F7F"/>
                </a:solidFill>
                <a:latin typeface="Arial"/>
                <a:ea typeface="Arial"/>
                <a:cs typeface="Arial"/>
                <a:sym typeface="Arial"/>
              </a:rPr>
              <a:t>①経営資源を有効活用できる</a:t>
            </a:r>
            <a:endParaRPr sz="2000">
              <a:solidFill>
                <a:srgbClr val="7F7F7F"/>
              </a:solidFill>
              <a:latin typeface="Arial"/>
              <a:ea typeface="Arial"/>
              <a:cs typeface="Arial"/>
              <a:sym typeface="Arial"/>
            </a:endParaRPr>
          </a:p>
          <a:p>
            <a:pPr indent="0" lvl="0" marL="0" marR="0" rtl="0" algn="l">
              <a:lnSpc>
                <a:spcPct val="160000"/>
              </a:lnSpc>
              <a:spcBef>
                <a:spcPts val="400"/>
              </a:spcBef>
              <a:spcAft>
                <a:spcPts val="0"/>
              </a:spcAft>
              <a:buClr>
                <a:schemeClr val="accent5"/>
              </a:buClr>
              <a:buSzPts val="2000"/>
              <a:buFont typeface="Noto Sans Symbols"/>
              <a:buNone/>
            </a:pPr>
            <a:r>
              <a:rPr lang="ja-JP" sz="2000">
                <a:solidFill>
                  <a:srgbClr val="7F7F7F"/>
                </a:solidFill>
                <a:latin typeface="Arial"/>
                <a:ea typeface="Arial"/>
                <a:cs typeface="Arial"/>
                <a:sym typeface="Arial"/>
              </a:rPr>
              <a:t>②事業の方向性がまとまる</a:t>
            </a:r>
            <a:endParaRPr sz="2000">
              <a:solidFill>
                <a:srgbClr val="7F7F7F"/>
              </a:solidFill>
              <a:latin typeface="Arial"/>
              <a:ea typeface="Arial"/>
              <a:cs typeface="Arial"/>
              <a:sym typeface="Arial"/>
            </a:endParaRPr>
          </a:p>
          <a:p>
            <a:pPr indent="0" lvl="0" marL="0" marR="0" rtl="0" algn="l">
              <a:lnSpc>
                <a:spcPct val="160000"/>
              </a:lnSpc>
              <a:spcBef>
                <a:spcPts val="400"/>
              </a:spcBef>
              <a:spcAft>
                <a:spcPts val="0"/>
              </a:spcAft>
              <a:buClr>
                <a:schemeClr val="accent5"/>
              </a:buClr>
              <a:buSzPts val="2000"/>
              <a:buFont typeface="Noto Sans Symbols"/>
              <a:buNone/>
            </a:pPr>
            <a:r>
              <a:rPr lang="ja-JP" sz="2000">
                <a:solidFill>
                  <a:srgbClr val="7F7F7F"/>
                </a:solidFill>
                <a:latin typeface="Arial"/>
                <a:ea typeface="Arial"/>
                <a:cs typeface="Arial"/>
                <a:sym typeface="Arial"/>
              </a:rPr>
              <a:t>③自社の強みがアピールしやすくなる</a:t>
            </a:r>
            <a:endParaRPr sz="2000">
              <a:solidFill>
                <a:srgbClr val="7F7F7F"/>
              </a:solidFill>
              <a:latin typeface="Book Antiqua"/>
              <a:ea typeface="Book Antiqua"/>
              <a:cs typeface="Book Antiqua"/>
              <a:sym typeface="Book Antiqu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225" name="Google Shape;225;p3"/>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226" name="Google Shape;226;p3"/>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graphicFrame>
        <p:nvGraphicFramePr>
          <p:cNvPr id="227" name="Google Shape;227;p3"/>
          <p:cNvGraphicFramePr/>
          <p:nvPr/>
        </p:nvGraphicFramePr>
        <p:xfrm>
          <a:off x="395537" y="1052737"/>
          <a:ext cx="3000000" cy="3000000"/>
        </p:xfrm>
        <a:graphic>
          <a:graphicData uri="http://schemas.openxmlformats.org/drawingml/2006/table">
            <a:tbl>
              <a:tblPr bandRow="1" firstRow="1">
                <a:noFill/>
                <a:tableStyleId>{D5C7C0B8-C2EC-4D50-94CE-918D77B790D7}</a:tableStyleId>
              </a:tblPr>
              <a:tblGrid>
                <a:gridCol w="1296150"/>
                <a:gridCol w="1800200"/>
                <a:gridCol w="5328600"/>
              </a:tblGrid>
              <a:tr h="460800">
                <a:tc>
                  <a:txBody>
                    <a:bodyPr/>
                    <a:lstStyle/>
                    <a:p>
                      <a:pPr indent="0" lvl="0" marL="0" marR="0" rtl="0" algn="ctr">
                        <a:spcBef>
                          <a:spcPts val="0"/>
                        </a:spcBef>
                        <a:spcAft>
                          <a:spcPts val="0"/>
                        </a:spcAft>
                        <a:buNone/>
                      </a:pPr>
                      <a:r>
                        <a:rPr lang="ja-JP" sz="1800" u="none" cap="none" strike="noStrike"/>
                        <a:t>講師</a:t>
                      </a:r>
                      <a:endParaRPr/>
                    </a:p>
                  </a:txBody>
                  <a:tcPr marT="45725" marB="45725" marR="91450" marL="91450" anchor="ctr"/>
                </a:tc>
                <a:tc>
                  <a:txBody>
                    <a:bodyPr/>
                    <a:lstStyle/>
                    <a:p>
                      <a:pPr indent="0" lvl="0" marL="0" marR="0" rtl="0" algn="ctr">
                        <a:spcBef>
                          <a:spcPts val="0"/>
                        </a:spcBef>
                        <a:spcAft>
                          <a:spcPts val="0"/>
                        </a:spcAft>
                        <a:buNone/>
                      </a:pPr>
                      <a:r>
                        <a:rPr lang="ja-JP" sz="1800" u="none" cap="none" strike="noStrike"/>
                        <a:t>要　約</a:t>
                      </a:r>
                      <a:endParaRPr/>
                    </a:p>
                  </a:txBody>
                  <a:tcPr marT="45725" marB="45725" marR="91450" marL="91450" anchor="ctr"/>
                </a:tc>
                <a:tc>
                  <a:txBody>
                    <a:bodyPr/>
                    <a:lstStyle/>
                    <a:p>
                      <a:pPr indent="0" lvl="0" marL="0" marR="0" rtl="0" algn="ctr">
                        <a:spcBef>
                          <a:spcPts val="0"/>
                        </a:spcBef>
                        <a:spcAft>
                          <a:spcPts val="0"/>
                        </a:spcAft>
                        <a:buNone/>
                      </a:pPr>
                      <a:r>
                        <a:rPr lang="ja-JP" sz="1800" u="none" cap="none" strike="noStrike"/>
                        <a:t>内　　容</a:t>
                      </a:r>
                      <a:endParaRPr/>
                    </a:p>
                  </a:txBody>
                  <a:tcPr marT="45725" marB="45725" marR="91450" marL="91450" anchor="ctr"/>
                </a:tc>
              </a:tr>
              <a:tr h="460800">
                <a:tc>
                  <a:txBody>
                    <a:bodyPr/>
                    <a:lstStyle/>
                    <a:p>
                      <a:pPr indent="0" lvl="0" marL="0" marR="0" rtl="0" algn="ctr">
                        <a:spcBef>
                          <a:spcPts val="0"/>
                        </a:spcBef>
                        <a:spcAft>
                          <a:spcPts val="0"/>
                        </a:spcAft>
                        <a:buNone/>
                      </a:pPr>
                      <a:r>
                        <a:rPr lang="ja-JP" sz="1600" u="none" cap="none" strike="noStrike"/>
                        <a:t>菅原州平</a:t>
                      </a:r>
                      <a:endParaRPr/>
                    </a:p>
                  </a:txBody>
                  <a:tcPr marT="45725" marB="45725" marR="91450" marL="91450" anchor="ctr"/>
                </a:tc>
                <a:tc>
                  <a:txBody>
                    <a:bodyPr/>
                    <a:lstStyle/>
                    <a:p>
                      <a:pPr indent="0" lvl="0" marL="0" marR="0" rtl="0" algn="ctr">
                        <a:spcBef>
                          <a:spcPts val="0"/>
                        </a:spcBef>
                        <a:spcAft>
                          <a:spcPts val="0"/>
                        </a:spcAft>
                        <a:buNone/>
                      </a:pPr>
                      <a:r>
                        <a:rPr lang="ja-JP" sz="1600" u="none" cap="none" strike="noStrike"/>
                        <a:t>自社分析＆戦略</a:t>
                      </a:r>
                      <a:endParaRPr/>
                    </a:p>
                  </a:txBody>
                  <a:tcPr marT="45725" marB="45725" marR="91450" marL="91450" anchor="ctr"/>
                </a:tc>
                <a:tc>
                  <a:txBody>
                    <a:bodyPr/>
                    <a:lstStyle/>
                    <a:p>
                      <a:pPr indent="0" lvl="0" marL="0" marR="0" rtl="0" algn="ctr">
                        <a:spcBef>
                          <a:spcPts val="0"/>
                        </a:spcBef>
                        <a:spcAft>
                          <a:spcPts val="0"/>
                        </a:spcAft>
                        <a:buNone/>
                      </a:pPr>
                      <a:r>
                        <a:rPr lang="ja-JP" sz="1400" u="none" cap="none" strike="noStrike"/>
                        <a:t>自社と社会の現状を知り対策を練る</a:t>
                      </a:r>
                      <a:endParaRPr/>
                    </a:p>
                  </a:txBody>
                  <a:tcPr marT="45725" marB="45725" marR="91450" marL="91450" anchor="ctr"/>
                </a:tc>
              </a:tr>
              <a:tr h="460800">
                <a:tc>
                  <a:txBody>
                    <a:bodyPr/>
                    <a:lstStyle/>
                    <a:p>
                      <a:pPr indent="0" lvl="0" marL="0" marR="0" rtl="0" algn="ctr">
                        <a:spcBef>
                          <a:spcPts val="0"/>
                        </a:spcBef>
                        <a:spcAft>
                          <a:spcPts val="0"/>
                        </a:spcAft>
                        <a:buNone/>
                      </a:pPr>
                      <a:r>
                        <a:t/>
                      </a:r>
                      <a:endParaRPr sz="1600" u="none" cap="none" strike="noStrike"/>
                    </a:p>
                  </a:txBody>
                  <a:tcPr marT="45725" marB="45725" marR="91450" marL="91450" anchor="ctr"/>
                </a:tc>
                <a:tc>
                  <a:txBody>
                    <a:bodyPr/>
                    <a:lstStyle/>
                    <a:p>
                      <a:pPr indent="0" lvl="0" marL="0" marR="0" rtl="0" algn="ctr">
                        <a:spcBef>
                          <a:spcPts val="0"/>
                        </a:spcBef>
                        <a:spcAft>
                          <a:spcPts val="0"/>
                        </a:spcAft>
                        <a:buNone/>
                      </a:pPr>
                      <a:r>
                        <a:rPr lang="ja-JP" sz="1600" u="none" cap="none" strike="noStrike"/>
                        <a:t>自分軸</a:t>
                      </a:r>
                      <a:endParaRPr/>
                    </a:p>
                  </a:txBody>
                  <a:tcPr marT="45725" marB="45725" marR="91450" marL="91450" anchor="ctr"/>
                </a:tc>
                <a:tc>
                  <a:txBody>
                    <a:bodyPr/>
                    <a:lstStyle/>
                    <a:p>
                      <a:pPr indent="0" lvl="0" marL="0" marR="0" rtl="0" algn="ctr">
                        <a:spcBef>
                          <a:spcPts val="0"/>
                        </a:spcBef>
                        <a:spcAft>
                          <a:spcPts val="0"/>
                        </a:spcAft>
                        <a:buNone/>
                      </a:pPr>
                      <a:r>
                        <a:rPr lang="ja-JP" sz="1400" u="none" cap="none" strike="noStrike"/>
                        <a:t>ブレない力強い判断の為に自分を知る・経営理念の原型</a:t>
                      </a:r>
                      <a:endParaRPr sz="1400" u="none" cap="none" strike="noStrike"/>
                    </a:p>
                  </a:txBody>
                  <a:tcPr marT="45725" marB="45725" marR="91450" marL="91450" anchor="ctr"/>
                </a:tc>
              </a:tr>
              <a:tr h="460800">
                <a:tc>
                  <a:txBody>
                    <a:bodyPr/>
                    <a:lstStyle/>
                    <a:p>
                      <a:pPr indent="0" lvl="0" marL="0" marR="0" rtl="0" algn="ctr">
                        <a:spcBef>
                          <a:spcPts val="0"/>
                        </a:spcBef>
                        <a:spcAft>
                          <a:spcPts val="0"/>
                        </a:spcAft>
                        <a:buNone/>
                      </a:pPr>
                      <a:r>
                        <a:rPr lang="ja-JP" sz="1600" u="none" cap="none" strike="noStrike"/>
                        <a:t>堀良介</a:t>
                      </a:r>
                      <a:endParaRPr/>
                    </a:p>
                  </a:txBody>
                  <a:tcPr marT="45725" marB="45725" marR="91450" marL="91450" anchor="ctr"/>
                </a:tc>
                <a:tc>
                  <a:txBody>
                    <a:bodyPr/>
                    <a:lstStyle/>
                    <a:p>
                      <a:pPr indent="0" lvl="0" marL="0" marR="0" rtl="0" algn="ctr">
                        <a:spcBef>
                          <a:spcPts val="0"/>
                        </a:spcBef>
                        <a:spcAft>
                          <a:spcPts val="0"/>
                        </a:spcAft>
                        <a:buNone/>
                      </a:pPr>
                      <a:r>
                        <a:rPr lang="ja-JP" sz="1600" u="none" cap="none" strike="noStrike"/>
                        <a:t>識学</a:t>
                      </a:r>
                      <a:endParaRPr/>
                    </a:p>
                  </a:txBody>
                  <a:tcPr marT="45725" marB="45725" marR="91450" marL="91450" anchor="ctr"/>
                </a:tc>
                <a:tc>
                  <a:txBody>
                    <a:bodyPr/>
                    <a:lstStyle/>
                    <a:p>
                      <a:pPr indent="0" lvl="0" marL="0" marR="0" rtl="0" algn="ctr">
                        <a:spcBef>
                          <a:spcPts val="0"/>
                        </a:spcBef>
                        <a:spcAft>
                          <a:spcPts val="0"/>
                        </a:spcAft>
                        <a:buNone/>
                      </a:pPr>
                      <a:r>
                        <a:rPr lang="ja-JP" sz="1400" u="none" cap="none" strike="noStrike"/>
                        <a:t>識学を学び中小企業への落し込みを探り組織運営に活かす</a:t>
                      </a:r>
                      <a:endParaRPr/>
                    </a:p>
                  </a:txBody>
                  <a:tcPr marT="45725" marB="45725" marR="91450" marL="91450" anchor="ctr"/>
                </a:tc>
              </a:tr>
              <a:tr h="460800">
                <a:tc>
                  <a:txBody>
                    <a:bodyPr/>
                    <a:lstStyle/>
                    <a:p>
                      <a:pPr indent="0" lvl="0" marL="0" marR="0" rtl="0" algn="ctr">
                        <a:spcBef>
                          <a:spcPts val="0"/>
                        </a:spcBef>
                        <a:spcAft>
                          <a:spcPts val="0"/>
                        </a:spcAft>
                        <a:buNone/>
                      </a:pPr>
                      <a:r>
                        <a:rPr lang="ja-JP" sz="1600" u="none" cap="none" strike="noStrike"/>
                        <a:t>清水風馬</a:t>
                      </a:r>
                      <a:endParaRPr/>
                    </a:p>
                  </a:txBody>
                  <a:tcPr marT="45725" marB="45725" marR="91450" marL="91450" anchor="ctr"/>
                </a:tc>
                <a:tc>
                  <a:txBody>
                    <a:bodyPr/>
                    <a:lstStyle/>
                    <a:p>
                      <a:pPr indent="0" lvl="0" marL="0" marR="0" rtl="0" algn="ctr">
                        <a:spcBef>
                          <a:spcPts val="0"/>
                        </a:spcBef>
                        <a:spcAft>
                          <a:spcPts val="0"/>
                        </a:spcAft>
                        <a:buNone/>
                      </a:pPr>
                      <a:r>
                        <a:rPr lang="ja-JP" sz="1400" u="none" cap="none" strike="noStrike"/>
                        <a:t>自社を知る＆改善</a:t>
                      </a:r>
                      <a:endParaRPr/>
                    </a:p>
                  </a:txBody>
                  <a:tcPr marT="45725" marB="45725" marR="91450" marL="91450" anchor="ctr"/>
                </a:tc>
                <a:tc>
                  <a:txBody>
                    <a:bodyPr/>
                    <a:lstStyle/>
                    <a:p>
                      <a:pPr indent="0" lvl="0" marL="0" marR="0" rtl="0" algn="ctr">
                        <a:spcBef>
                          <a:spcPts val="0"/>
                        </a:spcBef>
                        <a:spcAft>
                          <a:spcPts val="0"/>
                        </a:spcAft>
                        <a:buNone/>
                      </a:pPr>
                      <a:r>
                        <a:rPr lang="ja-JP" sz="1400" u="none" cap="none" strike="noStrike"/>
                        <a:t>自社を調べ属人化（両面）と向き合う</a:t>
                      </a:r>
                      <a:endParaRPr/>
                    </a:p>
                  </a:txBody>
                  <a:tcPr marT="45725" marB="45725" marR="91450" marL="91450" anchor="ctr"/>
                </a:tc>
              </a:tr>
              <a:tr h="460800">
                <a:tc>
                  <a:txBody>
                    <a:bodyPr/>
                    <a:lstStyle/>
                    <a:p>
                      <a:pPr indent="0" lvl="0" marL="0" marR="0" rtl="0" algn="ctr">
                        <a:spcBef>
                          <a:spcPts val="0"/>
                        </a:spcBef>
                        <a:spcAft>
                          <a:spcPts val="0"/>
                        </a:spcAft>
                        <a:buNone/>
                      </a:pPr>
                      <a:r>
                        <a:rPr lang="ja-JP" sz="1600" u="none" cap="none" strike="noStrike"/>
                        <a:t>岡本康寛</a:t>
                      </a:r>
                      <a:endParaRPr/>
                    </a:p>
                  </a:txBody>
                  <a:tcPr marT="45725" marB="45725" marR="91450" marL="91450" anchor="ctr"/>
                </a:tc>
                <a:tc>
                  <a:txBody>
                    <a:bodyPr/>
                    <a:lstStyle/>
                    <a:p>
                      <a:pPr indent="0" lvl="0" marL="0" marR="0" rtl="0" algn="ctr">
                        <a:spcBef>
                          <a:spcPts val="0"/>
                        </a:spcBef>
                        <a:spcAft>
                          <a:spcPts val="0"/>
                        </a:spcAft>
                        <a:buNone/>
                      </a:pPr>
                      <a:r>
                        <a:rPr lang="ja-JP" sz="1600" u="none" cap="none" strike="noStrike"/>
                        <a:t>経営者の夢</a:t>
                      </a:r>
                      <a:endParaRPr/>
                    </a:p>
                  </a:txBody>
                  <a:tcPr marT="45725" marB="45725" marR="91450" marL="91450" anchor="ctr"/>
                </a:tc>
                <a:tc>
                  <a:txBody>
                    <a:bodyPr/>
                    <a:lstStyle/>
                    <a:p>
                      <a:pPr indent="0" lvl="0" marL="0" marR="0" rtl="0" algn="ctr">
                        <a:spcBef>
                          <a:spcPts val="0"/>
                        </a:spcBef>
                        <a:spcAft>
                          <a:spcPts val="0"/>
                        </a:spcAft>
                        <a:buNone/>
                      </a:pPr>
                      <a:r>
                        <a:rPr lang="ja-JP" sz="1400" u="none" cap="none" strike="noStrike"/>
                        <a:t>目標達成は技術（目標設定～計画～行動）</a:t>
                      </a:r>
                      <a:endParaRPr/>
                    </a:p>
                  </a:txBody>
                  <a:tcPr marT="45725" marB="45725" marR="91450" marL="91450" anchor="ctr"/>
                </a:tc>
              </a:tr>
              <a:tr h="460800">
                <a:tc>
                  <a:txBody>
                    <a:bodyPr/>
                    <a:lstStyle/>
                    <a:p>
                      <a:pPr indent="0" lvl="0" marL="0" marR="0" rtl="0" algn="ctr">
                        <a:spcBef>
                          <a:spcPts val="0"/>
                        </a:spcBef>
                        <a:spcAft>
                          <a:spcPts val="0"/>
                        </a:spcAft>
                        <a:buNone/>
                      </a:pPr>
                      <a:r>
                        <a:rPr lang="ja-JP" sz="1600" u="none" cap="none" strike="noStrike"/>
                        <a:t>中村和丸</a:t>
                      </a:r>
                      <a:endParaRPr/>
                    </a:p>
                  </a:txBody>
                  <a:tcPr marT="45725" marB="45725" marR="91450" marL="91450" anchor="ctr"/>
                </a:tc>
                <a:tc>
                  <a:txBody>
                    <a:bodyPr/>
                    <a:lstStyle/>
                    <a:p>
                      <a:pPr indent="0" lvl="0" marL="0" marR="0" rtl="0" algn="ctr">
                        <a:spcBef>
                          <a:spcPts val="0"/>
                        </a:spcBef>
                        <a:spcAft>
                          <a:spcPts val="0"/>
                        </a:spcAft>
                        <a:buNone/>
                      </a:pPr>
                      <a:r>
                        <a:rPr lang="ja-JP" sz="1600" u="none" cap="none" strike="noStrike"/>
                        <a:t>生成AIの活用</a:t>
                      </a:r>
                      <a:endParaRPr/>
                    </a:p>
                  </a:txBody>
                  <a:tcPr marT="45725" marB="45725" marR="91450" marL="91450" anchor="ctr"/>
                </a:tc>
                <a:tc>
                  <a:txBody>
                    <a:bodyPr/>
                    <a:lstStyle/>
                    <a:p>
                      <a:pPr indent="0" lvl="0" marL="0" marR="0" rtl="0" algn="ctr">
                        <a:spcBef>
                          <a:spcPts val="0"/>
                        </a:spcBef>
                        <a:spcAft>
                          <a:spcPts val="0"/>
                        </a:spcAft>
                        <a:buNone/>
                      </a:pPr>
                      <a:r>
                        <a:rPr lang="ja-JP" sz="1400" u="none" cap="none" strike="noStrike"/>
                        <a:t>業務を効率化・サポート・改善</a:t>
                      </a:r>
                      <a:endParaRPr/>
                    </a:p>
                  </a:txBody>
                  <a:tcPr marT="45725" marB="45725" marR="91450" marL="91450" anchor="ctr"/>
                </a:tc>
              </a:tr>
              <a:tr h="460800">
                <a:tc>
                  <a:txBody>
                    <a:bodyPr/>
                    <a:lstStyle/>
                    <a:p>
                      <a:pPr indent="0" lvl="0" marL="0" marR="0" rtl="0" algn="ctr">
                        <a:spcBef>
                          <a:spcPts val="0"/>
                        </a:spcBef>
                        <a:spcAft>
                          <a:spcPts val="0"/>
                        </a:spcAft>
                        <a:buNone/>
                      </a:pPr>
                      <a:r>
                        <a:rPr lang="ja-JP" sz="1600" u="none" cap="none" strike="noStrike"/>
                        <a:t>本田龍祐</a:t>
                      </a:r>
                      <a:endParaRPr/>
                    </a:p>
                  </a:txBody>
                  <a:tcPr marT="45725" marB="45725" marR="91450" marL="91450" anchor="ctr"/>
                </a:tc>
                <a:tc>
                  <a:txBody>
                    <a:bodyPr/>
                    <a:lstStyle/>
                    <a:p>
                      <a:pPr indent="0" lvl="0" marL="0" marR="0" rtl="0" algn="ctr">
                        <a:spcBef>
                          <a:spcPts val="0"/>
                        </a:spcBef>
                        <a:spcAft>
                          <a:spcPts val="0"/>
                        </a:spcAft>
                        <a:buNone/>
                      </a:pPr>
                      <a:r>
                        <a:rPr lang="ja-JP" sz="1600" u="none" cap="none" strike="noStrike"/>
                        <a:t>言葉</a:t>
                      </a:r>
                      <a:endParaRPr/>
                    </a:p>
                  </a:txBody>
                  <a:tcPr marT="45725" marB="45725" marR="91450" marL="91450" anchor="ctr"/>
                </a:tc>
                <a:tc>
                  <a:txBody>
                    <a:bodyPr/>
                    <a:lstStyle/>
                    <a:p>
                      <a:pPr indent="0" lvl="0" marL="0" marR="0" rtl="0" algn="ctr">
                        <a:spcBef>
                          <a:spcPts val="0"/>
                        </a:spcBef>
                        <a:spcAft>
                          <a:spcPts val="0"/>
                        </a:spcAft>
                        <a:buNone/>
                      </a:pPr>
                      <a:r>
                        <a:rPr lang="ja-JP" sz="1400" u="none" cap="none" strike="noStrike"/>
                        <a:t>言語化（将来のあるべき姿・ビジョンを言語化）</a:t>
                      </a:r>
                      <a:endParaRPr/>
                    </a:p>
                  </a:txBody>
                  <a:tcPr marT="45725" marB="45725" marR="91450" marL="91450" anchor="ctr"/>
                </a:tc>
              </a:tr>
              <a:tr h="460800">
                <a:tc>
                  <a:txBody>
                    <a:bodyPr/>
                    <a:lstStyle/>
                    <a:p>
                      <a:pPr indent="0" lvl="0" marL="0" marR="0" rtl="0" algn="ctr">
                        <a:spcBef>
                          <a:spcPts val="0"/>
                        </a:spcBef>
                        <a:spcAft>
                          <a:spcPts val="0"/>
                        </a:spcAft>
                        <a:buNone/>
                      </a:pPr>
                      <a:r>
                        <a:rPr lang="ja-JP" sz="1600" u="none" cap="none" strike="noStrike"/>
                        <a:t>表宏明</a:t>
                      </a:r>
                      <a:endParaRPr/>
                    </a:p>
                  </a:txBody>
                  <a:tcPr marT="45725" marB="45725" marR="91450" marL="91450" anchor="ctr"/>
                </a:tc>
                <a:tc>
                  <a:txBody>
                    <a:bodyPr/>
                    <a:lstStyle/>
                    <a:p>
                      <a:pPr indent="0" lvl="0" marL="0" marR="0" rtl="0" algn="ctr">
                        <a:spcBef>
                          <a:spcPts val="0"/>
                        </a:spcBef>
                        <a:spcAft>
                          <a:spcPts val="0"/>
                        </a:spcAft>
                        <a:buNone/>
                      </a:pPr>
                      <a:r>
                        <a:rPr lang="ja-JP" sz="1600" u="none" cap="none" strike="noStrike"/>
                        <a:t>未定</a:t>
                      </a:r>
                      <a:endParaRPr/>
                    </a:p>
                  </a:txBody>
                  <a:tcPr marT="45725" marB="45725" marR="91450" marL="91450" anchor="ctr"/>
                </a:tc>
                <a:tc>
                  <a:txBody>
                    <a:bodyPr/>
                    <a:lstStyle/>
                    <a:p>
                      <a:pPr indent="0" lvl="0" marL="0" marR="0" rtl="0" algn="ctr">
                        <a:spcBef>
                          <a:spcPts val="0"/>
                        </a:spcBef>
                        <a:spcAft>
                          <a:spcPts val="0"/>
                        </a:spcAft>
                        <a:buNone/>
                      </a:pPr>
                      <a:r>
                        <a:rPr lang="ja-JP" sz="1400" u="none" cap="none" strike="noStrike"/>
                        <a:t>未定</a:t>
                      </a:r>
                      <a:endParaRPr/>
                    </a:p>
                  </a:txBody>
                  <a:tcPr marT="45725" marB="45725" marR="91450" marL="91450" anchor="ctr"/>
                </a:tc>
              </a:tr>
              <a:tr h="460800">
                <a:tc>
                  <a:txBody>
                    <a:bodyPr/>
                    <a:lstStyle/>
                    <a:p>
                      <a:pPr indent="0" lvl="0" marL="0" marR="0" rtl="0" algn="ctr">
                        <a:spcBef>
                          <a:spcPts val="0"/>
                        </a:spcBef>
                        <a:spcAft>
                          <a:spcPts val="0"/>
                        </a:spcAft>
                        <a:buNone/>
                      </a:pPr>
                      <a:r>
                        <a:rPr b="1" lang="ja-JP" sz="1800" u="none" cap="none" strike="noStrike">
                          <a:solidFill>
                            <a:schemeClr val="lt1"/>
                          </a:solidFill>
                        </a:rPr>
                        <a:t>外部講師</a:t>
                      </a:r>
                      <a:endParaRPr/>
                    </a:p>
                  </a:txBody>
                  <a:tcPr marT="45725" marB="45725" marR="91450" marL="91450" anchor="ctr">
                    <a:solidFill>
                      <a:schemeClr val="accent6"/>
                    </a:solidFill>
                  </a:tcPr>
                </a:tc>
                <a:tc>
                  <a:txBody>
                    <a:bodyPr/>
                    <a:lstStyle/>
                    <a:p>
                      <a:pPr indent="0" lvl="0" marL="0" marR="0" rtl="0" algn="ctr">
                        <a:spcBef>
                          <a:spcPts val="0"/>
                        </a:spcBef>
                        <a:spcAft>
                          <a:spcPts val="0"/>
                        </a:spcAft>
                        <a:buNone/>
                      </a:pPr>
                      <a:r>
                        <a:rPr b="1" lang="ja-JP" sz="1800" u="none" cap="none" strike="noStrike">
                          <a:solidFill>
                            <a:schemeClr val="lt1"/>
                          </a:solidFill>
                        </a:rPr>
                        <a:t>要　約</a:t>
                      </a:r>
                      <a:endParaRPr/>
                    </a:p>
                  </a:txBody>
                  <a:tcPr marT="45725" marB="45725" marR="91450" marL="91450" anchor="ctr">
                    <a:solidFill>
                      <a:schemeClr val="accent6"/>
                    </a:solidFill>
                  </a:tcPr>
                </a:tc>
                <a:tc>
                  <a:txBody>
                    <a:bodyPr/>
                    <a:lstStyle/>
                    <a:p>
                      <a:pPr indent="0" lvl="0" marL="0" marR="0" rtl="0" algn="ctr">
                        <a:spcBef>
                          <a:spcPts val="0"/>
                        </a:spcBef>
                        <a:spcAft>
                          <a:spcPts val="0"/>
                        </a:spcAft>
                        <a:buNone/>
                      </a:pPr>
                      <a:r>
                        <a:rPr b="1" lang="ja-JP" sz="1800" u="none" cap="none" strike="noStrike">
                          <a:solidFill>
                            <a:schemeClr val="lt1"/>
                          </a:solidFill>
                        </a:rPr>
                        <a:t>内　　容</a:t>
                      </a:r>
                      <a:endParaRPr/>
                    </a:p>
                  </a:txBody>
                  <a:tcPr marT="45725" marB="45725" marR="91450" marL="91450" anchor="ctr">
                    <a:solidFill>
                      <a:schemeClr val="accent6"/>
                    </a:solidFill>
                  </a:tcPr>
                </a:tc>
              </a:tr>
              <a:tr h="460800">
                <a:tc>
                  <a:txBody>
                    <a:bodyPr/>
                    <a:lstStyle/>
                    <a:p>
                      <a:pPr indent="0" lvl="0" marL="0" marR="0" rtl="0" algn="ctr">
                        <a:spcBef>
                          <a:spcPts val="0"/>
                        </a:spcBef>
                        <a:spcAft>
                          <a:spcPts val="0"/>
                        </a:spcAft>
                        <a:buNone/>
                      </a:pPr>
                      <a:r>
                        <a:rPr lang="ja-JP" sz="1600" u="none" cap="none" strike="noStrike"/>
                        <a:t>清宮克幸</a:t>
                      </a:r>
                      <a:endParaRPr/>
                    </a:p>
                  </a:txBody>
                  <a:tcPr marT="45725" marB="45725" marR="91450" marL="91450" anchor="ctr"/>
                </a:tc>
                <a:tc>
                  <a:txBody>
                    <a:bodyPr/>
                    <a:lstStyle/>
                    <a:p>
                      <a:pPr indent="0" lvl="0" marL="0" marR="0" rtl="0" algn="ctr">
                        <a:spcBef>
                          <a:spcPts val="0"/>
                        </a:spcBef>
                        <a:spcAft>
                          <a:spcPts val="0"/>
                        </a:spcAft>
                        <a:buNone/>
                      </a:pPr>
                      <a:r>
                        <a:rPr lang="ja-JP" sz="1600" u="none" cap="none" strike="noStrike"/>
                        <a:t>スローガン</a:t>
                      </a:r>
                      <a:endParaRPr/>
                    </a:p>
                  </a:txBody>
                  <a:tcPr marT="45725" marB="45725" marR="91450" marL="91450" anchor="ctr"/>
                </a:tc>
                <a:tc>
                  <a:txBody>
                    <a:bodyPr/>
                    <a:lstStyle/>
                    <a:p>
                      <a:pPr indent="0" lvl="0" marL="0" marR="0" rtl="0" algn="ctr">
                        <a:spcBef>
                          <a:spcPts val="0"/>
                        </a:spcBef>
                        <a:spcAft>
                          <a:spcPts val="0"/>
                        </a:spcAft>
                        <a:buNone/>
                      </a:pPr>
                      <a:r>
                        <a:rPr lang="ja-JP" sz="1600" u="none" cap="none" strike="noStrike"/>
                        <a:t>指揮官・チームビルディング</a:t>
                      </a:r>
                      <a:endParaRPr/>
                    </a:p>
                  </a:txBody>
                  <a:tcPr marT="45725" marB="45725" marR="91450" marL="91450" anchor="ct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30"/>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672" name="Google Shape;672;p30"/>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673" name="Google Shape;673;p30"/>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674" name="Google Shape;674;p30"/>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事業ドメイン化</a:t>
            </a:r>
            <a:endParaRPr/>
          </a:p>
        </p:txBody>
      </p:sp>
      <p:sp>
        <p:nvSpPr>
          <p:cNvPr id="675" name="Google Shape;675;p30"/>
          <p:cNvSpPr txBox="1"/>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p>
            <a:pPr indent="0" lvl="0" marL="0" marR="0" rtl="0" algn="ctr">
              <a:spcBef>
                <a:spcPts val="0"/>
              </a:spcBef>
              <a:spcAft>
                <a:spcPts val="0"/>
              </a:spcAft>
              <a:buClr>
                <a:srgbClr val="3F3F3F"/>
              </a:buClr>
              <a:buSzPts val="3600"/>
              <a:buFont typeface="Book Antiqua"/>
              <a:buNone/>
            </a:pPr>
            <a:r>
              <a:rPr lang="ja-JP" sz="3600">
                <a:solidFill>
                  <a:srgbClr val="3F3F3F"/>
                </a:solidFill>
                <a:latin typeface="Book Antiqua"/>
                <a:ea typeface="Book Antiqua"/>
                <a:cs typeface="Book Antiqua"/>
                <a:sym typeface="Book Antiqua"/>
              </a:rPr>
              <a:t>事例</a:t>
            </a:r>
            <a:endParaRPr/>
          </a:p>
        </p:txBody>
      </p:sp>
      <p:graphicFrame>
        <p:nvGraphicFramePr>
          <p:cNvPr id="676" name="Google Shape;676;p30"/>
          <p:cNvGraphicFramePr/>
          <p:nvPr/>
        </p:nvGraphicFramePr>
        <p:xfrm>
          <a:off x="457200" y="1700810"/>
          <a:ext cx="3000000" cy="3000000"/>
        </p:xfrm>
        <a:graphic>
          <a:graphicData uri="http://schemas.openxmlformats.org/drawingml/2006/table">
            <a:tbl>
              <a:tblPr bandRow="1" firstCol="1">
                <a:noFill/>
                <a:tableStyleId>{D5C7C0B8-C2EC-4D50-94CE-918D77B790D7}</a:tableStyleId>
              </a:tblPr>
              <a:tblGrid>
                <a:gridCol w="2314600"/>
                <a:gridCol w="5915000"/>
              </a:tblGrid>
              <a:tr h="612000">
                <a:tc>
                  <a:txBody>
                    <a:bodyPr/>
                    <a:lstStyle/>
                    <a:p>
                      <a:pPr indent="0" lvl="0" marL="0" marR="0" rtl="0" algn="ctr">
                        <a:spcBef>
                          <a:spcPts val="0"/>
                        </a:spcBef>
                        <a:spcAft>
                          <a:spcPts val="0"/>
                        </a:spcAft>
                        <a:buNone/>
                      </a:pPr>
                      <a:r>
                        <a:rPr lang="ja-JP" sz="2000"/>
                        <a:t>セブン-イレブン</a:t>
                      </a:r>
                      <a:endParaRPr/>
                    </a:p>
                  </a:txBody>
                  <a:tcPr marT="45725" marB="45725" marR="91450" marL="91450" anchor="ctr"/>
                </a:tc>
                <a:tc>
                  <a:txBody>
                    <a:bodyPr/>
                    <a:lstStyle/>
                    <a:p>
                      <a:pPr indent="0" lvl="0" marL="0" marR="0" rtl="0" algn="l">
                        <a:spcBef>
                          <a:spcPts val="0"/>
                        </a:spcBef>
                        <a:spcAft>
                          <a:spcPts val="0"/>
                        </a:spcAft>
                        <a:buNone/>
                      </a:pPr>
                      <a:r>
                        <a:rPr lang="ja-JP" sz="2000"/>
                        <a:t>近くて便利</a:t>
                      </a:r>
                      <a:endParaRPr/>
                    </a:p>
                  </a:txBody>
                  <a:tcPr marT="45725" marB="45725" marR="91450" marL="91450" anchor="ctr"/>
                </a:tc>
              </a:tr>
              <a:tr h="507375">
                <a:tc gridSpan="2">
                  <a:txBody>
                    <a:bodyPr/>
                    <a:lstStyle/>
                    <a:p>
                      <a:pPr indent="0" lvl="0" marL="0" marR="0" rtl="0" algn="ctr">
                        <a:spcBef>
                          <a:spcPts val="0"/>
                        </a:spcBef>
                        <a:spcAft>
                          <a:spcPts val="0"/>
                        </a:spcAft>
                        <a:buNone/>
                      </a:pPr>
                      <a:r>
                        <a:rPr b="0" lang="ja-JP" sz="1600">
                          <a:solidFill>
                            <a:srgbClr val="000000"/>
                          </a:solidFill>
                        </a:rPr>
                        <a:t>セブン-イレブンが取扱うのは「物」ではなく「便利」の提供</a:t>
                      </a:r>
                      <a:endParaRPr/>
                    </a:p>
                  </a:txBody>
                  <a:tcPr marT="45725" marB="45725" marR="91450" marL="91450" anchor="ctr">
                    <a:solidFill>
                      <a:srgbClr val="E9F1F5"/>
                    </a:solidFill>
                  </a:tcPr>
                </a:tc>
                <a:tc hMerge="1"/>
              </a:tr>
              <a:tr h="360000">
                <a:tc>
                  <a:txBody>
                    <a:bodyPr/>
                    <a:lstStyle/>
                    <a:p>
                      <a:pPr indent="0" lvl="0" marL="0" marR="0" rtl="0" algn="ctr">
                        <a:spcBef>
                          <a:spcPts val="0"/>
                        </a:spcBef>
                        <a:spcAft>
                          <a:spcPts val="0"/>
                        </a:spcAft>
                        <a:buNone/>
                      </a:pPr>
                      <a:r>
                        <a:t/>
                      </a:r>
                      <a:endParaRPr sz="2000"/>
                    </a:p>
                  </a:txBody>
                  <a:tcPr marT="45725" marB="45725" marR="91450" marL="91450" anchor="ctr"/>
                </a:tc>
                <a:tc>
                  <a:txBody>
                    <a:bodyPr/>
                    <a:lstStyle/>
                    <a:p>
                      <a:pPr indent="0" lvl="0" marL="0" marR="0" rtl="0" algn="ctr">
                        <a:spcBef>
                          <a:spcPts val="0"/>
                        </a:spcBef>
                        <a:spcAft>
                          <a:spcPts val="0"/>
                        </a:spcAft>
                        <a:buNone/>
                      </a:pPr>
                      <a:r>
                        <a:t/>
                      </a:r>
                      <a:endParaRPr sz="2000"/>
                    </a:p>
                  </a:txBody>
                  <a:tcPr marT="45725" marB="45725" marR="91450" marL="91450" anchor="ctr"/>
                </a:tc>
              </a:tr>
              <a:tr h="612000">
                <a:tc>
                  <a:txBody>
                    <a:bodyPr/>
                    <a:lstStyle/>
                    <a:p>
                      <a:pPr indent="0" lvl="0" marL="0" marR="0" rtl="0" algn="ctr">
                        <a:spcBef>
                          <a:spcPts val="0"/>
                        </a:spcBef>
                        <a:spcAft>
                          <a:spcPts val="0"/>
                        </a:spcAft>
                        <a:buNone/>
                      </a:pPr>
                      <a:r>
                        <a:rPr lang="ja-JP" sz="2000"/>
                        <a:t>ヤナセ</a:t>
                      </a:r>
                      <a:endParaRPr/>
                    </a:p>
                  </a:txBody>
                  <a:tcPr marT="45725" marB="45725" marR="91450" marL="91450" anchor="ctr"/>
                </a:tc>
                <a:tc>
                  <a:txBody>
                    <a:bodyPr/>
                    <a:lstStyle/>
                    <a:p>
                      <a:pPr indent="0" lvl="0" marL="0" marR="0" rtl="0" algn="ctr">
                        <a:spcBef>
                          <a:spcPts val="0"/>
                        </a:spcBef>
                        <a:spcAft>
                          <a:spcPts val="0"/>
                        </a:spcAft>
                        <a:buNone/>
                      </a:pPr>
                      <a:r>
                        <a:rPr b="0" i="0" lang="ja-JP" sz="1800">
                          <a:solidFill>
                            <a:schemeClr val="dk1"/>
                          </a:solidFill>
                          <a:latin typeface="Book Antiqua"/>
                          <a:ea typeface="Book Antiqua"/>
                          <a:cs typeface="Book Antiqua"/>
                          <a:sym typeface="Book Antiqua"/>
                        </a:rPr>
                        <a:t>自動車はつくらない。自動車のある人生をつくっている</a:t>
                      </a:r>
                      <a:endParaRPr sz="2000"/>
                    </a:p>
                  </a:txBody>
                  <a:tcPr marT="45725" marB="45725" marR="91450" marL="91450" anchor="ctr">
                    <a:solidFill>
                      <a:srgbClr val="D0E3EA"/>
                    </a:solidFill>
                  </a:tcPr>
                </a:tc>
              </a:tr>
              <a:tr h="507375">
                <a:tc gridSpan="2">
                  <a:txBody>
                    <a:bodyPr/>
                    <a:lstStyle/>
                    <a:p>
                      <a:pPr indent="0" lvl="0" marL="0" marR="0" rtl="0" algn="ctr">
                        <a:lnSpc>
                          <a:spcPct val="100000"/>
                        </a:lnSpc>
                        <a:spcBef>
                          <a:spcPts val="0"/>
                        </a:spcBef>
                        <a:spcAft>
                          <a:spcPts val="0"/>
                        </a:spcAft>
                        <a:buClr>
                          <a:schemeClr val="dk1"/>
                        </a:buClr>
                        <a:buSzPts val="1600"/>
                        <a:buFont typeface="Book Antiqua"/>
                        <a:buNone/>
                      </a:pPr>
                      <a:r>
                        <a:rPr b="0" i="0" lang="ja-JP" sz="1600">
                          <a:solidFill>
                            <a:schemeClr val="dk1"/>
                          </a:solidFill>
                          <a:latin typeface="Book Antiqua"/>
                          <a:ea typeface="Book Antiqua"/>
                          <a:cs typeface="Book Antiqua"/>
                          <a:sym typeface="Book Antiqua"/>
                        </a:rPr>
                        <a:t>しない事を明言し「既存の優れた自動車を提供する」を明確に</a:t>
                      </a:r>
                      <a:endParaRPr b="0" i="0" sz="1800" u="none" cap="none" strike="noStrike">
                        <a:solidFill>
                          <a:schemeClr val="dk1"/>
                        </a:solidFill>
                        <a:latin typeface="Book Antiqua"/>
                        <a:ea typeface="Book Antiqua"/>
                        <a:cs typeface="Book Antiqua"/>
                        <a:sym typeface="Book Antiqua"/>
                      </a:endParaRPr>
                    </a:p>
                  </a:txBody>
                  <a:tcPr marT="45725" marB="45725" marR="91450" marL="91450" anchor="ctr">
                    <a:solidFill>
                      <a:srgbClr val="E9F1F5"/>
                    </a:solidFill>
                  </a:tcPr>
                </a:tc>
                <a:tc hMerge="1"/>
              </a:tr>
              <a:tr h="360000">
                <a:tc>
                  <a:txBody>
                    <a:bodyPr/>
                    <a:lstStyle/>
                    <a:p>
                      <a:pPr indent="0" lvl="0" marL="0" marR="0" rtl="0" algn="ctr">
                        <a:spcBef>
                          <a:spcPts val="0"/>
                        </a:spcBef>
                        <a:spcAft>
                          <a:spcPts val="0"/>
                        </a:spcAft>
                        <a:buNone/>
                      </a:pPr>
                      <a:r>
                        <a:t/>
                      </a:r>
                      <a:endParaRPr sz="2000"/>
                    </a:p>
                  </a:txBody>
                  <a:tcPr marT="45725" marB="45725" marR="91450" marL="91450" anchor="ctr"/>
                </a:tc>
                <a:tc>
                  <a:txBody>
                    <a:bodyPr/>
                    <a:lstStyle/>
                    <a:p>
                      <a:pPr indent="0" lvl="0" marL="0" marR="0" rtl="0" algn="ctr">
                        <a:spcBef>
                          <a:spcPts val="0"/>
                        </a:spcBef>
                        <a:spcAft>
                          <a:spcPts val="0"/>
                        </a:spcAft>
                        <a:buNone/>
                      </a:pPr>
                      <a:r>
                        <a:t/>
                      </a:r>
                      <a:endParaRPr sz="2000"/>
                    </a:p>
                  </a:txBody>
                  <a:tcPr marT="45725" marB="45725" marR="91450" marL="91450" anchor="ctr"/>
                </a:tc>
              </a:tr>
              <a:tr h="576000">
                <a:tc>
                  <a:txBody>
                    <a:bodyPr/>
                    <a:lstStyle/>
                    <a:p>
                      <a:pPr indent="0" lvl="0" marL="0" marR="0" rtl="0" algn="ctr">
                        <a:spcBef>
                          <a:spcPts val="0"/>
                        </a:spcBef>
                        <a:spcAft>
                          <a:spcPts val="0"/>
                        </a:spcAft>
                        <a:buNone/>
                      </a:pPr>
                      <a:r>
                        <a:rPr lang="ja-JP" sz="2000"/>
                        <a:t>タニタ</a:t>
                      </a:r>
                      <a:endParaRPr/>
                    </a:p>
                  </a:txBody>
                  <a:tcPr marT="45725" marB="45725" marR="91450" marL="91450" anchor="ctr"/>
                </a:tc>
                <a:tc>
                  <a:txBody>
                    <a:bodyPr/>
                    <a:lstStyle/>
                    <a:p>
                      <a:pPr indent="0" lvl="0" marL="0" marR="0" rtl="0" algn="l">
                        <a:spcBef>
                          <a:spcPts val="0"/>
                        </a:spcBef>
                        <a:spcAft>
                          <a:spcPts val="0"/>
                        </a:spcAft>
                        <a:buNone/>
                      </a:pPr>
                      <a:r>
                        <a:rPr lang="ja-JP" sz="2000"/>
                        <a:t>人々の健康を作る</a:t>
                      </a:r>
                      <a:endParaRPr/>
                    </a:p>
                  </a:txBody>
                  <a:tcPr marT="45725" marB="45725" marR="91450" marL="91450" anchor="ctr"/>
                </a:tc>
              </a:tr>
              <a:tr h="768450">
                <a:tc gridSpan="2">
                  <a:txBody>
                    <a:bodyPr/>
                    <a:lstStyle/>
                    <a:p>
                      <a:pPr indent="0" lvl="0" marL="0" marR="0" rtl="0" algn="ctr">
                        <a:spcBef>
                          <a:spcPts val="0"/>
                        </a:spcBef>
                        <a:spcAft>
                          <a:spcPts val="0"/>
                        </a:spcAft>
                        <a:buNone/>
                      </a:pPr>
                      <a:r>
                        <a:rPr b="0" lang="ja-JP" sz="1600">
                          <a:solidFill>
                            <a:schemeClr val="dk1"/>
                          </a:solidFill>
                        </a:rPr>
                        <a:t>計測機器メーカーだったが、再定義しタニタ食堂などの</a:t>
                      </a:r>
                      <a:endParaRPr b="0" sz="1600">
                        <a:solidFill>
                          <a:schemeClr val="dk1"/>
                        </a:solidFill>
                      </a:endParaRPr>
                    </a:p>
                    <a:p>
                      <a:pPr indent="0" lvl="0" marL="0" marR="0" rtl="0" algn="ctr">
                        <a:spcBef>
                          <a:spcPts val="0"/>
                        </a:spcBef>
                        <a:spcAft>
                          <a:spcPts val="0"/>
                        </a:spcAft>
                        <a:buNone/>
                      </a:pPr>
                      <a:r>
                        <a:rPr b="0" lang="ja-JP" sz="1600">
                          <a:solidFill>
                            <a:schemeClr val="dk1"/>
                          </a:solidFill>
                        </a:rPr>
                        <a:t>新事業で新しい顧客を獲得している</a:t>
                      </a:r>
                      <a:endParaRPr/>
                    </a:p>
                  </a:txBody>
                  <a:tcPr marT="45725" marB="45725" marR="91450" marL="91450" anchor="ctr">
                    <a:solidFill>
                      <a:srgbClr val="E9F1F5"/>
                    </a:solidFill>
                  </a:tcPr>
                </a:tc>
                <a:tc hMerge="1"/>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0" name="Shape 680"/>
        <p:cNvGrpSpPr/>
        <p:nvPr/>
      </p:nvGrpSpPr>
      <p:grpSpPr>
        <a:xfrm>
          <a:off x="0" y="0"/>
          <a:ext cx="0" cy="0"/>
          <a:chOff x="0" y="0"/>
          <a:chExt cx="0" cy="0"/>
        </a:xfrm>
      </p:grpSpPr>
      <p:sp>
        <p:nvSpPr>
          <p:cNvPr id="681" name="Google Shape;681;p31"/>
          <p:cNvSpPr txBox="1"/>
          <p:nvPr>
            <p:ph type="ctrTitle"/>
          </p:nvPr>
        </p:nvSpPr>
        <p:spPr>
          <a:xfrm>
            <a:off x="685800" y="2130428"/>
            <a:ext cx="7772400" cy="1470025"/>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お疲れ様でした</a:t>
            </a:r>
            <a:endParaRPr/>
          </a:p>
        </p:txBody>
      </p:sp>
      <p:sp>
        <p:nvSpPr>
          <p:cNvPr id="682" name="Google Shape;682;p31"/>
          <p:cNvSpPr txBox="1"/>
          <p:nvPr>
            <p:ph idx="1" type="subTitle"/>
          </p:nvPr>
        </p:nvSpPr>
        <p:spPr>
          <a:xfrm>
            <a:off x="3995936" y="4168774"/>
            <a:ext cx="4104456" cy="1470026"/>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SzPts val="2400"/>
              <a:buNone/>
            </a:pPr>
            <a:r>
              <a:rPr lang="ja-JP" sz="2400"/>
              <a:t>懇親会：味ふうせん</a:t>
            </a:r>
            <a:endParaRPr sz="2400"/>
          </a:p>
          <a:p>
            <a:pPr indent="0" lvl="0" marL="0" rtl="0" algn="l">
              <a:spcBef>
                <a:spcPts val="480"/>
              </a:spcBef>
              <a:spcAft>
                <a:spcPts val="0"/>
              </a:spcAft>
              <a:buSzPts val="2400"/>
              <a:buNone/>
            </a:pPr>
            <a:r>
              <a:rPr lang="ja-JP" sz="2400"/>
              <a:t>場所：姫路市忍町105</a:t>
            </a:r>
            <a:endParaRPr/>
          </a:p>
          <a:p>
            <a:pPr indent="0" lvl="0" marL="0" rtl="0" algn="l">
              <a:spcBef>
                <a:spcPts val="480"/>
              </a:spcBef>
              <a:spcAft>
                <a:spcPts val="0"/>
              </a:spcAft>
              <a:buSzPts val="2400"/>
              <a:buNone/>
            </a:pPr>
            <a:r>
              <a:rPr lang="ja-JP" sz="2400"/>
              <a:t>TEL：079-222-5181</a:t>
            </a:r>
            <a:endParaRPr sz="2400"/>
          </a:p>
        </p:txBody>
      </p:sp>
      <p:sp>
        <p:nvSpPr>
          <p:cNvPr id="683" name="Google Shape;683;p31"/>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684" name="Google Shape;684;p31"/>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685" name="Google Shape;685;p31"/>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pic>
        <p:nvPicPr>
          <p:cNvPr descr="屋内, テーブル, 建物, 座る が含まれている画像&#10;&#10;AI によって生成されたコンテンツは間違っている可能性があります。" id="686" name="Google Shape;686;p31"/>
          <p:cNvPicPr preferRelativeResize="0"/>
          <p:nvPr/>
        </p:nvPicPr>
        <p:blipFill rotWithShape="1">
          <a:blip r:embed="rId3">
            <a:alphaModFix/>
          </a:blip>
          <a:srcRect b="0" l="0" r="0" t="0"/>
          <a:stretch/>
        </p:blipFill>
        <p:spPr>
          <a:xfrm>
            <a:off x="2267744" y="3903836"/>
            <a:ext cx="1454078" cy="1944216"/>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sp>
        <p:nvSpPr>
          <p:cNvPr id="691" name="Google Shape;691;p32"/>
          <p:cNvSpPr txBox="1"/>
          <p:nvPr>
            <p:ph type="title"/>
          </p:nvPr>
        </p:nvSpPr>
        <p:spPr>
          <a:xfrm>
            <a:off x="457200" y="692696"/>
            <a:ext cx="8229600" cy="86409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第7回会員増強委員会</a:t>
            </a:r>
            <a:endParaRPr/>
          </a:p>
        </p:txBody>
      </p:sp>
      <p:sp>
        <p:nvSpPr>
          <p:cNvPr id="692" name="Google Shape;692;p32"/>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693" name="Google Shape;693;p32"/>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694" name="Google Shape;694;p32"/>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pic>
        <p:nvPicPr>
          <p:cNvPr descr="QR コード が含まれている画像&#10;&#10;AI によって生成されたコンテンツは間違っている可能性があります。" id="695" name="Google Shape;695;p32"/>
          <p:cNvPicPr preferRelativeResize="0"/>
          <p:nvPr/>
        </p:nvPicPr>
        <p:blipFill rotWithShape="1">
          <a:blip r:embed="rId3">
            <a:alphaModFix/>
          </a:blip>
          <a:srcRect b="0" l="0" r="0" t="0"/>
          <a:stretch/>
        </p:blipFill>
        <p:spPr>
          <a:xfrm>
            <a:off x="323528" y="1772816"/>
            <a:ext cx="2846958" cy="4032448"/>
          </a:xfrm>
          <a:prstGeom prst="rect">
            <a:avLst/>
          </a:prstGeom>
          <a:noFill/>
          <a:ln>
            <a:noFill/>
          </a:ln>
        </p:spPr>
      </p:pic>
      <p:pic>
        <p:nvPicPr>
          <p:cNvPr descr="グラフ が含まれている画像&#10;&#10;AI によって生成されたコンテンツは間違っている可能性があります。" id="696" name="Google Shape;696;p32"/>
          <p:cNvPicPr preferRelativeResize="0"/>
          <p:nvPr/>
        </p:nvPicPr>
        <p:blipFill rotWithShape="1">
          <a:blip r:embed="rId4">
            <a:alphaModFix/>
          </a:blip>
          <a:srcRect b="0" l="0" r="0" t="0"/>
          <a:stretch/>
        </p:blipFill>
        <p:spPr>
          <a:xfrm>
            <a:off x="3070176" y="1628800"/>
            <a:ext cx="5793704" cy="409781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4"/>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233" name="Google Shape;233;p4"/>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234" name="Google Shape;234;p4"/>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235" name="Google Shape;235;p4"/>
          <p:cNvSpPr/>
          <p:nvPr/>
        </p:nvSpPr>
        <p:spPr>
          <a:xfrm>
            <a:off x="379634" y="2551873"/>
            <a:ext cx="1329898" cy="1202634"/>
          </a:xfrm>
          <a:prstGeom prst="roundRect">
            <a:avLst>
              <a:gd fmla="val 16667" name="adj"/>
            </a:avLst>
          </a:prstGeom>
          <a:solidFill>
            <a:srgbClr val="FFFFFF"/>
          </a:solidFill>
          <a:ln cap="flat" cmpd="sng" w="38100">
            <a:solidFill>
              <a:srgbClr val="4EA72E"/>
            </a:solidFill>
            <a:prstDash val="solid"/>
            <a:miter lim="800000"/>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t/>
            </a:r>
            <a:endParaRPr/>
          </a:p>
        </p:txBody>
      </p:sp>
      <p:sp>
        <p:nvSpPr>
          <p:cNvPr id="236" name="Google Shape;236;p4"/>
          <p:cNvSpPr txBox="1"/>
          <p:nvPr/>
        </p:nvSpPr>
        <p:spPr>
          <a:xfrm rot="5400000">
            <a:off x="501965" y="2546926"/>
            <a:ext cx="1085218" cy="121248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・戦略指針</a:t>
            </a:r>
            <a:endParaRPr b="1" i="0" sz="135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　　↑</a:t>
            </a:r>
            <a:endParaRPr b="1" i="0" sz="135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・課題抽出</a:t>
            </a:r>
            <a:endParaRPr b="1" i="0" sz="135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　　↑</a:t>
            </a:r>
            <a:endParaRPr b="1" i="0" sz="135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・現状把握</a:t>
            </a:r>
            <a:endParaRPr b="1" i="0" sz="1350" u="none" cap="none" strike="noStrike">
              <a:solidFill>
                <a:srgbClr val="000000"/>
              </a:solidFill>
              <a:latin typeface="Arial"/>
              <a:ea typeface="Arial"/>
              <a:cs typeface="Arial"/>
              <a:sym typeface="Arial"/>
            </a:endParaRPr>
          </a:p>
        </p:txBody>
      </p:sp>
      <p:sp>
        <p:nvSpPr>
          <p:cNvPr id="237" name="Google Shape;237;p4"/>
          <p:cNvSpPr/>
          <p:nvPr/>
        </p:nvSpPr>
        <p:spPr>
          <a:xfrm>
            <a:off x="2572525" y="2556843"/>
            <a:ext cx="893862" cy="1202634"/>
          </a:xfrm>
          <a:prstGeom prst="roundRect">
            <a:avLst>
              <a:gd fmla="val 16667" name="adj"/>
            </a:avLst>
          </a:prstGeom>
          <a:solidFill>
            <a:srgbClr val="FFFFFF"/>
          </a:solidFill>
          <a:ln cap="flat" cmpd="sng" w="38100">
            <a:solidFill>
              <a:srgbClr val="E97132"/>
            </a:solidFill>
            <a:prstDash val="solid"/>
            <a:miter lim="800000"/>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t/>
            </a:r>
            <a:endParaRPr/>
          </a:p>
        </p:txBody>
      </p:sp>
      <p:sp>
        <p:nvSpPr>
          <p:cNvPr id="238" name="Google Shape;238;p4"/>
          <p:cNvSpPr txBox="1"/>
          <p:nvPr/>
        </p:nvSpPr>
        <p:spPr>
          <a:xfrm rot="5400000">
            <a:off x="2461774" y="2754846"/>
            <a:ext cx="1115365" cy="80659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・ビジョン</a:t>
            </a:r>
            <a:endParaRPr b="1" i="0" sz="135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・夢</a:t>
            </a:r>
            <a:endParaRPr b="1" i="0" sz="135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・経営指針</a:t>
            </a:r>
            <a:endParaRPr b="1" i="0" sz="1350" u="none" cap="none" strike="noStrike">
              <a:solidFill>
                <a:srgbClr val="000000"/>
              </a:solidFill>
              <a:latin typeface="Arial"/>
              <a:ea typeface="Arial"/>
              <a:cs typeface="Arial"/>
              <a:sym typeface="Arial"/>
            </a:endParaRPr>
          </a:p>
        </p:txBody>
      </p:sp>
      <p:sp>
        <p:nvSpPr>
          <p:cNvPr id="239" name="Google Shape;239;p4"/>
          <p:cNvSpPr/>
          <p:nvPr/>
        </p:nvSpPr>
        <p:spPr>
          <a:xfrm>
            <a:off x="4329383" y="2551874"/>
            <a:ext cx="434161" cy="1560441"/>
          </a:xfrm>
          <a:prstGeom prst="roundRect">
            <a:avLst>
              <a:gd fmla="val 16667" name="adj"/>
            </a:avLst>
          </a:prstGeom>
          <a:solidFill>
            <a:srgbClr val="FFFFFF"/>
          </a:solidFill>
          <a:ln cap="flat" cmpd="sng" w="38100">
            <a:solidFill>
              <a:srgbClr val="A02B93"/>
            </a:solidFill>
            <a:prstDash val="solid"/>
            <a:miter lim="800000"/>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t/>
            </a:r>
            <a:endParaRPr/>
          </a:p>
        </p:txBody>
      </p:sp>
      <p:sp>
        <p:nvSpPr>
          <p:cNvPr id="240" name="Google Shape;240;p4"/>
          <p:cNvSpPr txBox="1"/>
          <p:nvPr/>
        </p:nvSpPr>
        <p:spPr>
          <a:xfrm rot="5400000">
            <a:off x="3787429" y="3136184"/>
            <a:ext cx="1518053" cy="39177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・経営戦略策定</a:t>
            </a:r>
            <a:endParaRPr b="1" i="0" sz="1350" u="none" cap="none" strike="noStrike">
              <a:solidFill>
                <a:srgbClr val="000000"/>
              </a:solidFill>
              <a:latin typeface="Arial"/>
              <a:ea typeface="Arial"/>
              <a:cs typeface="Arial"/>
              <a:sym typeface="Arial"/>
            </a:endParaRPr>
          </a:p>
        </p:txBody>
      </p:sp>
      <p:sp>
        <p:nvSpPr>
          <p:cNvPr id="241" name="Google Shape;241;p4"/>
          <p:cNvSpPr/>
          <p:nvPr/>
        </p:nvSpPr>
        <p:spPr>
          <a:xfrm>
            <a:off x="5585180" y="2551875"/>
            <a:ext cx="1353562" cy="1446143"/>
          </a:xfrm>
          <a:prstGeom prst="roundRect">
            <a:avLst>
              <a:gd fmla="val 16667" name="adj"/>
            </a:avLst>
          </a:prstGeom>
          <a:solidFill>
            <a:srgbClr val="FFFFFF"/>
          </a:solidFill>
          <a:ln cap="flat" cmpd="sng" w="38100">
            <a:solidFill>
              <a:srgbClr val="156082"/>
            </a:solidFill>
            <a:prstDash val="solid"/>
            <a:miter lim="800000"/>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t/>
            </a:r>
            <a:endParaRPr/>
          </a:p>
        </p:txBody>
      </p:sp>
      <p:sp>
        <p:nvSpPr>
          <p:cNvPr id="242" name="Google Shape;242;p4"/>
          <p:cNvSpPr txBox="1"/>
          <p:nvPr/>
        </p:nvSpPr>
        <p:spPr>
          <a:xfrm rot="5400000">
            <a:off x="5604960" y="2664241"/>
            <a:ext cx="1313992" cy="122141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・徹底・管理</a:t>
            </a:r>
            <a:endParaRPr b="1" i="0" sz="135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　　↑</a:t>
            </a:r>
            <a:endParaRPr b="1" i="0" sz="135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・実行</a:t>
            </a:r>
            <a:endParaRPr b="1" i="0" sz="135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　　↑</a:t>
            </a:r>
            <a:endParaRPr b="1" i="0" sz="135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・指揮</a:t>
            </a:r>
            <a:endParaRPr b="1" i="0" sz="1350" u="none" cap="none" strike="noStrike">
              <a:solidFill>
                <a:srgbClr val="000000"/>
              </a:solidFill>
              <a:latin typeface="Arial"/>
              <a:ea typeface="Arial"/>
              <a:cs typeface="Arial"/>
              <a:sym typeface="Arial"/>
            </a:endParaRPr>
          </a:p>
        </p:txBody>
      </p:sp>
      <p:sp>
        <p:nvSpPr>
          <p:cNvPr id="243" name="Google Shape;243;p4"/>
          <p:cNvSpPr/>
          <p:nvPr/>
        </p:nvSpPr>
        <p:spPr>
          <a:xfrm>
            <a:off x="7760379" y="2551872"/>
            <a:ext cx="893862" cy="1446142"/>
          </a:xfrm>
          <a:prstGeom prst="roundRect">
            <a:avLst>
              <a:gd fmla="val 16667" name="adj"/>
            </a:avLst>
          </a:prstGeom>
          <a:solidFill>
            <a:srgbClr val="FFFFFF"/>
          </a:solidFill>
          <a:ln cap="flat" cmpd="sng" w="38100">
            <a:solidFill>
              <a:srgbClr val="0F9ED5"/>
            </a:solidFill>
            <a:prstDash val="solid"/>
            <a:miter lim="800000"/>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t/>
            </a:r>
            <a:endParaRPr/>
          </a:p>
        </p:txBody>
      </p:sp>
      <p:sp>
        <p:nvSpPr>
          <p:cNvPr id="244" name="Google Shape;244;p4"/>
          <p:cNvSpPr txBox="1"/>
          <p:nvPr/>
        </p:nvSpPr>
        <p:spPr>
          <a:xfrm rot="5400000">
            <a:off x="7527870" y="2871625"/>
            <a:ext cx="1358873" cy="80659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・評価・達成</a:t>
            </a:r>
            <a:endParaRPr b="1" i="0" sz="135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　　↑</a:t>
            </a:r>
            <a:endParaRPr b="1" i="0" sz="135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1" i="0" lang="ja-JP" sz="1350" u="none" cap="none" strike="noStrike">
                <a:solidFill>
                  <a:srgbClr val="000000"/>
                </a:solidFill>
                <a:latin typeface="Arial"/>
                <a:ea typeface="Arial"/>
                <a:cs typeface="Arial"/>
                <a:sym typeface="Arial"/>
              </a:rPr>
              <a:t>・進捗</a:t>
            </a:r>
            <a:endParaRPr b="1" i="0" sz="1350" u="none" cap="none" strike="noStrike">
              <a:solidFill>
                <a:srgbClr val="000000"/>
              </a:solidFill>
              <a:latin typeface="Arial"/>
              <a:ea typeface="Arial"/>
              <a:cs typeface="Arial"/>
              <a:sym typeface="Arial"/>
            </a:endParaRPr>
          </a:p>
        </p:txBody>
      </p:sp>
      <p:sp>
        <p:nvSpPr>
          <p:cNvPr id="245" name="Google Shape;245;p4"/>
          <p:cNvSpPr/>
          <p:nvPr/>
        </p:nvSpPr>
        <p:spPr>
          <a:xfrm>
            <a:off x="1998298" y="2839834"/>
            <a:ext cx="389658" cy="589166"/>
          </a:xfrm>
          <a:prstGeom prst="chevron">
            <a:avLst>
              <a:gd fmla="val 50000" name="adj"/>
            </a:avLst>
          </a:prstGeom>
          <a:solidFill>
            <a:srgbClr val="0F9ED5">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350" u="none" cap="none" strike="noStrike">
              <a:solidFill>
                <a:srgbClr val="000000"/>
              </a:solidFill>
              <a:latin typeface="Arial"/>
              <a:ea typeface="Arial"/>
              <a:cs typeface="Arial"/>
              <a:sym typeface="Arial"/>
            </a:endParaRPr>
          </a:p>
        </p:txBody>
      </p:sp>
      <p:sp>
        <p:nvSpPr>
          <p:cNvPr id="246" name="Google Shape;246;p4"/>
          <p:cNvSpPr/>
          <p:nvPr/>
        </p:nvSpPr>
        <p:spPr>
          <a:xfrm>
            <a:off x="3770413" y="2839834"/>
            <a:ext cx="389658" cy="589166"/>
          </a:xfrm>
          <a:prstGeom prst="chevron">
            <a:avLst>
              <a:gd fmla="val 50000" name="adj"/>
            </a:avLst>
          </a:prstGeom>
          <a:solidFill>
            <a:srgbClr val="0F9ED5">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350" u="none" cap="none" strike="noStrike">
              <a:solidFill>
                <a:srgbClr val="000000"/>
              </a:solidFill>
              <a:latin typeface="Arial"/>
              <a:ea typeface="Arial"/>
              <a:cs typeface="Arial"/>
              <a:sym typeface="Arial"/>
            </a:endParaRPr>
          </a:p>
        </p:txBody>
      </p:sp>
      <p:sp>
        <p:nvSpPr>
          <p:cNvPr id="247" name="Google Shape;247;p4"/>
          <p:cNvSpPr/>
          <p:nvPr/>
        </p:nvSpPr>
        <p:spPr>
          <a:xfrm>
            <a:off x="5005070" y="2839835"/>
            <a:ext cx="389658" cy="589166"/>
          </a:xfrm>
          <a:prstGeom prst="chevron">
            <a:avLst>
              <a:gd fmla="val 50000" name="adj"/>
            </a:avLst>
          </a:prstGeom>
          <a:solidFill>
            <a:srgbClr val="0F9ED5">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350" u="none" cap="none" strike="noStrike">
              <a:solidFill>
                <a:srgbClr val="000000"/>
              </a:solidFill>
              <a:latin typeface="Arial"/>
              <a:ea typeface="Arial"/>
              <a:cs typeface="Arial"/>
              <a:sym typeface="Arial"/>
            </a:endParaRPr>
          </a:p>
        </p:txBody>
      </p:sp>
      <p:sp>
        <p:nvSpPr>
          <p:cNvPr id="248" name="Google Shape;248;p4"/>
          <p:cNvSpPr/>
          <p:nvPr/>
        </p:nvSpPr>
        <p:spPr>
          <a:xfrm>
            <a:off x="7180270" y="2839835"/>
            <a:ext cx="389658" cy="589166"/>
          </a:xfrm>
          <a:prstGeom prst="chevron">
            <a:avLst>
              <a:gd fmla="val 50000" name="adj"/>
            </a:avLst>
          </a:prstGeom>
          <a:solidFill>
            <a:srgbClr val="0F9ED5">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350" u="none" cap="none" strike="noStrike">
              <a:solidFill>
                <a:srgbClr val="000000"/>
              </a:solidFill>
              <a:latin typeface="Arial"/>
              <a:ea typeface="Arial"/>
              <a:cs typeface="Arial"/>
              <a:sym typeface="Arial"/>
            </a:endParaRPr>
          </a:p>
        </p:txBody>
      </p:sp>
      <p:sp>
        <p:nvSpPr>
          <p:cNvPr id="249" name="Google Shape;249;p4"/>
          <p:cNvSpPr/>
          <p:nvPr/>
        </p:nvSpPr>
        <p:spPr>
          <a:xfrm rot="10800000">
            <a:off x="971550" y="4206240"/>
            <a:ext cx="7334250" cy="643890"/>
          </a:xfrm>
          <a:prstGeom prst="bentArrow">
            <a:avLst>
              <a:gd fmla="val 25000" name="adj1"/>
              <a:gd fmla="val 25000" name="adj2"/>
              <a:gd fmla="val 25000" name="adj3"/>
              <a:gd fmla="val 43750" name="adj4"/>
            </a:avLst>
          </a:prstGeom>
          <a:solidFill>
            <a:srgbClr val="0F9ED5">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350" u="none" cap="none" strike="noStrike">
              <a:solidFill>
                <a:srgbClr val="000000"/>
              </a:solidFill>
              <a:latin typeface="Arial"/>
              <a:ea typeface="Arial"/>
              <a:cs typeface="Arial"/>
              <a:sym typeface="Arial"/>
            </a:endParaRPr>
          </a:p>
        </p:txBody>
      </p:sp>
      <p:sp>
        <p:nvSpPr>
          <p:cNvPr id="250" name="Google Shape;250;p4"/>
          <p:cNvSpPr/>
          <p:nvPr/>
        </p:nvSpPr>
        <p:spPr>
          <a:xfrm>
            <a:off x="924917" y="4188513"/>
            <a:ext cx="278130" cy="323850"/>
          </a:xfrm>
          <a:prstGeom prst="upArrow">
            <a:avLst>
              <a:gd fmla="val 50000" name="adj1"/>
              <a:gd fmla="val 50000" name="adj2"/>
            </a:avLst>
          </a:prstGeom>
          <a:solidFill>
            <a:srgbClr val="0F9ED5">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350" u="none" cap="none" strike="noStrike">
              <a:solidFill>
                <a:srgbClr val="FFFFFF"/>
              </a:solidFill>
              <a:latin typeface="Arial"/>
              <a:ea typeface="Arial"/>
              <a:cs typeface="Arial"/>
              <a:sym typeface="Arial"/>
            </a:endParaRPr>
          </a:p>
        </p:txBody>
      </p:sp>
      <p:sp>
        <p:nvSpPr>
          <p:cNvPr id="251" name="Google Shape;251;p4"/>
          <p:cNvSpPr/>
          <p:nvPr/>
        </p:nvSpPr>
        <p:spPr>
          <a:xfrm>
            <a:off x="2905930" y="4188513"/>
            <a:ext cx="278130" cy="323850"/>
          </a:xfrm>
          <a:prstGeom prst="upArrow">
            <a:avLst>
              <a:gd fmla="val 50000" name="adj1"/>
              <a:gd fmla="val 50000" name="adj2"/>
            </a:avLst>
          </a:prstGeom>
          <a:solidFill>
            <a:srgbClr val="0F9ED5">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350" u="none" cap="none" strike="noStrike">
              <a:solidFill>
                <a:srgbClr val="FFFFFF"/>
              </a:solidFill>
              <a:latin typeface="Arial"/>
              <a:ea typeface="Arial"/>
              <a:cs typeface="Arial"/>
              <a:sym typeface="Arial"/>
            </a:endParaRPr>
          </a:p>
        </p:txBody>
      </p:sp>
      <p:sp>
        <p:nvSpPr>
          <p:cNvPr id="252" name="Google Shape;252;p4"/>
          <p:cNvSpPr/>
          <p:nvPr/>
        </p:nvSpPr>
        <p:spPr>
          <a:xfrm>
            <a:off x="4429887" y="4188513"/>
            <a:ext cx="278130" cy="323850"/>
          </a:xfrm>
          <a:prstGeom prst="upArrow">
            <a:avLst>
              <a:gd fmla="val 50000" name="adj1"/>
              <a:gd fmla="val 50000" name="adj2"/>
            </a:avLst>
          </a:prstGeom>
          <a:solidFill>
            <a:srgbClr val="0F9ED5">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350" u="none" cap="none" strike="noStrike">
              <a:solidFill>
                <a:srgbClr val="FFFFFF"/>
              </a:solidFill>
              <a:latin typeface="Arial"/>
              <a:ea typeface="Arial"/>
              <a:cs typeface="Arial"/>
              <a:sym typeface="Arial"/>
            </a:endParaRPr>
          </a:p>
        </p:txBody>
      </p:sp>
      <p:sp>
        <p:nvSpPr>
          <p:cNvPr id="253" name="Google Shape;253;p4"/>
          <p:cNvSpPr/>
          <p:nvPr/>
        </p:nvSpPr>
        <p:spPr>
          <a:xfrm>
            <a:off x="6148434" y="4188513"/>
            <a:ext cx="278130" cy="323850"/>
          </a:xfrm>
          <a:prstGeom prst="upArrow">
            <a:avLst>
              <a:gd fmla="val 50000" name="adj1"/>
              <a:gd fmla="val 50000" name="adj2"/>
            </a:avLst>
          </a:prstGeom>
          <a:solidFill>
            <a:srgbClr val="0F9ED5">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350" u="none" cap="none" strike="noStrike">
              <a:solidFill>
                <a:srgbClr val="FFFFFF"/>
              </a:solidFill>
              <a:latin typeface="Arial"/>
              <a:ea typeface="Arial"/>
              <a:cs typeface="Arial"/>
              <a:sym typeface="Arial"/>
            </a:endParaRPr>
          </a:p>
        </p:txBody>
      </p:sp>
      <p:pic>
        <p:nvPicPr>
          <p:cNvPr descr="事業の成長 単色塗りつぶし" id="254" name="Google Shape;254;p4"/>
          <p:cNvPicPr preferRelativeResize="0"/>
          <p:nvPr/>
        </p:nvPicPr>
        <p:blipFill rotWithShape="1">
          <a:blip r:embed="rId3">
            <a:alphaModFix/>
          </a:blip>
          <a:srcRect b="0" l="0" r="0" t="0"/>
          <a:stretch/>
        </p:blipFill>
        <p:spPr>
          <a:xfrm>
            <a:off x="7889948" y="1721789"/>
            <a:ext cx="685800" cy="685800"/>
          </a:xfrm>
          <a:prstGeom prst="rect">
            <a:avLst/>
          </a:prstGeom>
          <a:noFill/>
          <a:ln>
            <a:noFill/>
          </a:ln>
        </p:spPr>
      </p:pic>
      <p:pic>
        <p:nvPicPr>
          <p:cNvPr descr="カスタマー レビュー 単色塗りつぶし" id="255" name="Google Shape;255;p4"/>
          <p:cNvPicPr preferRelativeResize="0"/>
          <p:nvPr/>
        </p:nvPicPr>
        <p:blipFill rotWithShape="1">
          <a:blip r:embed="rId4">
            <a:alphaModFix/>
          </a:blip>
          <a:srcRect b="0" l="0" r="0" t="0"/>
          <a:stretch/>
        </p:blipFill>
        <p:spPr>
          <a:xfrm>
            <a:off x="5057394" y="1721789"/>
            <a:ext cx="685800" cy="685800"/>
          </a:xfrm>
          <a:prstGeom prst="rect">
            <a:avLst/>
          </a:prstGeom>
          <a:noFill/>
          <a:ln>
            <a:noFill/>
          </a:ln>
        </p:spPr>
      </p:pic>
      <p:pic>
        <p:nvPicPr>
          <p:cNvPr descr="クリップボード: 混合 単色塗りつぶし" id="256" name="Google Shape;256;p4"/>
          <p:cNvPicPr preferRelativeResize="0"/>
          <p:nvPr/>
        </p:nvPicPr>
        <p:blipFill rotWithShape="1">
          <a:blip r:embed="rId5">
            <a:alphaModFix/>
          </a:blip>
          <a:srcRect b="0" l="0" r="0" t="0"/>
          <a:stretch/>
        </p:blipFill>
        <p:spPr>
          <a:xfrm>
            <a:off x="6972300" y="1761959"/>
            <a:ext cx="685800" cy="685800"/>
          </a:xfrm>
          <a:prstGeom prst="rect">
            <a:avLst/>
          </a:prstGeom>
          <a:noFill/>
          <a:ln>
            <a:noFill/>
          </a:ln>
        </p:spPr>
      </p:pic>
      <p:pic>
        <p:nvPicPr>
          <p:cNvPr descr="プレイブック 単色塗りつぶし" id="257" name="Google Shape;257;p4"/>
          <p:cNvPicPr preferRelativeResize="0"/>
          <p:nvPr/>
        </p:nvPicPr>
        <p:blipFill rotWithShape="1">
          <a:blip r:embed="rId6">
            <a:alphaModFix/>
          </a:blip>
          <a:srcRect b="0" l="0" r="0" t="0"/>
          <a:stretch/>
        </p:blipFill>
        <p:spPr>
          <a:xfrm>
            <a:off x="4226052" y="1759889"/>
            <a:ext cx="685800" cy="685800"/>
          </a:xfrm>
          <a:prstGeom prst="rect">
            <a:avLst/>
          </a:prstGeom>
          <a:noFill/>
          <a:ln>
            <a:noFill/>
          </a:ln>
        </p:spPr>
      </p:pic>
      <p:pic>
        <p:nvPicPr>
          <p:cNvPr descr="プレゼンテーション (円グラフ) 単色塗りつぶし" id="258" name="Google Shape;258;p4"/>
          <p:cNvPicPr preferRelativeResize="0"/>
          <p:nvPr/>
        </p:nvPicPr>
        <p:blipFill rotWithShape="1">
          <a:blip r:embed="rId7">
            <a:alphaModFix/>
          </a:blip>
          <a:srcRect b="0" l="0" r="0" t="0"/>
          <a:stretch/>
        </p:blipFill>
        <p:spPr>
          <a:xfrm>
            <a:off x="472440" y="1784907"/>
            <a:ext cx="685800" cy="685800"/>
          </a:xfrm>
          <a:prstGeom prst="rect">
            <a:avLst/>
          </a:prstGeom>
          <a:noFill/>
          <a:ln>
            <a:noFill/>
          </a:ln>
        </p:spPr>
      </p:pic>
      <p:pic>
        <p:nvPicPr>
          <p:cNvPr descr="熱望 単色塗りつぶし" id="259" name="Google Shape;259;p4"/>
          <p:cNvPicPr preferRelativeResize="0"/>
          <p:nvPr/>
        </p:nvPicPr>
        <p:blipFill rotWithShape="1">
          <a:blip r:embed="rId8">
            <a:alphaModFix/>
          </a:blip>
          <a:srcRect b="0" l="0" r="0" t="0"/>
          <a:stretch/>
        </p:blipFill>
        <p:spPr>
          <a:xfrm>
            <a:off x="5888736" y="1721789"/>
            <a:ext cx="685800" cy="685800"/>
          </a:xfrm>
          <a:prstGeom prst="rect">
            <a:avLst/>
          </a:prstGeom>
          <a:noFill/>
          <a:ln>
            <a:noFill/>
          </a:ln>
        </p:spPr>
      </p:pic>
      <p:pic>
        <p:nvPicPr>
          <p:cNvPr descr="名案 単色塗りつぶし" id="260" name="Google Shape;260;p4"/>
          <p:cNvPicPr preferRelativeResize="0"/>
          <p:nvPr/>
        </p:nvPicPr>
        <p:blipFill rotWithShape="1">
          <a:blip r:embed="rId9">
            <a:alphaModFix/>
          </a:blip>
          <a:srcRect b="0" l="0" r="0" t="0"/>
          <a:stretch/>
        </p:blipFill>
        <p:spPr>
          <a:xfrm>
            <a:off x="2394104" y="1784907"/>
            <a:ext cx="685800" cy="685800"/>
          </a:xfrm>
          <a:prstGeom prst="rect">
            <a:avLst/>
          </a:prstGeom>
          <a:noFill/>
          <a:ln>
            <a:noFill/>
          </a:ln>
        </p:spPr>
      </p:pic>
      <p:pic>
        <p:nvPicPr>
          <p:cNvPr descr="男性 単色塗りつぶし" id="261" name="Google Shape;261;p4"/>
          <p:cNvPicPr preferRelativeResize="0"/>
          <p:nvPr/>
        </p:nvPicPr>
        <p:blipFill rotWithShape="1">
          <a:blip r:embed="rId10">
            <a:alphaModFix/>
          </a:blip>
          <a:srcRect b="0" l="0" r="0" t="0"/>
          <a:stretch/>
        </p:blipFill>
        <p:spPr>
          <a:xfrm>
            <a:off x="1143000" y="1757240"/>
            <a:ext cx="685800" cy="685800"/>
          </a:xfrm>
          <a:prstGeom prst="rect">
            <a:avLst/>
          </a:prstGeom>
          <a:noFill/>
          <a:ln>
            <a:noFill/>
          </a:ln>
        </p:spPr>
      </p:pic>
      <p:pic>
        <p:nvPicPr>
          <p:cNvPr descr="教師 単色塗りつぶし" id="262" name="Google Shape;262;p4"/>
          <p:cNvPicPr preferRelativeResize="0"/>
          <p:nvPr/>
        </p:nvPicPr>
        <p:blipFill rotWithShape="1">
          <a:blip r:embed="rId11">
            <a:alphaModFix/>
          </a:blip>
          <a:srcRect b="0" l="0" r="0" t="0"/>
          <a:stretch/>
        </p:blipFill>
        <p:spPr>
          <a:xfrm>
            <a:off x="3045757" y="1784907"/>
            <a:ext cx="685800" cy="685800"/>
          </a:xfrm>
          <a:prstGeom prst="rect">
            <a:avLst/>
          </a:prstGeom>
          <a:noFill/>
          <a:ln>
            <a:noFill/>
          </a:ln>
        </p:spPr>
      </p:pic>
      <p:sp>
        <p:nvSpPr>
          <p:cNvPr id="263" name="Google Shape;263;p4"/>
          <p:cNvSpPr/>
          <p:nvPr/>
        </p:nvSpPr>
        <p:spPr>
          <a:xfrm>
            <a:off x="726567" y="5182592"/>
            <a:ext cx="7684770" cy="548137"/>
          </a:xfrm>
          <a:prstGeom prst="leftRightArrow">
            <a:avLst>
              <a:gd fmla="val 50000" name="adj1"/>
              <a:gd fmla="val 50000" name="adj2"/>
            </a:avLst>
          </a:prstGeom>
          <a:solidFill>
            <a:srgbClr val="156082"/>
          </a:solidFill>
          <a:ln cap="flat" cmpd="sng" w="19050">
            <a:solidFill>
              <a:srgbClr val="08283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ja-JP" sz="1350" u="none" cap="none" strike="noStrike">
                <a:solidFill>
                  <a:srgbClr val="FFFFFF"/>
                </a:solidFill>
                <a:latin typeface="Arial"/>
                <a:ea typeface="Arial"/>
                <a:cs typeface="Arial"/>
                <a:sym typeface="Arial"/>
              </a:rPr>
              <a:t>業務効率化</a:t>
            </a:r>
            <a:endParaRPr/>
          </a:p>
        </p:txBody>
      </p:sp>
      <p:sp>
        <p:nvSpPr>
          <p:cNvPr id="264" name="Google Shape;264;p4"/>
          <p:cNvSpPr/>
          <p:nvPr/>
        </p:nvSpPr>
        <p:spPr>
          <a:xfrm>
            <a:off x="6606122" y="4161559"/>
            <a:ext cx="781812" cy="288190"/>
          </a:xfrm>
          <a:custGeom>
            <a:rect b="b" l="l" r="r" t="t"/>
            <a:pathLst>
              <a:path extrusionOk="0" h="120000" w="120000">
                <a:moveTo>
                  <a:pt x="0" y="0"/>
                </a:moveTo>
                <a:lnTo>
                  <a:pt x="120000" y="0"/>
                </a:lnTo>
                <a:lnTo>
                  <a:pt x="120000" y="120000"/>
                </a:lnTo>
                <a:lnTo>
                  <a:pt x="0" y="120000"/>
                </a:lnTo>
                <a:close/>
              </a:path>
              <a:path extrusionOk="0" fill="none" h="120000" w="120000">
                <a:moveTo>
                  <a:pt x="80431" y="-11249"/>
                </a:moveTo>
                <a:lnTo>
                  <a:pt x="46345" y="-84364"/>
                </a:lnTo>
              </a:path>
            </a:pathLst>
          </a:custGeom>
          <a:solidFill>
            <a:srgbClr val="FFFFFF"/>
          </a:solidFill>
          <a:ln cap="flat" cmpd="sng" w="19050">
            <a:solidFill>
              <a:srgbClr val="15608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ja-JP" sz="1050" u="none" cap="none" strike="noStrike">
                <a:solidFill>
                  <a:srgbClr val="000000"/>
                </a:solidFill>
                <a:latin typeface="Arial"/>
                <a:ea typeface="Arial"/>
                <a:cs typeface="Arial"/>
                <a:sym typeface="Arial"/>
              </a:rPr>
              <a:t>労務管理</a:t>
            </a:r>
            <a:endParaRPr/>
          </a:p>
        </p:txBody>
      </p:sp>
      <p:sp>
        <p:nvSpPr>
          <p:cNvPr id="265" name="Google Shape;265;p4"/>
          <p:cNvSpPr/>
          <p:nvPr/>
        </p:nvSpPr>
        <p:spPr>
          <a:xfrm>
            <a:off x="5199899" y="4161559"/>
            <a:ext cx="781812" cy="288190"/>
          </a:xfrm>
          <a:custGeom>
            <a:rect b="b" l="l" r="r" t="t"/>
            <a:pathLst>
              <a:path extrusionOk="0" h="120000" w="120000">
                <a:moveTo>
                  <a:pt x="0" y="0"/>
                </a:moveTo>
                <a:lnTo>
                  <a:pt x="120000" y="0"/>
                </a:lnTo>
                <a:lnTo>
                  <a:pt x="120000" y="120000"/>
                </a:lnTo>
                <a:lnTo>
                  <a:pt x="0" y="120000"/>
                </a:lnTo>
                <a:close/>
              </a:path>
              <a:path extrusionOk="0" fill="none" h="120000" w="120000">
                <a:moveTo>
                  <a:pt x="38804" y="-11249"/>
                </a:moveTo>
                <a:lnTo>
                  <a:pt x="66919" y="-90853"/>
                </a:lnTo>
              </a:path>
            </a:pathLst>
          </a:custGeom>
          <a:solidFill>
            <a:srgbClr val="FFFFFF"/>
          </a:solidFill>
          <a:ln cap="flat" cmpd="sng" w="19050">
            <a:solidFill>
              <a:srgbClr val="15608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ja-JP" sz="1050" u="none" cap="none" strike="noStrike">
                <a:solidFill>
                  <a:srgbClr val="000000"/>
                </a:solidFill>
                <a:latin typeface="Arial"/>
                <a:ea typeface="Arial"/>
                <a:cs typeface="Arial"/>
                <a:sym typeface="Arial"/>
              </a:rPr>
              <a:t>経理計画</a:t>
            </a:r>
            <a:endParaRPr/>
          </a:p>
        </p:txBody>
      </p:sp>
      <p:sp>
        <p:nvSpPr>
          <p:cNvPr id="266" name="Google Shape;266;p4"/>
          <p:cNvSpPr/>
          <p:nvPr/>
        </p:nvSpPr>
        <p:spPr>
          <a:xfrm>
            <a:off x="143105" y="3998014"/>
            <a:ext cx="781812" cy="288190"/>
          </a:xfrm>
          <a:custGeom>
            <a:rect b="b" l="l" r="r" t="t"/>
            <a:pathLst>
              <a:path extrusionOk="0" h="120000" w="120000">
                <a:moveTo>
                  <a:pt x="0" y="0"/>
                </a:moveTo>
                <a:lnTo>
                  <a:pt x="120000" y="0"/>
                </a:lnTo>
                <a:lnTo>
                  <a:pt x="120000" y="120000"/>
                </a:lnTo>
                <a:lnTo>
                  <a:pt x="0" y="120000"/>
                </a:lnTo>
                <a:close/>
              </a:path>
              <a:path extrusionOk="0" fill="none" h="120000" w="120000">
                <a:moveTo>
                  <a:pt x="38804" y="-11249"/>
                </a:moveTo>
                <a:lnTo>
                  <a:pt x="66919" y="-90853"/>
                </a:lnTo>
              </a:path>
            </a:pathLst>
          </a:custGeom>
          <a:solidFill>
            <a:srgbClr val="FFFFFF"/>
          </a:solidFill>
          <a:ln cap="flat" cmpd="sng" w="19050">
            <a:solidFill>
              <a:srgbClr val="15608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ja-JP" sz="1050" u="none" cap="none" strike="noStrike">
                <a:solidFill>
                  <a:srgbClr val="000000"/>
                </a:solidFill>
                <a:latin typeface="Arial"/>
                <a:ea typeface="Arial"/>
                <a:cs typeface="Arial"/>
                <a:sym typeface="Arial"/>
              </a:rPr>
              <a:t>社会情勢</a:t>
            </a:r>
            <a:endParaRPr/>
          </a:p>
        </p:txBody>
      </p:sp>
      <p:sp>
        <p:nvSpPr>
          <p:cNvPr id="267" name="Google Shape;267;p4"/>
          <p:cNvSpPr/>
          <p:nvPr/>
        </p:nvSpPr>
        <p:spPr>
          <a:xfrm>
            <a:off x="1276157" y="3998013"/>
            <a:ext cx="781812" cy="288190"/>
          </a:xfrm>
          <a:custGeom>
            <a:rect b="b" l="l" r="r" t="t"/>
            <a:pathLst>
              <a:path extrusionOk="0" h="120000" w="120000">
                <a:moveTo>
                  <a:pt x="0" y="0"/>
                </a:moveTo>
                <a:lnTo>
                  <a:pt x="120000" y="0"/>
                </a:lnTo>
                <a:lnTo>
                  <a:pt x="120000" y="120000"/>
                </a:lnTo>
                <a:lnTo>
                  <a:pt x="0" y="120000"/>
                </a:lnTo>
                <a:close/>
              </a:path>
              <a:path extrusionOk="0" fill="none" h="120000" w="120000">
                <a:moveTo>
                  <a:pt x="80431" y="-11249"/>
                </a:moveTo>
                <a:lnTo>
                  <a:pt x="46345" y="-84364"/>
                </a:lnTo>
              </a:path>
            </a:pathLst>
          </a:custGeom>
          <a:solidFill>
            <a:srgbClr val="FFFFFF"/>
          </a:solidFill>
          <a:ln cap="flat" cmpd="sng" w="19050">
            <a:solidFill>
              <a:srgbClr val="15608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ja-JP" sz="1050" u="none" cap="none" strike="noStrike">
                <a:solidFill>
                  <a:srgbClr val="000000"/>
                </a:solidFill>
                <a:latin typeface="Arial"/>
                <a:ea typeface="Arial"/>
                <a:cs typeface="Arial"/>
                <a:sym typeface="Arial"/>
              </a:rPr>
              <a:t>経済状況</a:t>
            </a:r>
            <a:endParaRPr/>
          </a:p>
        </p:txBody>
      </p:sp>
      <p:sp>
        <p:nvSpPr>
          <p:cNvPr id="268" name="Google Shape;268;p4"/>
          <p:cNvSpPr txBox="1"/>
          <p:nvPr/>
        </p:nvSpPr>
        <p:spPr>
          <a:xfrm>
            <a:off x="3863421" y="5722481"/>
            <a:ext cx="1366080"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ja-JP" sz="1800" u="none" cap="none" strike="noStrike">
                <a:solidFill>
                  <a:schemeClr val="dk1"/>
                </a:solidFill>
                <a:latin typeface="Arial"/>
                <a:ea typeface="Arial"/>
                <a:cs typeface="Arial"/>
                <a:sym typeface="Arial"/>
              </a:rPr>
              <a:t>生成AI活用</a:t>
            </a:r>
            <a:endParaRPr/>
          </a:p>
        </p:txBody>
      </p:sp>
    </p:spTree>
  </p:cSld>
  <p:clrMapOvr>
    <a:masterClrMapping/>
  </p:clrMapOvr>
  <mc:AlternateContent>
    <mc:Choice Requires="p14">
      <p:transition spd="slow" p14:dur="3900">
        <p14:glitter dir="l" pattern="hexagon"/>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5"/>
          <p:cNvSpPr txBox="1"/>
          <p:nvPr>
            <p:ph type="ctrTitle"/>
          </p:nvPr>
        </p:nvSpPr>
        <p:spPr>
          <a:xfrm>
            <a:off x="685800" y="2130428"/>
            <a:ext cx="7772400" cy="1470025"/>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自社観照をしよう！</a:t>
            </a:r>
            <a:endParaRPr/>
          </a:p>
        </p:txBody>
      </p:sp>
      <p:sp>
        <p:nvSpPr>
          <p:cNvPr id="275" name="Google Shape;275;p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SzPts val="2800"/>
              <a:buNone/>
            </a:pPr>
            <a:r>
              <a:rPr lang="ja-JP"/>
              <a:t>～力強い経営の第一歩～</a:t>
            </a:r>
            <a:endParaRPr/>
          </a:p>
          <a:p>
            <a:pPr indent="0" lvl="0" marL="0" rtl="0" algn="ctr">
              <a:spcBef>
                <a:spcPts val="400"/>
              </a:spcBef>
              <a:spcAft>
                <a:spcPts val="0"/>
              </a:spcAft>
              <a:buSzPts val="2000"/>
              <a:buNone/>
            </a:pPr>
            <a:r>
              <a:t/>
            </a:r>
            <a:endParaRPr sz="2000"/>
          </a:p>
          <a:p>
            <a:pPr indent="0" lvl="0" marL="0" rtl="0" algn="ctr">
              <a:spcBef>
                <a:spcPts val="400"/>
              </a:spcBef>
              <a:spcAft>
                <a:spcPts val="0"/>
              </a:spcAft>
              <a:buSzPts val="2000"/>
              <a:buNone/>
            </a:pPr>
            <a:r>
              <a:rPr lang="ja-JP" sz="2000"/>
              <a:t>担当幹事：菅原 州平・中村和丸</a:t>
            </a:r>
            <a:endParaRPr/>
          </a:p>
        </p:txBody>
      </p:sp>
      <p:sp>
        <p:nvSpPr>
          <p:cNvPr id="276" name="Google Shape;276;p5"/>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277" name="Google Shape;277;p5"/>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278" name="Google Shape;278;p5"/>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279" name="Google Shape;279;p5"/>
          <p:cNvSpPr txBox="1"/>
          <p:nvPr/>
        </p:nvSpPr>
        <p:spPr>
          <a:xfrm>
            <a:off x="2529837" y="2276872"/>
            <a:ext cx="1826141"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ja-JP" sz="1600" u="none" cap="none" strike="noStrike">
                <a:solidFill>
                  <a:schemeClr val="dk1"/>
                </a:solidFill>
                <a:latin typeface="Book Antiqua"/>
                <a:ea typeface="Book Antiqua"/>
                <a:cs typeface="Book Antiqua"/>
                <a:sym typeface="Book Antiqua"/>
              </a:rPr>
              <a:t>じしゃかんしょう</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6"/>
          <p:cNvSpPr txBox="1"/>
          <p:nvPr>
            <p:ph type="ctrTitle"/>
          </p:nvPr>
        </p:nvSpPr>
        <p:spPr>
          <a:xfrm>
            <a:off x="685800" y="2130428"/>
            <a:ext cx="7772400" cy="1470025"/>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1800"/>
              <a:buFont typeface="Book Antiqua"/>
              <a:buNone/>
            </a:pPr>
            <a:r>
              <a:rPr lang="ja-JP" sz="1800"/>
              <a:t>じこかんしょう</a:t>
            </a:r>
            <a:br>
              <a:rPr lang="ja-JP" sz="1800"/>
            </a:br>
            <a:r>
              <a:rPr lang="ja-JP"/>
              <a:t>「自己観照」</a:t>
            </a:r>
            <a:endParaRPr/>
          </a:p>
        </p:txBody>
      </p:sp>
      <p:sp>
        <p:nvSpPr>
          <p:cNvPr id="286" name="Google Shape;286;p6"/>
          <p:cNvSpPr txBox="1"/>
          <p:nvPr>
            <p:ph idx="1" type="subTitle"/>
          </p:nvPr>
        </p:nvSpPr>
        <p:spPr>
          <a:xfrm>
            <a:off x="755576" y="3717032"/>
            <a:ext cx="7632848" cy="2376264"/>
          </a:xfrm>
          <a:prstGeom prst="rect">
            <a:avLst/>
          </a:prstGeom>
          <a:noFill/>
          <a:ln>
            <a:noFill/>
          </a:ln>
        </p:spPr>
        <p:txBody>
          <a:bodyPr anchorCtr="0" anchor="t" bIns="45700" lIns="91425" spcFirstLastPara="1" rIns="91425" wrap="square" tIns="45700">
            <a:normAutofit fontScale="85000" lnSpcReduction="10000"/>
          </a:bodyPr>
          <a:lstStyle/>
          <a:p>
            <a:pPr indent="0" lvl="0" marL="0" rtl="0" algn="ctr">
              <a:lnSpc>
                <a:spcPct val="120000"/>
              </a:lnSpc>
              <a:spcBef>
                <a:spcPts val="0"/>
              </a:spcBef>
              <a:spcAft>
                <a:spcPts val="0"/>
              </a:spcAft>
              <a:buSzPct val="100000"/>
              <a:buNone/>
            </a:pPr>
            <a:r>
              <a:rPr lang="ja-JP"/>
              <a:t>自分自身を客観的に見つめ、冷静に観察することで</a:t>
            </a:r>
            <a:endParaRPr/>
          </a:p>
          <a:p>
            <a:pPr indent="0" lvl="0" marL="0" rtl="0" algn="ctr">
              <a:lnSpc>
                <a:spcPct val="120000"/>
              </a:lnSpc>
              <a:spcBef>
                <a:spcPts val="476"/>
              </a:spcBef>
              <a:spcAft>
                <a:spcPts val="0"/>
              </a:spcAft>
              <a:buSzPct val="100000"/>
              <a:buNone/>
            </a:pPr>
            <a:r>
              <a:rPr lang="ja-JP"/>
              <a:t>自身の行動や考え方を見つめ直し、自己成長に繋げる</a:t>
            </a:r>
            <a:endParaRPr/>
          </a:p>
          <a:p>
            <a:pPr indent="0" lvl="0" marL="0" rtl="0" algn="ctr">
              <a:spcBef>
                <a:spcPts val="340"/>
              </a:spcBef>
              <a:spcAft>
                <a:spcPts val="0"/>
              </a:spcAft>
              <a:buSzPct val="100000"/>
              <a:buNone/>
            </a:pPr>
            <a:r>
              <a:t/>
            </a:r>
            <a:endParaRPr sz="2000"/>
          </a:p>
          <a:p>
            <a:pPr indent="0" lvl="0" marL="0" rtl="0" algn="ctr">
              <a:spcBef>
                <a:spcPts val="340"/>
              </a:spcBef>
              <a:spcAft>
                <a:spcPts val="0"/>
              </a:spcAft>
              <a:buSzPct val="100000"/>
              <a:buNone/>
            </a:pPr>
            <a:r>
              <a:t/>
            </a:r>
            <a:endParaRPr sz="2000"/>
          </a:p>
          <a:p>
            <a:pPr indent="0" lvl="0" marL="0" rtl="0" algn="ctr">
              <a:spcBef>
                <a:spcPts val="340"/>
              </a:spcBef>
              <a:spcAft>
                <a:spcPts val="0"/>
              </a:spcAft>
              <a:buSzPct val="100000"/>
              <a:buNone/>
            </a:pPr>
            <a:r>
              <a:rPr lang="ja-JP" sz="2000"/>
              <a:t>松下幸之助の「365日」の4月27日に登場する題材</a:t>
            </a:r>
            <a:endParaRPr sz="2000"/>
          </a:p>
          <a:p>
            <a:pPr indent="0" lvl="0" marL="0" rtl="0" algn="ctr">
              <a:spcBef>
                <a:spcPts val="340"/>
              </a:spcBef>
              <a:spcAft>
                <a:spcPts val="0"/>
              </a:spcAft>
              <a:buSzPct val="100000"/>
              <a:buNone/>
            </a:pPr>
            <a:r>
              <a:rPr lang="ja-JP" sz="2000"/>
              <a:t>松下幸之助の亡くなった日でもあり、故人が大切にした言葉</a:t>
            </a:r>
            <a:endParaRPr/>
          </a:p>
        </p:txBody>
      </p:sp>
      <p:sp>
        <p:nvSpPr>
          <p:cNvPr id="287" name="Google Shape;287;p6"/>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288" name="Google Shape;288;p6"/>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289" name="Google Shape;289;p6"/>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7"/>
          <p:cNvSpPr txBox="1"/>
          <p:nvPr>
            <p:ph idx="1" type="body"/>
          </p:nvPr>
        </p:nvSpPr>
        <p:spPr>
          <a:xfrm>
            <a:off x="1547664" y="3789040"/>
            <a:ext cx="6048672" cy="1512168"/>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2400"/>
              <a:buChar char="■"/>
            </a:pPr>
            <a:r>
              <a:rPr lang="ja-JP" sz="2400"/>
              <a:t>「自社を知る」を整理</a:t>
            </a:r>
            <a:endParaRPr sz="2400"/>
          </a:p>
          <a:p>
            <a:pPr indent="-342900" lvl="0" marL="342900" rtl="0" algn="l">
              <a:spcBef>
                <a:spcPts val="480"/>
              </a:spcBef>
              <a:spcAft>
                <a:spcPts val="0"/>
              </a:spcAft>
              <a:buSzPts val="2400"/>
              <a:buChar char="■"/>
            </a:pPr>
            <a:r>
              <a:rPr lang="ja-JP" sz="2400"/>
              <a:t>クロスSWOT分析（分析）</a:t>
            </a:r>
            <a:endParaRPr sz="2400"/>
          </a:p>
          <a:p>
            <a:pPr indent="-342900" lvl="0" marL="342900" rtl="0" algn="l">
              <a:spcBef>
                <a:spcPts val="480"/>
              </a:spcBef>
              <a:spcAft>
                <a:spcPts val="0"/>
              </a:spcAft>
              <a:buSzPts val="2400"/>
              <a:buChar char="■"/>
            </a:pPr>
            <a:r>
              <a:rPr lang="ja-JP" sz="2400"/>
              <a:t>事業ドメインとしてまとめる（目標化）</a:t>
            </a:r>
            <a:endParaRPr sz="2400"/>
          </a:p>
        </p:txBody>
      </p:sp>
      <p:sp>
        <p:nvSpPr>
          <p:cNvPr id="295" name="Google Shape;295;p7"/>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296" name="Google Shape;296;p7"/>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297" name="Google Shape;297;p7"/>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298" name="Google Shape;298;p7"/>
          <p:cNvSpPr txBox="1"/>
          <p:nvPr/>
        </p:nvSpPr>
        <p:spPr>
          <a:xfrm>
            <a:off x="685800" y="2463033"/>
            <a:ext cx="7772400" cy="1109985"/>
          </a:xfrm>
          <a:prstGeom prst="rect">
            <a:avLst/>
          </a:prstGeom>
          <a:solidFill>
            <a:schemeClr val="accent5"/>
          </a:solidFill>
          <a:ln>
            <a:noFill/>
          </a:ln>
        </p:spPr>
        <p:txBody>
          <a:bodyPr anchorCtr="0" anchor="ctr" bIns="45700" lIns="91425" spcFirstLastPara="1" rIns="91425" wrap="square" tIns="45700">
            <a:normAutofit/>
          </a:bodyPr>
          <a:lstStyle/>
          <a:p>
            <a:pPr indent="0" lvl="0" marL="0" marR="0" rtl="0" algn="ctr">
              <a:spcBef>
                <a:spcPts val="0"/>
              </a:spcBef>
              <a:spcAft>
                <a:spcPts val="0"/>
              </a:spcAft>
              <a:buClr>
                <a:schemeClr val="lt1"/>
              </a:buClr>
              <a:buSzPts val="3200"/>
              <a:buFont typeface="Book Antiqua"/>
              <a:buNone/>
            </a:pPr>
            <a:r>
              <a:rPr lang="ja-JP" sz="3200">
                <a:solidFill>
                  <a:schemeClr val="lt1"/>
                </a:solidFill>
                <a:latin typeface="Book Antiqua"/>
                <a:ea typeface="Book Antiqua"/>
                <a:cs typeface="Book Antiqua"/>
                <a:sym typeface="Book Antiqua"/>
              </a:rPr>
              <a:t>「現状分析」と「目標設定」</a:t>
            </a:r>
            <a:endParaRPr/>
          </a:p>
        </p:txBody>
      </p:sp>
      <p:sp>
        <p:nvSpPr>
          <p:cNvPr id="299" name="Google Shape;299;p7"/>
          <p:cNvSpPr txBox="1"/>
          <p:nvPr/>
        </p:nvSpPr>
        <p:spPr>
          <a:xfrm>
            <a:off x="457200" y="1124744"/>
            <a:ext cx="8229600" cy="720080"/>
          </a:xfrm>
          <a:prstGeom prst="rect">
            <a:avLst/>
          </a:prstGeom>
          <a:noFill/>
          <a:ln>
            <a:noFill/>
          </a:ln>
        </p:spPr>
        <p:txBody>
          <a:bodyPr anchorCtr="0" anchor="ctr" bIns="45700" lIns="91425" spcFirstLastPara="1" rIns="91425" wrap="square" tIns="45700">
            <a:normAutofit/>
          </a:bodyPr>
          <a:lstStyle/>
          <a:p>
            <a:pPr indent="0" lvl="0" marL="0" marR="0" rtl="0" algn="ctr">
              <a:spcBef>
                <a:spcPts val="0"/>
              </a:spcBef>
              <a:spcAft>
                <a:spcPts val="0"/>
              </a:spcAft>
              <a:buClr>
                <a:srgbClr val="3F3F3F"/>
              </a:buClr>
              <a:buSzPts val="3600"/>
              <a:buFont typeface="Book Antiqua"/>
              <a:buNone/>
            </a:pPr>
            <a:r>
              <a:rPr lang="ja-JP" sz="3600">
                <a:solidFill>
                  <a:srgbClr val="3F3F3F"/>
                </a:solidFill>
                <a:latin typeface="Book Antiqua"/>
                <a:ea typeface="Book Antiqua"/>
                <a:cs typeface="Book Antiqua"/>
                <a:sym typeface="Book Antiqua"/>
              </a:rPr>
              <a:t>本日のゴール</a:t>
            </a:r>
            <a:endParaRPr/>
          </a:p>
        </p:txBody>
      </p:sp>
      <p:sp>
        <p:nvSpPr>
          <p:cNvPr id="300" name="Google Shape;300;p7"/>
          <p:cNvSpPr txBox="1"/>
          <p:nvPr/>
        </p:nvSpPr>
        <p:spPr>
          <a:xfrm>
            <a:off x="457200" y="5445224"/>
            <a:ext cx="8229600" cy="720080"/>
          </a:xfrm>
          <a:prstGeom prst="rect">
            <a:avLst/>
          </a:prstGeom>
          <a:noFill/>
          <a:ln>
            <a:noFill/>
          </a:ln>
        </p:spPr>
        <p:txBody>
          <a:bodyPr anchorCtr="0" anchor="ctr" bIns="45700" lIns="91425" spcFirstLastPara="1" rIns="91425" wrap="square" tIns="45700">
            <a:normAutofit/>
          </a:bodyPr>
          <a:lstStyle/>
          <a:p>
            <a:pPr indent="0" lvl="0" marL="0" marR="0" rtl="0" algn="ctr">
              <a:spcBef>
                <a:spcPts val="0"/>
              </a:spcBef>
              <a:spcAft>
                <a:spcPts val="0"/>
              </a:spcAft>
              <a:buClr>
                <a:srgbClr val="3F3F3F"/>
              </a:buClr>
              <a:buSzPts val="2800"/>
              <a:buFont typeface="Book Antiqua"/>
              <a:buNone/>
            </a:pPr>
            <a:r>
              <a:rPr lang="ja-JP" sz="2800">
                <a:solidFill>
                  <a:srgbClr val="3F3F3F"/>
                </a:solidFill>
                <a:latin typeface="Book Antiqua"/>
                <a:ea typeface="Book Antiqua"/>
                <a:cs typeface="Book Antiqua"/>
                <a:sym typeface="Book Antiqua"/>
              </a:rPr>
              <a:t>アクションプランの原型へ</a:t>
            </a:r>
            <a:endParaRPr/>
          </a:p>
        </p:txBody>
      </p:sp>
      <p:sp>
        <p:nvSpPr>
          <p:cNvPr id="301" name="Google Shape;301;p7"/>
          <p:cNvSpPr txBox="1"/>
          <p:nvPr/>
        </p:nvSpPr>
        <p:spPr>
          <a:xfrm>
            <a:off x="395536" y="1124744"/>
            <a:ext cx="8229600" cy="720080"/>
          </a:xfrm>
          <a:prstGeom prst="rect">
            <a:avLst/>
          </a:prstGeom>
          <a:noFill/>
          <a:ln>
            <a:noFill/>
          </a:ln>
        </p:spPr>
        <p:txBody>
          <a:bodyPr anchorCtr="0" anchor="ctr" bIns="45700" lIns="91425" spcFirstLastPara="1" rIns="91425" wrap="square" tIns="45700">
            <a:normAutofit/>
          </a:bodyPr>
          <a:lstStyle/>
          <a:p>
            <a:pPr indent="0" lvl="0" marL="0" marR="0" rtl="0" algn="ctr">
              <a:spcBef>
                <a:spcPts val="0"/>
              </a:spcBef>
              <a:spcAft>
                <a:spcPts val="0"/>
              </a:spcAft>
              <a:buClr>
                <a:srgbClr val="3F3F3F"/>
              </a:buClr>
              <a:buSzPts val="3600"/>
              <a:buFont typeface="Book Antiqua"/>
              <a:buNone/>
            </a:pPr>
            <a:r>
              <a:rPr lang="ja-JP" sz="3600">
                <a:solidFill>
                  <a:srgbClr val="3F3F3F"/>
                </a:solidFill>
                <a:latin typeface="Book Antiqua"/>
                <a:ea typeface="Book Antiqua"/>
                <a:cs typeface="Book Antiqua"/>
                <a:sym typeface="Book Antiqua"/>
              </a:rPr>
              <a:t>キーワード</a:t>
            </a:r>
            <a:endParaRPr/>
          </a:p>
        </p:txBody>
      </p:sp>
      <p:sp>
        <p:nvSpPr>
          <p:cNvPr id="302" name="Google Shape;302;p7"/>
          <p:cNvSpPr txBox="1"/>
          <p:nvPr/>
        </p:nvSpPr>
        <p:spPr>
          <a:xfrm>
            <a:off x="683568" y="2463031"/>
            <a:ext cx="7772400" cy="1109985"/>
          </a:xfrm>
          <a:prstGeom prst="rect">
            <a:avLst/>
          </a:prstGeom>
          <a:solidFill>
            <a:schemeClr val="accent6"/>
          </a:solidFill>
          <a:ln>
            <a:noFill/>
          </a:ln>
        </p:spPr>
        <p:txBody>
          <a:bodyPr anchorCtr="0" anchor="ctr" bIns="45700" lIns="91425" spcFirstLastPara="1" rIns="91425" wrap="square" tIns="45700">
            <a:normAutofit/>
          </a:bodyPr>
          <a:lstStyle/>
          <a:p>
            <a:pPr indent="0" lvl="0" marL="0" marR="0" rtl="0" algn="ctr">
              <a:spcBef>
                <a:spcPts val="0"/>
              </a:spcBef>
              <a:spcAft>
                <a:spcPts val="0"/>
              </a:spcAft>
              <a:buClr>
                <a:schemeClr val="lt1"/>
              </a:buClr>
              <a:buSzPts val="3200"/>
              <a:buFont typeface="Book Antiqua"/>
              <a:buNone/>
            </a:pPr>
            <a:r>
              <a:rPr lang="ja-JP" sz="3200">
                <a:solidFill>
                  <a:schemeClr val="lt1"/>
                </a:solidFill>
                <a:latin typeface="Book Antiqua"/>
                <a:ea typeface="Book Antiqua"/>
                <a:cs typeface="Book Antiqua"/>
                <a:sym typeface="Book Antiqua"/>
              </a:rPr>
              <a:t>客観性の担保</a:t>
            </a:r>
            <a:endParaRPr/>
          </a:p>
        </p:txBody>
      </p:sp>
      <p:sp>
        <p:nvSpPr>
          <p:cNvPr id="303" name="Google Shape;303;p7"/>
          <p:cNvSpPr txBox="1"/>
          <p:nvPr/>
        </p:nvSpPr>
        <p:spPr>
          <a:xfrm>
            <a:off x="1547664" y="3789040"/>
            <a:ext cx="6912768" cy="2520280"/>
          </a:xfrm>
          <a:prstGeom prst="rect">
            <a:avLst/>
          </a:prstGeom>
          <a:noFill/>
          <a:ln>
            <a:noFill/>
          </a:ln>
        </p:spPr>
        <p:txBody>
          <a:bodyPr anchorCtr="0" anchor="t" bIns="45700" lIns="91425" spcFirstLastPara="1" rIns="91425" wrap="square" tIns="45700">
            <a:normAutofit/>
          </a:bodyPr>
          <a:lstStyle/>
          <a:p>
            <a:pPr indent="-342900" lvl="0" marL="342900" marR="0" rtl="0" algn="l">
              <a:spcBef>
                <a:spcPts val="0"/>
              </a:spcBef>
              <a:spcAft>
                <a:spcPts val="0"/>
              </a:spcAft>
              <a:buClr>
                <a:schemeClr val="accent6"/>
              </a:buClr>
              <a:buSzPts val="2400"/>
              <a:buFont typeface="Noto Sans Symbols"/>
              <a:buChar char="■"/>
            </a:pPr>
            <a:r>
              <a:rPr lang="ja-JP" sz="2400">
                <a:solidFill>
                  <a:srgbClr val="3F3F3F"/>
                </a:solidFill>
                <a:latin typeface="Book Antiqua"/>
                <a:ea typeface="Book Antiqua"/>
                <a:cs typeface="Book Antiqua"/>
                <a:sym typeface="Book Antiqua"/>
              </a:rPr>
              <a:t>形式化された切口を経由する（思考回路外）</a:t>
            </a:r>
            <a:endParaRPr sz="2400">
              <a:solidFill>
                <a:srgbClr val="3F3F3F"/>
              </a:solidFill>
              <a:latin typeface="Book Antiqua"/>
              <a:ea typeface="Book Antiqua"/>
              <a:cs typeface="Book Antiqua"/>
              <a:sym typeface="Book Antiqua"/>
            </a:endParaRPr>
          </a:p>
          <a:p>
            <a:pPr indent="-342900" lvl="0" marL="342900" marR="0" rtl="0" algn="l">
              <a:spcBef>
                <a:spcPts val="480"/>
              </a:spcBef>
              <a:spcAft>
                <a:spcPts val="0"/>
              </a:spcAft>
              <a:buClr>
                <a:schemeClr val="accent6"/>
              </a:buClr>
              <a:buSzPts val="2400"/>
              <a:buFont typeface="Noto Sans Symbols"/>
              <a:buChar char="■"/>
            </a:pPr>
            <a:r>
              <a:rPr lang="ja-JP" sz="2400">
                <a:solidFill>
                  <a:srgbClr val="3F3F3F"/>
                </a:solidFill>
                <a:latin typeface="Book Antiqua"/>
                <a:ea typeface="Book Antiqua"/>
                <a:cs typeface="Book Antiqua"/>
                <a:sym typeface="Book Antiqua"/>
              </a:rPr>
              <a:t>AI活用とｸﾞﾙｰﾌﾟﾜｰｸで主観以外の情報収集</a:t>
            </a:r>
            <a:endParaRPr sz="2400">
              <a:solidFill>
                <a:srgbClr val="3F3F3F"/>
              </a:solidFill>
              <a:latin typeface="Book Antiqua"/>
              <a:ea typeface="Book Antiqua"/>
              <a:cs typeface="Book Antiqua"/>
              <a:sym typeface="Book Antiqua"/>
            </a:endParaRPr>
          </a:p>
          <a:p>
            <a:pPr indent="-342900" lvl="0" marL="342900" marR="0" rtl="0" algn="l">
              <a:spcBef>
                <a:spcPts val="480"/>
              </a:spcBef>
              <a:spcAft>
                <a:spcPts val="0"/>
              </a:spcAft>
              <a:buClr>
                <a:schemeClr val="accent6"/>
              </a:buClr>
              <a:buSzPts val="2400"/>
              <a:buFont typeface="Noto Sans Symbols"/>
              <a:buChar char="■"/>
            </a:pPr>
            <a:r>
              <a:rPr lang="ja-JP" sz="2400">
                <a:solidFill>
                  <a:srgbClr val="3F3F3F"/>
                </a:solidFill>
                <a:latin typeface="Book Antiqua"/>
                <a:ea typeface="Book Antiqua"/>
                <a:cs typeface="Book Antiqua"/>
                <a:sym typeface="Book Antiqua"/>
              </a:rPr>
              <a:t>まとめをして明文化しておく（可視化）</a:t>
            </a:r>
            <a:endParaRPr sz="2400">
              <a:solidFill>
                <a:srgbClr val="3F3F3F"/>
              </a:solidFill>
              <a:latin typeface="Book Antiqua"/>
              <a:ea typeface="Book Antiqua"/>
              <a:cs typeface="Book Antiqua"/>
              <a:sym typeface="Book Antiqu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99"/>
                                        </p:tgtEl>
                                      </p:cBhvr>
                                    </p:animEffect>
                                    <p:set>
                                      <p:cBhvr>
                                        <p:cTn dur="1" fill="hold">
                                          <p:stCondLst>
                                            <p:cond delay="2000"/>
                                          </p:stCondLst>
                                        </p:cTn>
                                        <p:tgtEl>
                                          <p:spTgt spid="299"/>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301"/>
                                        </p:tgtEl>
                                        <p:attrNameLst>
                                          <p:attrName>style.visibility</p:attrName>
                                        </p:attrNameLst>
                                      </p:cBhvr>
                                      <p:to>
                                        <p:strVal val="visible"/>
                                      </p:to>
                                    </p:set>
                                    <p:animEffect filter="fade" transition="in">
                                      <p:cBhvr>
                                        <p:cTn dur="2000"/>
                                        <p:tgtEl>
                                          <p:spTgt spid="3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98"/>
                                        </p:tgtEl>
                                      </p:cBhvr>
                                    </p:animEffect>
                                    <p:set>
                                      <p:cBhvr>
                                        <p:cTn dur="1" fill="hold">
                                          <p:stCondLst>
                                            <p:cond delay="2000"/>
                                          </p:stCondLst>
                                        </p:cTn>
                                        <p:tgtEl>
                                          <p:spTgt spid="298"/>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302"/>
                                        </p:tgtEl>
                                        <p:attrNameLst>
                                          <p:attrName>style.visibility</p:attrName>
                                        </p:attrNameLst>
                                      </p:cBhvr>
                                      <p:to>
                                        <p:strVal val="visible"/>
                                      </p:to>
                                    </p:set>
                                    <p:animEffect filter="fade" transition="in">
                                      <p:cBhvr>
                                        <p:cTn dur="2000"/>
                                        <p:tgtEl>
                                          <p:spTgt spid="3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94">
                                            <p:txEl>
                                              <p:pRg end="0" st="0"/>
                                            </p:txEl>
                                          </p:spTgt>
                                        </p:tgtEl>
                                      </p:cBhvr>
                                    </p:animEffect>
                                    <p:set>
                                      <p:cBhvr>
                                        <p:cTn dur="1" fill="hold">
                                          <p:stCondLst>
                                            <p:cond delay="2000"/>
                                          </p:stCondLst>
                                        </p:cTn>
                                        <p:tgtEl>
                                          <p:spTgt spid="294">
                                            <p:txEl>
                                              <p:pRg end="0" st="0"/>
                                            </p:txEl>
                                          </p:spTgt>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94">
                                            <p:txEl>
                                              <p:pRg end="1" st="1"/>
                                            </p:txEl>
                                          </p:spTgt>
                                        </p:tgtEl>
                                      </p:cBhvr>
                                    </p:animEffect>
                                    <p:set>
                                      <p:cBhvr>
                                        <p:cTn dur="1" fill="hold">
                                          <p:stCondLst>
                                            <p:cond delay="2000"/>
                                          </p:stCondLst>
                                        </p:cTn>
                                        <p:tgtEl>
                                          <p:spTgt spid="294">
                                            <p:txEl>
                                              <p:pRg end="1" st="1"/>
                                            </p:txEl>
                                          </p:spTgt>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94">
                                            <p:txEl>
                                              <p:pRg end="2" st="2"/>
                                            </p:txEl>
                                          </p:spTgt>
                                        </p:tgtEl>
                                      </p:cBhvr>
                                    </p:animEffect>
                                    <p:set>
                                      <p:cBhvr>
                                        <p:cTn dur="1" fill="hold">
                                          <p:stCondLst>
                                            <p:cond delay="2000"/>
                                          </p:stCondLst>
                                        </p:cTn>
                                        <p:tgtEl>
                                          <p:spTgt spid="294">
                                            <p:txEl>
                                              <p:pRg end="2" st="2"/>
                                            </p:txEl>
                                          </p:spTgt>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303">
                                            <p:txEl>
                                              <p:pRg end="0" st="0"/>
                                            </p:txEl>
                                          </p:spTgt>
                                        </p:tgtEl>
                                        <p:attrNameLst>
                                          <p:attrName>style.visibility</p:attrName>
                                        </p:attrNameLst>
                                      </p:cBhvr>
                                      <p:to>
                                        <p:strVal val="visible"/>
                                      </p:to>
                                    </p:set>
                                    <p:animEffect filter="fade" transition="in">
                                      <p:cBhvr>
                                        <p:cTn dur="2000"/>
                                        <p:tgtEl>
                                          <p:spTgt spid="303">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303">
                                            <p:txEl>
                                              <p:pRg end="1" st="1"/>
                                            </p:txEl>
                                          </p:spTgt>
                                        </p:tgtEl>
                                        <p:attrNameLst>
                                          <p:attrName>style.visibility</p:attrName>
                                        </p:attrNameLst>
                                      </p:cBhvr>
                                      <p:to>
                                        <p:strVal val="visible"/>
                                      </p:to>
                                    </p:set>
                                    <p:animEffect filter="fade" transition="in">
                                      <p:cBhvr>
                                        <p:cTn dur="2000"/>
                                        <p:tgtEl>
                                          <p:spTgt spid="303">
                                            <p:txEl>
                                              <p:pRg end="1" st="1"/>
                                            </p:txEl>
                                          </p:spTgt>
                                        </p:tgtEl>
                                      </p:cBhvr>
                                    </p:animEffect>
                                  </p:childTnLst>
                                </p:cTn>
                              </p:par>
                              <p:par>
                                <p:cTn fill="hold" nodeType="withEffect" presetClass="entr" presetID="10" presetSubtype="0">
                                  <p:stCondLst>
                                    <p:cond delay="0"/>
                                  </p:stCondLst>
                                  <p:childTnLst>
                                    <p:set>
                                      <p:cBhvr>
                                        <p:cTn dur="1" fill="hold">
                                          <p:stCondLst>
                                            <p:cond delay="0"/>
                                          </p:stCondLst>
                                        </p:cTn>
                                        <p:tgtEl>
                                          <p:spTgt spid="303">
                                            <p:txEl>
                                              <p:pRg end="2" st="2"/>
                                            </p:txEl>
                                          </p:spTgt>
                                        </p:tgtEl>
                                        <p:attrNameLst>
                                          <p:attrName>style.visibility</p:attrName>
                                        </p:attrNameLst>
                                      </p:cBhvr>
                                      <p:to>
                                        <p:strVal val="visible"/>
                                      </p:to>
                                    </p:set>
                                    <p:animEffect filter="fade" transition="in">
                                      <p:cBhvr>
                                        <p:cTn dur="2000"/>
                                        <p:tgtEl>
                                          <p:spTgt spid="30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0"/>
                                        </p:tgtEl>
                                        <p:attrNameLst>
                                          <p:attrName>style.visibility</p:attrName>
                                        </p:attrNameLst>
                                      </p:cBhvr>
                                      <p:to>
                                        <p:strVal val="visible"/>
                                      </p:to>
                                    </p:set>
                                    <p:animEffect filter="fade" transition="in">
                                      <p:cBhvr>
                                        <p:cTn dur="1000"/>
                                        <p:tgtEl>
                                          <p:spTgt spid="3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8"/>
          <p:cNvSpPr txBox="1"/>
          <p:nvPr>
            <p:ph type="title"/>
          </p:nvPr>
        </p:nvSpPr>
        <p:spPr>
          <a:xfrm>
            <a:off x="457200" y="692696"/>
            <a:ext cx="8229600" cy="72008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本日の進行</a:t>
            </a:r>
            <a:endParaRPr/>
          </a:p>
        </p:txBody>
      </p:sp>
      <p:sp>
        <p:nvSpPr>
          <p:cNvPr id="309" name="Google Shape;309;p8"/>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310" name="Google Shape;310;p8"/>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311" name="Google Shape;311;p8"/>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graphicFrame>
        <p:nvGraphicFramePr>
          <p:cNvPr id="312" name="Google Shape;312;p8"/>
          <p:cNvGraphicFramePr/>
          <p:nvPr/>
        </p:nvGraphicFramePr>
        <p:xfrm>
          <a:off x="323528" y="1679456"/>
          <a:ext cx="3000000" cy="3000000"/>
        </p:xfrm>
        <a:graphic>
          <a:graphicData uri="http://schemas.openxmlformats.org/drawingml/2006/table">
            <a:tbl>
              <a:tblPr bandRow="1" firstRow="1">
                <a:noFill/>
                <a:tableStyleId>{D5C7C0B8-C2EC-4D50-94CE-918D77B790D7}</a:tableStyleId>
              </a:tblPr>
              <a:tblGrid>
                <a:gridCol w="796900"/>
                <a:gridCol w="3295875"/>
                <a:gridCol w="1163825"/>
                <a:gridCol w="3230650"/>
              </a:tblGrid>
              <a:tr h="396000">
                <a:tc>
                  <a:txBody>
                    <a:bodyPr/>
                    <a:lstStyle/>
                    <a:p>
                      <a:pPr indent="0" lvl="0" marL="0" marR="0" rtl="0" algn="ctr">
                        <a:spcBef>
                          <a:spcPts val="0"/>
                        </a:spcBef>
                        <a:spcAft>
                          <a:spcPts val="0"/>
                        </a:spcAft>
                        <a:buNone/>
                      </a:pPr>
                      <a:r>
                        <a:rPr lang="ja-JP" sz="1500" u="none" cap="none" strike="noStrike"/>
                        <a:t>時間</a:t>
                      </a:r>
                      <a:endParaRPr sz="1500" u="none" cap="none" strike="noStrike">
                        <a:latin typeface="Book Antiqua"/>
                        <a:ea typeface="Book Antiqua"/>
                        <a:cs typeface="Book Antiqua"/>
                        <a:sym typeface="Book Antiqua"/>
                      </a:endParaRPr>
                    </a:p>
                  </a:txBody>
                  <a:tcPr marT="35175" marB="35175" marR="70350" marL="70350">
                    <a:lnR cap="flat" cmpd="sng" w="19050">
                      <a:solidFill>
                        <a:schemeClr val="lt1"/>
                      </a:solidFill>
                      <a:prstDash val="solid"/>
                      <a:round/>
                      <a:headEnd len="sm" w="sm" type="none"/>
                      <a:tailEnd len="sm" w="sm" type="none"/>
                    </a:lnR>
                  </a:tcPr>
                </a:tc>
                <a:tc>
                  <a:txBody>
                    <a:bodyPr/>
                    <a:lstStyle/>
                    <a:p>
                      <a:pPr indent="0" lvl="0" marL="0" marR="0" rtl="0" algn="ctr">
                        <a:spcBef>
                          <a:spcPts val="0"/>
                        </a:spcBef>
                        <a:spcAft>
                          <a:spcPts val="0"/>
                        </a:spcAft>
                        <a:buNone/>
                      </a:pPr>
                      <a:r>
                        <a:rPr lang="ja-JP" sz="1500" u="none" cap="none" strike="noStrike"/>
                        <a:t>項目</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tcPr>
                </a:tc>
                <a:tc>
                  <a:txBody>
                    <a:bodyPr/>
                    <a:lstStyle/>
                    <a:p>
                      <a:pPr indent="0" lvl="0" marL="0" marR="0" rtl="0" algn="ctr">
                        <a:spcBef>
                          <a:spcPts val="0"/>
                        </a:spcBef>
                        <a:spcAft>
                          <a:spcPts val="0"/>
                        </a:spcAft>
                        <a:buNone/>
                      </a:pPr>
                      <a:r>
                        <a:rPr lang="ja-JP" sz="1500" u="none" cap="none" strike="noStrike"/>
                        <a:t>担当</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tcPr>
                </a:tc>
                <a:tc>
                  <a:txBody>
                    <a:bodyPr/>
                    <a:lstStyle/>
                    <a:p>
                      <a:pPr indent="0" lvl="0" marL="0" marR="0" rtl="0" algn="ctr">
                        <a:spcBef>
                          <a:spcPts val="0"/>
                        </a:spcBef>
                        <a:spcAft>
                          <a:spcPts val="0"/>
                        </a:spcAft>
                        <a:buNone/>
                      </a:pPr>
                      <a:r>
                        <a:rPr lang="ja-JP" sz="1500" u="none" cap="none" strike="noStrike"/>
                        <a:t>内容</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tcPr>
                </a:tc>
              </a:tr>
              <a:tr h="396000">
                <a:tc>
                  <a:txBody>
                    <a:bodyPr/>
                    <a:lstStyle/>
                    <a:p>
                      <a:pPr indent="0" lvl="0" marL="0" marR="0" rtl="0" algn="ctr">
                        <a:spcBef>
                          <a:spcPts val="0"/>
                        </a:spcBef>
                        <a:spcAft>
                          <a:spcPts val="0"/>
                        </a:spcAft>
                        <a:buNone/>
                      </a:pPr>
                      <a:r>
                        <a:rPr lang="ja-JP" sz="1500" u="none" cap="none" strike="noStrike"/>
                        <a:t>18：30</a:t>
                      </a:r>
                      <a:endParaRPr sz="1500" u="none" cap="none" strike="noStrike">
                        <a:latin typeface="Book Antiqua"/>
                        <a:ea typeface="Book Antiqua"/>
                        <a:cs typeface="Book Antiqua"/>
                        <a:sym typeface="Book Antiqua"/>
                      </a:endParaRPr>
                    </a:p>
                  </a:txBody>
                  <a:tcPr marT="35175" marB="35175" marR="70350" marL="70350">
                    <a:lnR cap="flat" cmpd="sng" w="19050">
                      <a:solidFill>
                        <a:schemeClr val="lt1"/>
                      </a:solidFill>
                      <a:prstDash val="solid"/>
                      <a:round/>
                      <a:headEnd len="sm" w="sm" type="none"/>
                      <a:tailEnd len="sm" w="sm" type="none"/>
                    </a:lnR>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t>会長挨拶</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t>菅原</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B cap="flat" cmpd="sng" w="19050">
                      <a:solidFill>
                        <a:schemeClr val="lt1"/>
                      </a:solidFill>
                      <a:prstDash val="solid"/>
                      <a:round/>
                      <a:headEnd len="sm" w="sm" type="none"/>
                      <a:tailEnd len="sm" w="sm" type="none"/>
                    </a:lnB>
                  </a:tcPr>
                </a:tc>
              </a:tr>
              <a:tr h="396000">
                <a:tc>
                  <a:txBody>
                    <a:bodyPr/>
                    <a:lstStyle/>
                    <a:p>
                      <a:pPr indent="0" lvl="0" marL="0" marR="0" rtl="0" algn="ctr">
                        <a:spcBef>
                          <a:spcPts val="0"/>
                        </a:spcBef>
                        <a:spcAft>
                          <a:spcPts val="0"/>
                        </a:spcAft>
                        <a:buNone/>
                      </a:pPr>
                      <a:r>
                        <a:rPr lang="ja-JP" sz="1500" u="none" cap="none" strike="noStrike"/>
                        <a:t>18：40</a:t>
                      </a:r>
                      <a:endParaRPr sz="1500" u="none" cap="none" strike="noStrike">
                        <a:latin typeface="Book Antiqua"/>
                        <a:ea typeface="Book Antiqua"/>
                        <a:cs typeface="Book Antiqua"/>
                        <a:sym typeface="Book Antiqua"/>
                      </a:endParaRPr>
                    </a:p>
                  </a:txBody>
                  <a:tcPr marT="35175" marB="35175" marR="70350" marL="70350">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latin typeface="Book Antiqua"/>
                          <a:ea typeface="Book Antiqua"/>
                          <a:cs typeface="Book Antiqua"/>
                          <a:sym typeface="Book Antiqua"/>
                        </a:rPr>
                        <a:t>イントロダクション</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latin typeface="Book Antiqua"/>
                          <a:ea typeface="Book Antiqua"/>
                          <a:cs typeface="Book Antiqua"/>
                          <a:sym typeface="Book Antiqua"/>
                        </a:rPr>
                        <a:t>菅原</a:t>
                      </a:r>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500"/>
                        <a:buFont typeface="Book Antiqua"/>
                        <a:buNone/>
                      </a:pPr>
                      <a:r>
                        <a:rPr lang="ja-JP" sz="1500" u="none" cap="none" strike="noStrike">
                          <a:latin typeface="Book Antiqua"/>
                          <a:ea typeface="Book Antiqua"/>
                          <a:cs typeface="Book Antiqua"/>
                          <a:sym typeface="Book Antiqua"/>
                        </a:rPr>
                        <a:t>例会主旨説明</a:t>
                      </a:r>
                      <a:endParaRPr/>
                    </a:p>
                  </a:txBody>
                  <a:tcPr marT="35175" marB="35175" marR="70350" marL="70350">
                    <a:lnL cap="flat" cmpd="sng" w="19050">
                      <a:solidFill>
                        <a:schemeClr val="lt1"/>
                      </a:solidFill>
                      <a:prstDash val="solid"/>
                      <a:round/>
                      <a:headEnd len="sm" w="sm" type="none"/>
                      <a:tailEnd len="sm" w="sm" type="none"/>
                    </a:lnL>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r>
              <a:tr h="396000">
                <a:tc>
                  <a:txBody>
                    <a:bodyPr/>
                    <a:lstStyle/>
                    <a:p>
                      <a:pPr indent="0" lvl="0" marL="0" marR="0" rtl="0" algn="ctr">
                        <a:spcBef>
                          <a:spcPts val="0"/>
                        </a:spcBef>
                        <a:spcAft>
                          <a:spcPts val="0"/>
                        </a:spcAft>
                        <a:buNone/>
                      </a:pPr>
                      <a:r>
                        <a:rPr lang="ja-JP" sz="1500" u="none" cap="none" strike="noStrike"/>
                        <a:t>18：45</a:t>
                      </a:r>
                      <a:endParaRPr sz="1500" u="none" cap="none" strike="noStrike">
                        <a:latin typeface="Book Antiqua"/>
                        <a:ea typeface="Book Antiqua"/>
                        <a:cs typeface="Book Antiqua"/>
                        <a:sym typeface="Book Antiqua"/>
                      </a:endParaRPr>
                    </a:p>
                  </a:txBody>
                  <a:tcPr marT="35175" marB="35175" marR="70350" marL="70350">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latin typeface="Book Antiqua"/>
                          <a:ea typeface="Book Antiqua"/>
                          <a:cs typeface="Book Antiqua"/>
                          <a:sym typeface="Book Antiqua"/>
                        </a:rPr>
                        <a:t>自社を知る</a:t>
                      </a:r>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latin typeface="Book Antiqua"/>
                          <a:ea typeface="Book Antiqua"/>
                          <a:cs typeface="Book Antiqua"/>
                          <a:sym typeface="Book Antiqua"/>
                        </a:rPr>
                        <a:t>自社を知るの説明</a:t>
                      </a:r>
                      <a:endParaRPr/>
                    </a:p>
                  </a:txBody>
                  <a:tcPr marT="35175" marB="35175" marR="70350" marL="70350">
                    <a:lnL cap="flat" cmpd="sng" w="19050">
                      <a:solidFill>
                        <a:schemeClr val="lt1"/>
                      </a:solidFill>
                      <a:prstDash val="solid"/>
                      <a:round/>
                      <a:headEnd len="sm" w="sm" type="none"/>
                      <a:tailEnd len="sm" w="sm" type="none"/>
                    </a:lnL>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r>
              <a:tr h="396000">
                <a:tc>
                  <a:txBody>
                    <a:bodyPr/>
                    <a:lstStyle/>
                    <a:p>
                      <a:pPr indent="0" lvl="0" marL="0" marR="0" rtl="0" algn="ctr">
                        <a:spcBef>
                          <a:spcPts val="0"/>
                        </a:spcBef>
                        <a:spcAft>
                          <a:spcPts val="0"/>
                        </a:spcAft>
                        <a:buNone/>
                      </a:pPr>
                      <a:r>
                        <a:rPr lang="ja-JP" sz="1500" u="none" cap="none" strike="noStrike"/>
                        <a:t>19：05</a:t>
                      </a:r>
                      <a:endParaRPr sz="1500" u="none" cap="none" strike="noStrike">
                        <a:latin typeface="Book Antiqua"/>
                        <a:ea typeface="Book Antiqua"/>
                        <a:cs typeface="Book Antiqua"/>
                        <a:sym typeface="Book Antiqua"/>
                      </a:endParaRPr>
                    </a:p>
                  </a:txBody>
                  <a:tcPr marT="35175" marB="35175" marR="70350" marL="70350">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latin typeface="Book Antiqua"/>
                          <a:ea typeface="Book Antiqua"/>
                          <a:cs typeface="Book Antiqua"/>
                          <a:sym typeface="Book Antiqua"/>
                        </a:rPr>
                        <a:t>分析ワーク①（SWOT)</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solidFill>
                            <a:srgbClr val="000000"/>
                          </a:solidFill>
                          <a:latin typeface="Book Antiqua"/>
                          <a:ea typeface="Book Antiqua"/>
                          <a:cs typeface="Book Antiqua"/>
                          <a:sym typeface="Book Antiqua"/>
                        </a:rPr>
                        <a:t>個人ワーク</a:t>
                      </a:r>
                      <a:endParaRPr/>
                    </a:p>
                  </a:txBody>
                  <a:tcPr marT="35175" marB="35175" marR="70350" marL="70350">
                    <a:lnL cap="flat" cmpd="sng" w="19050">
                      <a:solidFill>
                        <a:schemeClr val="lt1"/>
                      </a:solidFill>
                      <a:prstDash val="solid"/>
                      <a:round/>
                      <a:headEnd len="sm" w="sm" type="none"/>
                      <a:tailEnd len="sm" w="sm" type="none"/>
                    </a:lnL>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r>
              <a:tr h="396000">
                <a:tc>
                  <a:txBody>
                    <a:bodyPr/>
                    <a:lstStyle/>
                    <a:p>
                      <a:pPr indent="0" lvl="0" marL="0" marR="0" rtl="0" algn="ctr">
                        <a:spcBef>
                          <a:spcPts val="0"/>
                        </a:spcBef>
                        <a:spcAft>
                          <a:spcPts val="0"/>
                        </a:spcAft>
                        <a:buNone/>
                      </a:pPr>
                      <a:r>
                        <a:rPr lang="ja-JP" sz="1500" u="none" cap="none" strike="noStrike"/>
                        <a:t>19：20</a:t>
                      </a:r>
                      <a:endParaRPr sz="1500" u="none" cap="none" strike="noStrike">
                        <a:latin typeface="Book Antiqua"/>
                        <a:ea typeface="Book Antiqua"/>
                        <a:cs typeface="Book Antiqua"/>
                        <a:sym typeface="Book Antiqua"/>
                      </a:endParaRPr>
                    </a:p>
                  </a:txBody>
                  <a:tcPr marT="35175" marB="35175" marR="70350" marL="70350">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latin typeface="Book Antiqua"/>
                          <a:ea typeface="Book Antiqua"/>
                          <a:cs typeface="Book Antiqua"/>
                          <a:sym typeface="Book Antiqua"/>
                        </a:rPr>
                        <a:t>分析ワーク②(クロスSWOT)</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solidFill>
                            <a:srgbClr val="000000"/>
                          </a:solidFill>
                          <a:latin typeface="Book Antiqua"/>
                          <a:ea typeface="Book Antiqua"/>
                          <a:cs typeface="Book Antiqua"/>
                          <a:sym typeface="Book Antiqua"/>
                        </a:rPr>
                        <a:t>グループディスカッション</a:t>
                      </a:r>
                      <a:endParaRPr sz="1500" u="none" cap="none" strike="noStrike">
                        <a:solidFill>
                          <a:srgbClr val="000000"/>
                        </a:solidFill>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r>
              <a:tr h="396000">
                <a:tc>
                  <a:txBody>
                    <a:bodyPr/>
                    <a:lstStyle/>
                    <a:p>
                      <a:pPr indent="0" lvl="0" marL="0" marR="0" rtl="0" algn="ctr">
                        <a:spcBef>
                          <a:spcPts val="0"/>
                        </a:spcBef>
                        <a:spcAft>
                          <a:spcPts val="0"/>
                        </a:spcAft>
                        <a:buNone/>
                      </a:pPr>
                      <a:r>
                        <a:rPr lang="ja-JP" sz="1500" u="none" cap="none" strike="noStrike"/>
                        <a:t>19：45</a:t>
                      </a:r>
                      <a:endParaRPr sz="1500" u="none" cap="none" strike="noStrike">
                        <a:latin typeface="Book Antiqua"/>
                        <a:ea typeface="Book Antiqua"/>
                        <a:cs typeface="Book Antiqua"/>
                        <a:sym typeface="Book Antiqua"/>
                      </a:endParaRPr>
                    </a:p>
                  </a:txBody>
                  <a:tcPr marT="35175" marB="35175" marR="70350" marL="70350">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t>休憩</a:t>
                      </a:r>
                      <a:endParaRPr sz="1500" u="none" cap="none" strike="noStrike">
                        <a:solidFill>
                          <a:srgbClr val="000000"/>
                        </a:solidFill>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1500"/>
                        <a:buFont typeface="Book Antiqua"/>
                        <a:buNone/>
                      </a:pPr>
                      <a:r>
                        <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r>
              <a:tr h="396000">
                <a:tc>
                  <a:txBody>
                    <a:bodyPr/>
                    <a:lstStyle/>
                    <a:p>
                      <a:pPr indent="0" lvl="0" marL="0" marR="0" rtl="0" algn="ctr">
                        <a:spcBef>
                          <a:spcPts val="0"/>
                        </a:spcBef>
                        <a:spcAft>
                          <a:spcPts val="0"/>
                        </a:spcAft>
                        <a:buNone/>
                      </a:pPr>
                      <a:r>
                        <a:rPr lang="ja-JP" sz="1500" u="none" cap="none" strike="noStrike"/>
                        <a:t>19：55</a:t>
                      </a:r>
                      <a:endParaRPr sz="1500" u="none" cap="none" strike="noStrike">
                        <a:latin typeface="Book Antiqua"/>
                        <a:ea typeface="Book Antiqua"/>
                        <a:cs typeface="Book Antiqua"/>
                        <a:sym typeface="Book Antiqua"/>
                      </a:endParaRPr>
                    </a:p>
                  </a:txBody>
                  <a:tcPr marT="35175" marB="35175" marR="70350" marL="70350">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latin typeface="Book Antiqua"/>
                          <a:ea typeface="Book Antiqua"/>
                          <a:cs typeface="Book Antiqua"/>
                          <a:sym typeface="Book Antiqua"/>
                        </a:rPr>
                        <a:t>まとめ（事業ドメイン化）</a:t>
                      </a:r>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latin typeface="Book Antiqua"/>
                          <a:ea typeface="Book Antiqua"/>
                          <a:cs typeface="Book Antiqua"/>
                          <a:sym typeface="Book Antiqua"/>
                        </a:rPr>
                        <a:t>グループワーク</a:t>
                      </a:r>
                      <a:endParaRPr/>
                    </a:p>
                  </a:txBody>
                  <a:tcPr marT="35175" marB="35175" marR="70350" marL="70350">
                    <a:lnL cap="flat" cmpd="sng" w="19050">
                      <a:solidFill>
                        <a:schemeClr val="lt1"/>
                      </a:solidFill>
                      <a:prstDash val="solid"/>
                      <a:round/>
                      <a:headEnd len="sm" w="sm" type="none"/>
                      <a:tailEnd len="sm" w="sm" type="none"/>
                    </a:lnL>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r>
              <a:tr h="396000">
                <a:tc>
                  <a:txBody>
                    <a:bodyPr/>
                    <a:lstStyle/>
                    <a:p>
                      <a:pPr indent="0" lvl="0" marL="0" marR="0" rtl="0" algn="ctr">
                        <a:spcBef>
                          <a:spcPts val="0"/>
                        </a:spcBef>
                        <a:spcAft>
                          <a:spcPts val="0"/>
                        </a:spcAft>
                        <a:buNone/>
                      </a:pPr>
                      <a:r>
                        <a:rPr lang="ja-JP" sz="1500" u="none" cap="none" strike="noStrike"/>
                        <a:t>20：15</a:t>
                      </a:r>
                      <a:endParaRPr sz="1500" u="none" cap="none" strike="noStrike">
                        <a:latin typeface="Book Antiqua"/>
                        <a:ea typeface="Book Antiqua"/>
                        <a:cs typeface="Book Antiqua"/>
                        <a:sym typeface="Book Antiqua"/>
                      </a:endParaRPr>
                    </a:p>
                  </a:txBody>
                  <a:tcPr marT="35175" marB="35175" marR="70350" marL="70350">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latin typeface="Book Antiqua"/>
                          <a:ea typeface="Book Antiqua"/>
                          <a:cs typeface="Book Antiqua"/>
                          <a:sym typeface="Book Antiqua"/>
                        </a:rPr>
                        <a:t>発表</a:t>
                      </a:r>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latin typeface="Book Antiqua"/>
                          <a:ea typeface="Book Antiqua"/>
                          <a:cs typeface="Book Antiqua"/>
                          <a:sym typeface="Book Antiqua"/>
                        </a:rPr>
                        <a:t>グループ代表</a:t>
                      </a:r>
                      <a:endParaRPr/>
                    </a:p>
                  </a:txBody>
                  <a:tcPr marT="35175" marB="35175" marR="70350" marL="70350">
                    <a:lnL cap="flat" cmpd="sng" w="19050">
                      <a:solidFill>
                        <a:schemeClr val="lt1"/>
                      </a:solidFill>
                      <a:prstDash val="solid"/>
                      <a:round/>
                      <a:headEnd len="sm" w="sm" type="none"/>
                      <a:tailEnd len="sm" w="sm" type="none"/>
                    </a:lnL>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r>
              <a:tr h="396000">
                <a:tc>
                  <a:txBody>
                    <a:bodyPr/>
                    <a:lstStyle/>
                    <a:p>
                      <a:pPr indent="0" lvl="0" marL="0" marR="0" rtl="0" algn="ctr">
                        <a:spcBef>
                          <a:spcPts val="0"/>
                        </a:spcBef>
                        <a:spcAft>
                          <a:spcPts val="0"/>
                        </a:spcAft>
                        <a:buNone/>
                      </a:pPr>
                      <a:r>
                        <a:rPr lang="ja-JP" sz="1500" u="none" cap="none" strike="noStrike"/>
                        <a:t>20：35</a:t>
                      </a:r>
                      <a:endParaRPr sz="1500" u="none" cap="none" strike="noStrike">
                        <a:latin typeface="Book Antiqua"/>
                        <a:ea typeface="Book Antiqua"/>
                        <a:cs typeface="Book Antiqua"/>
                        <a:sym typeface="Book Antiqua"/>
                      </a:endParaRPr>
                    </a:p>
                  </a:txBody>
                  <a:tcPr marT="35175" marB="35175" marR="70350" marL="70350">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t>総括</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latin typeface="Book Antiqua"/>
                          <a:ea typeface="Book Antiqua"/>
                          <a:cs typeface="Book Antiqua"/>
                          <a:sym typeface="Book Antiqua"/>
                        </a:rPr>
                        <a:t>菅原</a:t>
                      </a:r>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r>
              <a:tr h="396000">
                <a:tc>
                  <a:txBody>
                    <a:bodyPr/>
                    <a:lstStyle/>
                    <a:p>
                      <a:pPr indent="0" lvl="0" marL="0" marR="0" rtl="0" algn="ctr">
                        <a:spcBef>
                          <a:spcPts val="0"/>
                        </a:spcBef>
                        <a:spcAft>
                          <a:spcPts val="0"/>
                        </a:spcAft>
                        <a:buNone/>
                      </a:pPr>
                      <a:r>
                        <a:rPr lang="ja-JP" sz="1500" u="none" cap="none" strike="noStrike"/>
                        <a:t>20：40</a:t>
                      </a:r>
                      <a:endParaRPr sz="1500" u="none" cap="none" strike="noStrike">
                        <a:latin typeface="Book Antiqua"/>
                        <a:ea typeface="Book Antiqua"/>
                        <a:cs typeface="Book Antiqua"/>
                        <a:sym typeface="Book Antiqua"/>
                      </a:endParaRPr>
                    </a:p>
                  </a:txBody>
                  <a:tcPr marT="35175" marB="35175" marR="70350" marL="70350">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latin typeface="Book Antiqua"/>
                          <a:ea typeface="Book Antiqua"/>
                          <a:cs typeface="Book Antiqua"/>
                          <a:sym typeface="Book Antiqua"/>
                        </a:rPr>
                        <a:t>伝達・案内</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lang="ja-JP" sz="1500" u="none" cap="none" strike="noStrike">
                          <a:latin typeface="Book Antiqua"/>
                          <a:ea typeface="Book Antiqua"/>
                          <a:cs typeface="Book Antiqua"/>
                          <a:sym typeface="Book Antiqua"/>
                        </a:rPr>
                        <a:t>北浦副会長</a:t>
                      </a:r>
                      <a:endParaRPr/>
                    </a:p>
                  </a:txBody>
                  <a:tcPr marT="35175" marB="35175" marR="70350" marL="70350">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500" u="none" cap="none" strike="noStrike">
                        <a:latin typeface="Book Antiqua"/>
                        <a:ea typeface="Book Antiqua"/>
                        <a:cs typeface="Book Antiqua"/>
                        <a:sym typeface="Book Antiqua"/>
                      </a:endParaRPr>
                    </a:p>
                  </a:txBody>
                  <a:tcPr marT="35175" marB="35175" marR="70350" marL="70350">
                    <a:lnL cap="flat" cmpd="sng" w="19050">
                      <a:solidFill>
                        <a:schemeClr val="lt1"/>
                      </a:solidFill>
                      <a:prstDash val="solid"/>
                      <a:round/>
                      <a:headEnd len="sm" w="sm" type="none"/>
                      <a:tailEnd len="sm" w="sm" type="none"/>
                    </a:lnL>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9"/>
          <p:cNvSpPr txBox="1"/>
          <p:nvPr>
            <p:ph type="ctrTitle"/>
          </p:nvPr>
        </p:nvSpPr>
        <p:spPr>
          <a:xfrm>
            <a:off x="685800" y="2130428"/>
            <a:ext cx="7772400" cy="1470025"/>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3F3F3F"/>
              </a:buClr>
              <a:buSzPts val="3600"/>
              <a:buFont typeface="Book Antiqua"/>
              <a:buNone/>
            </a:pPr>
            <a:r>
              <a:rPr lang="ja-JP"/>
              <a:t>自社を知る</a:t>
            </a:r>
            <a:endParaRPr/>
          </a:p>
        </p:txBody>
      </p:sp>
      <p:sp>
        <p:nvSpPr>
          <p:cNvPr id="318" name="Google Shape;318;p9"/>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SzPts val="2800"/>
              <a:buNone/>
            </a:pPr>
            <a:r>
              <a:rPr lang="ja-JP"/>
              <a:t>「自社を知る」を整理しよう</a:t>
            </a:r>
            <a:endParaRPr/>
          </a:p>
        </p:txBody>
      </p:sp>
      <p:sp>
        <p:nvSpPr>
          <p:cNvPr id="319" name="Google Shape;319;p9"/>
          <p:cNvSpPr txBox="1"/>
          <p:nvPr>
            <p:ph idx="10" type="dt"/>
          </p:nvPr>
        </p:nvSpPr>
        <p:spPr>
          <a:xfrm>
            <a:off x="457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ja-JP"/>
              <a:t>2025年5月13日(火)</a:t>
            </a:r>
            <a:endParaRPr/>
          </a:p>
        </p:txBody>
      </p:sp>
      <p:sp>
        <p:nvSpPr>
          <p:cNvPr id="320" name="Google Shape;320;p9"/>
          <p:cNvSpPr txBox="1"/>
          <p:nvPr>
            <p:ph idx="11" type="ftr"/>
          </p:nvPr>
        </p:nvSpPr>
        <p:spPr>
          <a:xfrm>
            <a:off x="3124200" y="6520262"/>
            <a:ext cx="28956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ja-JP"/>
              <a:t>© Copyright 2025. All Rights Reserved.</a:t>
            </a:r>
            <a:endParaRPr/>
          </a:p>
        </p:txBody>
      </p:sp>
      <p:sp>
        <p:nvSpPr>
          <p:cNvPr id="321" name="Google Shape;321;p9"/>
          <p:cNvSpPr txBox="1"/>
          <p:nvPr>
            <p:ph idx="12" type="sldNum"/>
          </p:nvPr>
        </p:nvSpPr>
        <p:spPr>
          <a:xfrm>
            <a:off x="6553200" y="6520262"/>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ja-JP"/>
              <a:t>‹#›</a:t>
            </a:fld>
            <a:endParaRPr/>
          </a:p>
        </p:txBody>
      </p:sp>
      <p:sp>
        <p:nvSpPr>
          <p:cNvPr id="322" name="Google Shape;322;p9"/>
          <p:cNvSpPr txBox="1"/>
          <p:nvPr/>
        </p:nvSpPr>
        <p:spPr>
          <a:xfrm>
            <a:off x="1979712" y="57324"/>
            <a:ext cx="51845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ja-JP" sz="1800">
                <a:solidFill>
                  <a:schemeClr val="lt1"/>
                </a:solidFill>
                <a:latin typeface="Book Antiqua"/>
                <a:ea typeface="Book Antiqua"/>
                <a:cs typeface="Book Antiqua"/>
                <a:sym typeface="Book Antiqua"/>
              </a:rPr>
              <a:t>自社を知る</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テーマ">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テーマ">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2018-03-28T22:46:30Z</dcterms:created>
  <dc:creator>SHUHEI</dc:creator>
</cp:coreProperties>
</file>