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61"/>
  </p:notesMasterIdLst>
  <p:sldIdLst>
    <p:sldId id="350" r:id="rId2"/>
    <p:sldId id="256" r:id="rId3"/>
    <p:sldId id="292" r:id="rId4"/>
    <p:sldId id="282" r:id="rId5"/>
    <p:sldId id="257" r:id="rId6"/>
    <p:sldId id="319" r:id="rId7"/>
    <p:sldId id="322" r:id="rId8"/>
    <p:sldId id="315" r:id="rId9"/>
    <p:sldId id="258" r:id="rId10"/>
    <p:sldId id="262" r:id="rId11"/>
    <p:sldId id="323" r:id="rId12"/>
    <p:sldId id="324" r:id="rId13"/>
    <p:sldId id="329" r:id="rId14"/>
    <p:sldId id="308" r:id="rId15"/>
    <p:sldId id="321" r:id="rId16"/>
    <p:sldId id="320" r:id="rId17"/>
    <p:sldId id="328" r:id="rId18"/>
    <p:sldId id="312" r:id="rId19"/>
    <p:sldId id="264" r:id="rId20"/>
    <p:sldId id="327" r:id="rId21"/>
    <p:sldId id="325" r:id="rId22"/>
    <p:sldId id="309" r:id="rId23"/>
    <p:sldId id="266" r:id="rId24"/>
    <p:sldId id="296" r:id="rId25"/>
    <p:sldId id="348" r:id="rId26"/>
    <p:sldId id="267" r:id="rId27"/>
    <p:sldId id="316" r:id="rId28"/>
    <p:sldId id="330" r:id="rId29"/>
    <p:sldId id="268" r:id="rId30"/>
    <p:sldId id="347" r:id="rId31"/>
    <p:sldId id="269" r:id="rId32"/>
    <p:sldId id="297" r:id="rId33"/>
    <p:sldId id="274" r:id="rId34"/>
    <p:sldId id="299" r:id="rId35"/>
    <p:sldId id="298" r:id="rId36"/>
    <p:sldId id="318" r:id="rId37"/>
    <p:sldId id="300" r:id="rId38"/>
    <p:sldId id="271" r:id="rId39"/>
    <p:sldId id="331" r:id="rId40"/>
    <p:sldId id="333" r:id="rId41"/>
    <p:sldId id="332" r:id="rId42"/>
    <p:sldId id="334" r:id="rId43"/>
    <p:sldId id="335" r:id="rId44"/>
    <p:sldId id="336" r:id="rId45"/>
    <p:sldId id="337" r:id="rId46"/>
    <p:sldId id="338" r:id="rId47"/>
    <p:sldId id="339" r:id="rId48"/>
    <p:sldId id="340" r:id="rId49"/>
    <p:sldId id="326" r:id="rId50"/>
    <p:sldId id="313" r:id="rId51"/>
    <p:sldId id="272" r:id="rId52"/>
    <p:sldId id="310" r:id="rId53"/>
    <p:sldId id="345" r:id="rId54"/>
    <p:sldId id="346" r:id="rId55"/>
    <p:sldId id="303" r:id="rId56"/>
    <p:sldId id="304" r:id="rId57"/>
    <p:sldId id="281" r:id="rId58"/>
    <p:sldId id="307" r:id="rId59"/>
    <p:sldId id="349" r:id="rId60"/>
  </p:sldIdLst>
  <p:sldSz cx="12192000" cy="6858000"/>
  <p:notesSz cx="9144000" cy="6858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6C500E2-0177-486F-983F-5DF65C317744}" v="136" dt="2026-03-10T07:49:43.625"/>
  </p1510:revLst>
</p1510:revInfo>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F5AB1C69-6EDB-4FF4-983F-18BD219EF322}" styleName="中間スタイル 2 - アクセント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中間スタイル 2 - アクセント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7DF18680-E054-41AD-8BC1-D1AEF772440D}" styleName="中間スタイル 2 - アクセント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21E4AEA4-8DFA-4A89-87EB-49C32662AFE0}" styleName="中間スタイル 2 - アクセント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000" autoAdjust="0"/>
    <p:restoredTop sz="73913" autoAdjust="0"/>
  </p:normalViewPr>
  <p:slideViewPr>
    <p:cSldViewPr snapToGrid="0">
      <p:cViewPr varScale="1">
        <p:scale>
          <a:sx n="82" d="100"/>
          <a:sy n="82" d="100"/>
        </p:scale>
        <p:origin x="48" y="860"/>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microsoft.com/office/2016/11/relationships/changesInfo" Target="changesInfos/changesInfo1.xml"/><Relationship Id="rId5" Type="http://schemas.openxmlformats.org/officeDocument/2006/relationships/slide" Target="slides/slide4.xml"/><Relationship Id="rId61" Type="http://schemas.openxmlformats.org/officeDocument/2006/relationships/notesMaster" Target="notesMasters/notesMaster1.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microsoft.com/office/2015/10/relationships/revisionInfo" Target="revisionInfo.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乳業 菅原" userId="c13f96d0da0416f6" providerId="LiveId" clId="{6FAA5262-66A1-41D5-8CCB-21F3AE11E427}"/>
    <pc:docChg chg="custSel addSld delSld modSld sldOrd">
      <pc:chgData name="乳業 菅原" userId="c13f96d0da0416f6" providerId="LiveId" clId="{6FAA5262-66A1-41D5-8CCB-21F3AE11E427}" dt="2026-03-10T07:49:43.625" v="854"/>
      <pc:docMkLst>
        <pc:docMk/>
      </pc:docMkLst>
      <pc:sldChg chg="addSp modSp mod">
        <pc:chgData name="乳業 菅原" userId="c13f96d0da0416f6" providerId="LiveId" clId="{6FAA5262-66A1-41D5-8CCB-21F3AE11E427}" dt="2026-03-10T01:53:21.652" v="246" actId="571"/>
        <pc:sldMkLst>
          <pc:docMk/>
          <pc:sldMk cId="3065125749" sldId="307"/>
        </pc:sldMkLst>
        <pc:spChg chg="add mod">
          <ac:chgData name="乳業 菅原" userId="c13f96d0da0416f6" providerId="LiveId" clId="{6FAA5262-66A1-41D5-8CCB-21F3AE11E427}" dt="2026-03-10T01:53:17.502" v="245" actId="1076"/>
          <ac:spMkLst>
            <pc:docMk/>
            <pc:sldMk cId="3065125749" sldId="307"/>
            <ac:spMk id="10" creationId="{25E058B8-D012-17AD-6418-345F6151E199}"/>
          </ac:spMkLst>
        </pc:spChg>
        <pc:spChg chg="add mod">
          <ac:chgData name="乳業 菅原" userId="c13f96d0da0416f6" providerId="LiveId" clId="{6FAA5262-66A1-41D5-8CCB-21F3AE11E427}" dt="2026-03-10T01:53:21.652" v="246" actId="571"/>
          <ac:spMkLst>
            <pc:docMk/>
            <pc:sldMk cId="3065125749" sldId="307"/>
            <ac:spMk id="11" creationId="{E5312DED-39A3-2B19-59B7-A19F0D6D31B2}"/>
          </ac:spMkLst>
        </pc:spChg>
      </pc:sldChg>
      <pc:sldChg chg="del">
        <pc:chgData name="乳業 菅原" userId="c13f96d0da0416f6" providerId="LiveId" clId="{6FAA5262-66A1-41D5-8CCB-21F3AE11E427}" dt="2026-03-10T02:03:22.472" v="557" actId="2696"/>
        <pc:sldMkLst>
          <pc:docMk/>
          <pc:sldMk cId="456125899" sldId="341"/>
        </pc:sldMkLst>
      </pc:sldChg>
      <pc:sldChg chg="del">
        <pc:chgData name="乳業 菅原" userId="c13f96d0da0416f6" providerId="LiveId" clId="{6FAA5262-66A1-41D5-8CCB-21F3AE11E427}" dt="2026-03-10T02:03:22.472" v="557" actId="2696"/>
        <pc:sldMkLst>
          <pc:docMk/>
          <pc:sldMk cId="1647456199" sldId="342"/>
        </pc:sldMkLst>
      </pc:sldChg>
      <pc:sldChg chg="del">
        <pc:chgData name="乳業 菅原" userId="c13f96d0da0416f6" providerId="LiveId" clId="{6FAA5262-66A1-41D5-8CCB-21F3AE11E427}" dt="2026-03-10T02:03:22.472" v="557" actId="2696"/>
        <pc:sldMkLst>
          <pc:docMk/>
          <pc:sldMk cId="1298727685" sldId="343"/>
        </pc:sldMkLst>
      </pc:sldChg>
      <pc:sldChg chg="del">
        <pc:chgData name="乳業 菅原" userId="c13f96d0da0416f6" providerId="LiveId" clId="{6FAA5262-66A1-41D5-8CCB-21F3AE11E427}" dt="2026-03-10T02:03:22.472" v="557" actId="2696"/>
        <pc:sldMkLst>
          <pc:docMk/>
          <pc:sldMk cId="457078410" sldId="344"/>
        </pc:sldMkLst>
      </pc:sldChg>
      <pc:sldChg chg="addSp modSp mod">
        <pc:chgData name="乳業 菅原" userId="c13f96d0da0416f6" providerId="LiveId" clId="{6FAA5262-66A1-41D5-8CCB-21F3AE11E427}" dt="2026-03-10T02:02:19.440" v="556" actId="571"/>
        <pc:sldMkLst>
          <pc:docMk/>
          <pc:sldMk cId="4182056914" sldId="346"/>
        </pc:sldMkLst>
        <pc:spChg chg="add mod">
          <ac:chgData name="乳業 菅原" userId="c13f96d0da0416f6" providerId="LiveId" clId="{6FAA5262-66A1-41D5-8CCB-21F3AE11E427}" dt="2026-03-10T01:53:47.447" v="248" actId="1076"/>
          <ac:spMkLst>
            <pc:docMk/>
            <pc:sldMk cId="4182056914" sldId="346"/>
            <ac:spMk id="2" creationId="{1B010901-4763-9889-8B4F-E9481E6368C7}"/>
          </ac:spMkLst>
        </pc:spChg>
        <pc:spChg chg="add mod">
          <ac:chgData name="乳業 菅原" userId="c13f96d0da0416f6" providerId="LiveId" clId="{6FAA5262-66A1-41D5-8CCB-21F3AE11E427}" dt="2026-03-10T01:55:32.489" v="328" actId="1076"/>
          <ac:spMkLst>
            <pc:docMk/>
            <pc:sldMk cId="4182056914" sldId="346"/>
            <ac:spMk id="4" creationId="{61513B50-2CE8-ADE9-4844-69AE0F4EFE74}"/>
          </ac:spMkLst>
        </pc:spChg>
        <pc:spChg chg="add mod">
          <ac:chgData name="乳業 菅原" userId="c13f96d0da0416f6" providerId="LiveId" clId="{6FAA5262-66A1-41D5-8CCB-21F3AE11E427}" dt="2026-03-10T02:01:26.202" v="548" actId="20577"/>
          <ac:spMkLst>
            <pc:docMk/>
            <pc:sldMk cId="4182056914" sldId="346"/>
            <ac:spMk id="6" creationId="{6CBA4E46-D6B6-06CE-93FA-F612B9191DD7}"/>
          </ac:spMkLst>
        </pc:spChg>
        <pc:spChg chg="add mod">
          <ac:chgData name="乳業 菅原" userId="c13f96d0da0416f6" providerId="LiveId" clId="{6FAA5262-66A1-41D5-8CCB-21F3AE11E427}" dt="2026-03-10T02:02:13.871" v="555" actId="2085"/>
          <ac:spMkLst>
            <pc:docMk/>
            <pc:sldMk cId="4182056914" sldId="346"/>
            <ac:spMk id="7" creationId="{F5B09658-A157-FACD-5E51-A4A18F204C64}"/>
          </ac:spMkLst>
        </pc:spChg>
        <pc:spChg chg="add mod">
          <ac:chgData name="乳業 菅原" userId="c13f96d0da0416f6" providerId="LiveId" clId="{6FAA5262-66A1-41D5-8CCB-21F3AE11E427}" dt="2026-03-10T02:02:19.440" v="556" actId="571"/>
          <ac:spMkLst>
            <pc:docMk/>
            <pc:sldMk cId="4182056914" sldId="346"/>
            <ac:spMk id="9" creationId="{1C5D8FC7-B1B1-C8EB-447A-3F75675ABD37}"/>
          </ac:spMkLst>
        </pc:spChg>
      </pc:sldChg>
      <pc:sldChg chg="addSp modSp mod">
        <pc:chgData name="乳業 菅原" userId="c13f96d0da0416f6" providerId="LiveId" clId="{6FAA5262-66A1-41D5-8CCB-21F3AE11E427}" dt="2026-03-10T01:48:00.860" v="243" actId="1035"/>
        <pc:sldMkLst>
          <pc:docMk/>
          <pc:sldMk cId="3780848095" sldId="349"/>
        </pc:sldMkLst>
        <pc:spChg chg="mod">
          <ac:chgData name="乳業 菅原" userId="c13f96d0da0416f6" providerId="LiveId" clId="{6FAA5262-66A1-41D5-8CCB-21F3AE11E427}" dt="2026-03-10T01:43:34.952" v="4" actId="207"/>
          <ac:spMkLst>
            <pc:docMk/>
            <pc:sldMk cId="3780848095" sldId="349"/>
            <ac:spMk id="2" creationId="{3C87E3F2-7E93-1068-03DC-45B2B841AF1B}"/>
          </ac:spMkLst>
        </pc:spChg>
        <pc:spChg chg="add mod">
          <ac:chgData name="乳業 菅原" userId="c13f96d0da0416f6" providerId="LiveId" clId="{6FAA5262-66A1-41D5-8CCB-21F3AE11E427}" dt="2026-03-10T01:48:00.860" v="243" actId="1035"/>
          <ac:spMkLst>
            <pc:docMk/>
            <pc:sldMk cId="3780848095" sldId="349"/>
            <ac:spMk id="6" creationId="{C22D08EE-4443-0C83-3E5C-8567BE8CFF29}"/>
          </ac:spMkLst>
        </pc:spChg>
      </pc:sldChg>
      <pc:sldChg chg="addSp delSp modSp new mod ord">
        <pc:chgData name="乳業 菅原" userId="c13f96d0da0416f6" providerId="LiveId" clId="{6FAA5262-66A1-41D5-8CCB-21F3AE11E427}" dt="2026-03-10T07:49:43.625" v="854"/>
        <pc:sldMkLst>
          <pc:docMk/>
          <pc:sldMk cId="684397772" sldId="350"/>
        </pc:sldMkLst>
        <pc:spChg chg="del">
          <ac:chgData name="乳業 菅原" userId="c13f96d0da0416f6" providerId="LiveId" clId="{6FAA5262-66A1-41D5-8CCB-21F3AE11E427}" dt="2026-03-10T07:45:23.344" v="561" actId="478"/>
          <ac:spMkLst>
            <pc:docMk/>
            <pc:sldMk cId="684397772" sldId="350"/>
            <ac:spMk id="2" creationId="{B8851ABB-AFB2-BFB8-4A73-96DCA17982C4}"/>
          </ac:spMkLst>
        </pc:spChg>
        <pc:spChg chg="del">
          <ac:chgData name="乳業 菅原" userId="c13f96d0da0416f6" providerId="LiveId" clId="{6FAA5262-66A1-41D5-8CCB-21F3AE11E427}" dt="2026-03-10T07:45:26.573" v="562" actId="478"/>
          <ac:spMkLst>
            <pc:docMk/>
            <pc:sldMk cId="684397772" sldId="350"/>
            <ac:spMk id="3" creationId="{1DFDD5D9-3518-069B-9872-26631828CAC5}"/>
          </ac:spMkLst>
        </pc:spChg>
        <pc:spChg chg="mod">
          <ac:chgData name="乳業 菅原" userId="c13f96d0da0416f6" providerId="LiveId" clId="{6FAA5262-66A1-41D5-8CCB-21F3AE11E427}" dt="2026-03-10T07:46:01.053" v="563"/>
          <ac:spMkLst>
            <pc:docMk/>
            <pc:sldMk cId="684397772" sldId="350"/>
            <ac:spMk id="14" creationId="{B604857C-79E5-83F6-049F-772709831A2D}"/>
          </ac:spMkLst>
        </pc:spChg>
        <pc:spChg chg="mod">
          <ac:chgData name="乳業 菅原" userId="c13f96d0da0416f6" providerId="LiveId" clId="{6FAA5262-66A1-41D5-8CCB-21F3AE11E427}" dt="2026-03-10T07:46:01.053" v="563"/>
          <ac:spMkLst>
            <pc:docMk/>
            <pc:sldMk cId="684397772" sldId="350"/>
            <ac:spMk id="18" creationId="{B5A2792E-36CA-06B5-0D6D-E7A157CD5467}"/>
          </ac:spMkLst>
        </pc:spChg>
        <pc:spChg chg="mod">
          <ac:chgData name="乳業 菅原" userId="c13f96d0da0416f6" providerId="LiveId" clId="{6FAA5262-66A1-41D5-8CCB-21F3AE11E427}" dt="2026-03-10T07:46:01.053" v="563"/>
          <ac:spMkLst>
            <pc:docMk/>
            <pc:sldMk cId="684397772" sldId="350"/>
            <ac:spMk id="25" creationId="{5CC4265F-7771-886F-FFC3-9CCEC077955B}"/>
          </ac:spMkLst>
        </pc:spChg>
        <pc:spChg chg="mod">
          <ac:chgData name="乳業 菅原" userId="c13f96d0da0416f6" providerId="LiveId" clId="{6FAA5262-66A1-41D5-8CCB-21F3AE11E427}" dt="2026-03-10T07:46:01.053" v="563"/>
          <ac:spMkLst>
            <pc:docMk/>
            <pc:sldMk cId="684397772" sldId="350"/>
            <ac:spMk id="62" creationId="{82F386E3-F036-37F6-809A-F803E744AAF4}"/>
          </ac:spMkLst>
        </pc:spChg>
        <pc:spChg chg="mod">
          <ac:chgData name="乳業 菅原" userId="c13f96d0da0416f6" providerId="LiveId" clId="{6FAA5262-66A1-41D5-8CCB-21F3AE11E427}" dt="2026-03-10T07:46:01.053" v="563"/>
          <ac:spMkLst>
            <pc:docMk/>
            <pc:sldMk cId="684397772" sldId="350"/>
            <ac:spMk id="74" creationId="{AF237219-564D-8F24-CB1C-F6D7E43407FD}"/>
          </ac:spMkLst>
        </pc:spChg>
        <pc:spChg chg="mod">
          <ac:chgData name="乳業 菅原" userId="c13f96d0da0416f6" providerId="LiveId" clId="{6FAA5262-66A1-41D5-8CCB-21F3AE11E427}" dt="2026-03-10T07:49:07.034" v="808"/>
          <ac:spMkLst>
            <pc:docMk/>
            <pc:sldMk cId="684397772" sldId="350"/>
            <ac:spMk id="82" creationId="{AABDD9C0-CA64-5A23-E7FA-4CC85C1E8BF6}"/>
          </ac:spMkLst>
        </pc:spChg>
        <pc:spChg chg="mod">
          <ac:chgData name="乳業 菅原" userId="c13f96d0da0416f6" providerId="LiveId" clId="{6FAA5262-66A1-41D5-8CCB-21F3AE11E427}" dt="2026-03-10T07:46:07.286" v="564" actId="1076"/>
          <ac:spMkLst>
            <pc:docMk/>
            <pc:sldMk cId="684397772" sldId="350"/>
            <ac:spMk id="83" creationId="{95ABEA01-4AC1-78E2-B11D-08405073B045}"/>
          </ac:spMkLst>
        </pc:spChg>
        <pc:spChg chg="mod">
          <ac:chgData name="乳業 菅原" userId="c13f96d0da0416f6" providerId="LiveId" clId="{6FAA5262-66A1-41D5-8CCB-21F3AE11E427}" dt="2026-03-10T07:47:33.259" v="642"/>
          <ac:spMkLst>
            <pc:docMk/>
            <pc:sldMk cId="684397772" sldId="350"/>
            <ac:spMk id="85" creationId="{F3B2E39A-A59D-B556-6201-BEB025D71D6C}"/>
          </ac:spMkLst>
        </pc:spChg>
        <pc:spChg chg="mod">
          <ac:chgData name="乳業 菅原" userId="c13f96d0da0416f6" providerId="LiveId" clId="{6FAA5262-66A1-41D5-8CCB-21F3AE11E427}" dt="2026-03-10T07:46:33.452" v="580"/>
          <ac:spMkLst>
            <pc:docMk/>
            <pc:sldMk cId="684397772" sldId="350"/>
            <ac:spMk id="88" creationId="{180B6DD1-6B31-9376-C699-B1130FAEDDCF}"/>
          </ac:spMkLst>
        </pc:spChg>
        <pc:spChg chg="add mod">
          <ac:chgData name="乳業 菅原" userId="c13f96d0da0416f6" providerId="LiveId" clId="{6FAA5262-66A1-41D5-8CCB-21F3AE11E427}" dt="2026-03-10T07:47:47.394" v="679"/>
          <ac:spMkLst>
            <pc:docMk/>
            <pc:sldMk cId="684397772" sldId="350"/>
            <ac:spMk id="90" creationId="{66F888F6-1DC6-AD29-BCFF-33660A41F69F}"/>
          </ac:spMkLst>
        </pc:spChg>
        <pc:spChg chg="mod">
          <ac:chgData name="乳業 菅原" userId="c13f96d0da0416f6" providerId="LiveId" clId="{6FAA5262-66A1-41D5-8CCB-21F3AE11E427}" dt="2026-03-10T07:46:07.286" v="564" actId="1076"/>
          <ac:spMkLst>
            <pc:docMk/>
            <pc:sldMk cId="684397772" sldId="350"/>
            <ac:spMk id="91" creationId="{34B0919E-36FA-4CBD-9837-ACEE4843EB91}"/>
          </ac:spMkLst>
        </pc:spChg>
        <pc:spChg chg="mod">
          <ac:chgData name="乳業 菅原" userId="c13f96d0da0416f6" providerId="LiveId" clId="{6FAA5262-66A1-41D5-8CCB-21F3AE11E427}" dt="2026-03-10T07:46:50.316" v="615"/>
          <ac:spMkLst>
            <pc:docMk/>
            <pc:sldMk cId="684397772" sldId="350"/>
            <ac:spMk id="92" creationId="{BAC431DC-E6A8-4C5E-D771-649547A920FD}"/>
          </ac:spMkLst>
        </pc:spChg>
        <pc:spChg chg="mod">
          <ac:chgData name="乳業 菅原" userId="c13f96d0da0416f6" providerId="LiveId" clId="{6FAA5262-66A1-41D5-8CCB-21F3AE11E427}" dt="2026-03-10T07:46:43.934" v="602"/>
          <ac:spMkLst>
            <pc:docMk/>
            <pc:sldMk cId="684397772" sldId="350"/>
            <ac:spMk id="94" creationId="{6909F9FE-1E60-517B-C067-2EB2937FADDA}"/>
          </ac:spMkLst>
        </pc:spChg>
        <pc:spChg chg="mod">
          <ac:chgData name="乳業 菅原" userId="c13f96d0da0416f6" providerId="LiveId" clId="{6FAA5262-66A1-41D5-8CCB-21F3AE11E427}" dt="2026-03-10T07:46:07.286" v="564" actId="1076"/>
          <ac:spMkLst>
            <pc:docMk/>
            <pc:sldMk cId="684397772" sldId="350"/>
            <ac:spMk id="96" creationId="{ED89F2C5-7BF1-FB85-FC63-FC59AC2BB912}"/>
          </ac:spMkLst>
        </pc:spChg>
        <pc:spChg chg="mod">
          <ac:chgData name="乳業 菅原" userId="c13f96d0da0416f6" providerId="LiveId" clId="{6FAA5262-66A1-41D5-8CCB-21F3AE11E427}" dt="2026-03-10T07:47:11.351" v="631" actId="20577"/>
          <ac:spMkLst>
            <pc:docMk/>
            <pc:sldMk cId="684397772" sldId="350"/>
            <ac:spMk id="97" creationId="{39F3939A-DC59-431F-B8D0-75E04C861F4C}"/>
          </ac:spMkLst>
        </pc:spChg>
        <pc:spChg chg="mod">
          <ac:chgData name="乳業 菅原" userId="c13f96d0da0416f6" providerId="LiveId" clId="{6FAA5262-66A1-41D5-8CCB-21F3AE11E427}" dt="2026-03-10T07:47:58.684" v="700"/>
          <ac:spMkLst>
            <pc:docMk/>
            <pc:sldMk cId="684397772" sldId="350"/>
            <ac:spMk id="100" creationId="{623A7A57-BC1F-9277-49CB-8E8AC3281A02}"/>
          </ac:spMkLst>
        </pc:spChg>
        <pc:spChg chg="mod">
          <ac:chgData name="乳業 菅原" userId="c13f96d0da0416f6" providerId="LiveId" clId="{6FAA5262-66A1-41D5-8CCB-21F3AE11E427}" dt="2026-03-10T07:46:07.286" v="564" actId="1076"/>
          <ac:spMkLst>
            <pc:docMk/>
            <pc:sldMk cId="684397772" sldId="350"/>
            <ac:spMk id="101" creationId="{43D5C0D4-2FCF-830A-0175-1CE6316C376E}"/>
          </ac:spMkLst>
        </pc:spChg>
        <pc:spChg chg="mod">
          <ac:chgData name="乳業 菅原" userId="c13f96d0da0416f6" providerId="LiveId" clId="{6FAA5262-66A1-41D5-8CCB-21F3AE11E427}" dt="2026-03-10T07:49:20.279" v="827"/>
          <ac:spMkLst>
            <pc:docMk/>
            <pc:sldMk cId="684397772" sldId="350"/>
            <ac:spMk id="103" creationId="{A6B97A4E-AC79-F8D8-355C-DEEB1872A773}"/>
          </ac:spMkLst>
        </pc:spChg>
        <pc:spChg chg="add mod">
          <ac:chgData name="乳業 菅原" userId="c13f96d0da0416f6" providerId="LiveId" clId="{6FAA5262-66A1-41D5-8CCB-21F3AE11E427}" dt="2026-03-10T07:48:11.447" v="733"/>
          <ac:spMkLst>
            <pc:docMk/>
            <pc:sldMk cId="684397772" sldId="350"/>
            <ac:spMk id="105" creationId="{DE2606FA-CCBD-944D-E9BD-02181FE0D054}"/>
          </ac:spMkLst>
        </pc:spChg>
        <pc:spChg chg="add mod">
          <ac:chgData name="乳業 菅原" userId="c13f96d0da0416f6" providerId="LiveId" clId="{6FAA5262-66A1-41D5-8CCB-21F3AE11E427}" dt="2026-03-10T07:46:07.286" v="564" actId="1076"/>
          <ac:spMkLst>
            <pc:docMk/>
            <pc:sldMk cId="684397772" sldId="350"/>
            <ac:spMk id="106" creationId="{56ABD3DE-403F-E8F2-FC50-528AD680979C}"/>
          </ac:spMkLst>
        </pc:spChg>
        <pc:spChg chg="mod">
          <ac:chgData name="乳業 菅原" userId="c13f96d0da0416f6" providerId="LiveId" clId="{6FAA5262-66A1-41D5-8CCB-21F3AE11E427}" dt="2026-03-10T07:48:54.455" v="783"/>
          <ac:spMkLst>
            <pc:docMk/>
            <pc:sldMk cId="684397772" sldId="350"/>
            <ac:spMk id="107" creationId="{E0130574-53FB-9856-A75A-7040092522A6}"/>
          </ac:spMkLst>
        </pc:spChg>
        <pc:spChg chg="mod">
          <ac:chgData name="乳業 菅原" userId="c13f96d0da0416f6" providerId="LiveId" clId="{6FAA5262-66A1-41D5-8CCB-21F3AE11E427}" dt="2026-03-10T07:49:27.046" v="837"/>
          <ac:spMkLst>
            <pc:docMk/>
            <pc:sldMk cId="684397772" sldId="350"/>
            <ac:spMk id="109" creationId="{ABEE8FE8-D7B4-C0A6-EA63-EA4CE40372C8}"/>
          </ac:spMkLst>
        </pc:spChg>
        <pc:spChg chg="add mod">
          <ac:chgData name="乳業 菅原" userId="c13f96d0da0416f6" providerId="LiveId" clId="{6FAA5262-66A1-41D5-8CCB-21F3AE11E427}" dt="2026-03-10T07:46:01.053" v="563"/>
          <ac:spMkLst>
            <pc:docMk/>
            <pc:sldMk cId="684397772" sldId="350"/>
            <ac:spMk id="112" creationId="{5DAC5A14-4A0B-86CA-E609-629027020B55}"/>
          </ac:spMkLst>
        </pc:spChg>
        <pc:spChg chg="add mod">
          <ac:chgData name="乳業 菅原" userId="c13f96d0da0416f6" providerId="LiveId" clId="{6FAA5262-66A1-41D5-8CCB-21F3AE11E427}" dt="2026-03-10T07:46:01.053" v="563"/>
          <ac:spMkLst>
            <pc:docMk/>
            <pc:sldMk cId="684397772" sldId="350"/>
            <ac:spMk id="114" creationId="{D229A7DE-84D4-852E-E6D3-AE2EBCA8CF98}"/>
          </ac:spMkLst>
        </pc:spChg>
        <pc:spChg chg="mod">
          <ac:chgData name="乳業 菅原" userId="c13f96d0da0416f6" providerId="LiveId" clId="{6FAA5262-66A1-41D5-8CCB-21F3AE11E427}" dt="2026-03-10T07:46:20.411" v="565" actId="14100"/>
          <ac:spMkLst>
            <pc:docMk/>
            <pc:sldMk cId="684397772" sldId="350"/>
            <ac:spMk id="119" creationId="{E2F20F03-6E38-E3D0-AEE2-B9246A0B6EAF}"/>
          </ac:spMkLst>
        </pc:spChg>
        <pc:spChg chg="mod">
          <ac:chgData name="乳業 菅原" userId="c13f96d0da0416f6" providerId="LiveId" clId="{6FAA5262-66A1-41D5-8CCB-21F3AE11E427}" dt="2026-03-10T07:46:26.639" v="567" actId="14100"/>
          <ac:spMkLst>
            <pc:docMk/>
            <pc:sldMk cId="684397772" sldId="350"/>
            <ac:spMk id="120" creationId="{D8A5F101-0168-F1C7-A9AE-DBCAAB8C30FB}"/>
          </ac:spMkLst>
        </pc:spChg>
        <pc:spChg chg="mod">
          <ac:chgData name="乳業 菅原" userId="c13f96d0da0416f6" providerId="LiveId" clId="{6FAA5262-66A1-41D5-8CCB-21F3AE11E427}" dt="2026-03-10T07:46:07.286" v="564" actId="1076"/>
          <ac:spMkLst>
            <pc:docMk/>
            <pc:sldMk cId="684397772" sldId="350"/>
            <ac:spMk id="121" creationId="{977DA8EC-FBC6-432D-87AA-0685BC9DEE8B}"/>
          </ac:spMkLst>
        </pc:spChg>
        <pc:spChg chg="add mod">
          <ac:chgData name="乳業 菅原" userId="c13f96d0da0416f6" providerId="LiveId" clId="{6FAA5262-66A1-41D5-8CCB-21F3AE11E427}" dt="2026-03-10T07:48:42.748" v="757" actId="122"/>
          <ac:spMkLst>
            <pc:docMk/>
            <pc:sldMk cId="684397772" sldId="350"/>
            <ac:spMk id="122" creationId="{ED739CBD-B464-0DF7-7943-1222FDA85155}"/>
          </ac:spMkLst>
        </pc:spChg>
        <pc:spChg chg="add mod">
          <ac:chgData name="乳業 菅原" userId="c13f96d0da0416f6" providerId="LiveId" clId="{6FAA5262-66A1-41D5-8CCB-21F3AE11E427}" dt="2026-03-10T07:49:43.625" v="854"/>
          <ac:spMkLst>
            <pc:docMk/>
            <pc:sldMk cId="684397772" sldId="350"/>
            <ac:spMk id="123" creationId="{CC9649D2-3E3F-3321-5D8D-A8A8E8FDFB28}"/>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3962400" cy="344091"/>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5179484" y="0"/>
            <a:ext cx="3962400" cy="344091"/>
          </a:xfrm>
          <a:prstGeom prst="rect">
            <a:avLst/>
          </a:prstGeom>
        </p:spPr>
        <p:txBody>
          <a:bodyPr vert="horz" lIns="91440" tIns="45720" rIns="91440" bIns="45720" rtlCol="0"/>
          <a:lstStyle>
            <a:lvl1pPr algn="r">
              <a:defRPr sz="1200"/>
            </a:lvl1pPr>
          </a:lstStyle>
          <a:p>
            <a:fld id="{8354CC15-8FD2-48EB-AD25-D6861E4EF0CD}" type="datetimeFigureOut">
              <a:rPr kumimoji="1" lang="ja-JP" altLang="en-US" smtClean="0"/>
              <a:t>2026/3/10</a:t>
            </a:fld>
            <a:endParaRPr kumimoji="1" lang="ja-JP" altLang="en-US"/>
          </a:p>
        </p:txBody>
      </p:sp>
      <p:sp>
        <p:nvSpPr>
          <p:cNvPr id="4" name="スライド イメージ プレースホルダー 3"/>
          <p:cNvSpPr>
            <a:spLocks noGrp="1" noRot="1" noChangeAspect="1"/>
          </p:cNvSpPr>
          <p:nvPr>
            <p:ph type="sldImg" idx="2"/>
          </p:nvPr>
        </p:nvSpPr>
        <p:spPr>
          <a:xfrm>
            <a:off x="2514600" y="857250"/>
            <a:ext cx="4114800" cy="2314575"/>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914400" y="3300412"/>
            <a:ext cx="7315200" cy="2700338"/>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6513910"/>
            <a:ext cx="3962400" cy="344090"/>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5179484" y="6513910"/>
            <a:ext cx="3962400" cy="344090"/>
          </a:xfrm>
          <a:prstGeom prst="rect">
            <a:avLst/>
          </a:prstGeom>
        </p:spPr>
        <p:txBody>
          <a:bodyPr vert="horz" lIns="91440" tIns="45720" rIns="91440" bIns="45720" rtlCol="0" anchor="b"/>
          <a:lstStyle>
            <a:lvl1pPr algn="r">
              <a:defRPr sz="1200"/>
            </a:lvl1pPr>
          </a:lstStyle>
          <a:p>
            <a:fld id="{8823BEF8-D6AE-40FA-B262-9323C8B4FB05}" type="slidenum">
              <a:rPr kumimoji="1" lang="ja-JP" altLang="en-US" smtClean="0"/>
              <a:t>‹#›</a:t>
            </a:fld>
            <a:endParaRPr kumimoji="1" lang="ja-JP" altLang="en-US"/>
          </a:p>
        </p:txBody>
      </p:sp>
    </p:spTree>
    <p:extLst>
      <p:ext uri="{BB962C8B-B14F-4D97-AF65-F5344CB8AC3E}">
        <p14:creationId xmlns:p14="http://schemas.microsoft.com/office/powerpoint/2010/main" val="411047151"/>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rtl="0"/>
            <a:r>
              <a:rPr kumimoji="1" lang="ja-JP" altLang="en-US" sz="1200" b="0" i="0" u="none" strike="noStrike" kern="1200" dirty="0">
                <a:solidFill>
                  <a:schemeClr val="tx1"/>
                </a:solidFill>
                <a:effectLst/>
                <a:latin typeface="+mn-lt"/>
                <a:ea typeface="+mn-ea"/>
                <a:cs typeface="+mn-cs"/>
              </a:rPr>
              <a:t>こんばんは。</a:t>
            </a:r>
            <a:br>
              <a:rPr kumimoji="1" lang="ja-JP" altLang="en-US" sz="1200" b="0" i="0" u="none" strike="noStrike" kern="1200" dirty="0">
                <a:solidFill>
                  <a:schemeClr val="tx1"/>
                </a:solidFill>
                <a:effectLst/>
                <a:latin typeface="+mn-lt"/>
                <a:ea typeface="+mn-ea"/>
                <a:cs typeface="+mn-cs"/>
              </a:rPr>
            </a:br>
            <a:r>
              <a:rPr kumimoji="1" lang="ja-JP" altLang="en-US" sz="1200" b="0" i="0" u="none" strike="noStrike" kern="1200" dirty="0">
                <a:solidFill>
                  <a:schemeClr val="tx1"/>
                </a:solidFill>
                <a:effectLst/>
                <a:latin typeface="+mn-lt"/>
                <a:ea typeface="+mn-ea"/>
                <a:cs typeface="+mn-cs"/>
              </a:rPr>
              <a:t>３月例会担当の表です。よろしくお願いします。</a:t>
            </a:r>
            <a:endParaRPr lang="ja-JP" altLang="en-US" b="0" dirty="0">
              <a:effectLst/>
            </a:endParaRPr>
          </a:p>
          <a:p>
            <a:pPr rtl="0"/>
            <a:r>
              <a:rPr kumimoji="1" lang="ja-JP" altLang="en-US" sz="1200" b="0" i="0" u="none" strike="noStrike" kern="1200" dirty="0">
                <a:solidFill>
                  <a:schemeClr val="tx1"/>
                </a:solidFill>
                <a:effectLst/>
                <a:latin typeface="+mn-lt"/>
                <a:ea typeface="+mn-ea"/>
                <a:cs typeface="+mn-cs"/>
              </a:rPr>
              <a:t>本例会では「広報という経営者の仕事」と題して、中小企業ではなかなか取り組む事が出来ない「広報」についての話をしていきたいと思います。</a:t>
            </a:r>
            <a:endParaRPr lang="ja-JP" altLang="en-US" b="0" dirty="0">
              <a:effectLst/>
            </a:endParaRPr>
          </a:p>
          <a:p>
            <a:br>
              <a:rPr lang="ja-JP" altLang="en-US" dirty="0"/>
            </a:br>
            <a:endParaRPr kumimoji="1" lang="ja-JP" altLang="en-US" dirty="0"/>
          </a:p>
        </p:txBody>
      </p:sp>
      <p:sp>
        <p:nvSpPr>
          <p:cNvPr id="4" name="スライド番号プレースホルダー 3"/>
          <p:cNvSpPr>
            <a:spLocks noGrp="1"/>
          </p:cNvSpPr>
          <p:nvPr>
            <p:ph type="sldNum" sz="quarter" idx="5"/>
          </p:nvPr>
        </p:nvSpPr>
        <p:spPr/>
        <p:txBody>
          <a:bodyPr/>
          <a:lstStyle/>
          <a:p>
            <a:fld id="{8823BEF8-D6AE-40FA-B262-9323C8B4FB05}" type="slidenum">
              <a:rPr kumimoji="1" lang="ja-JP" altLang="en-US" smtClean="0"/>
              <a:t>2</a:t>
            </a:fld>
            <a:endParaRPr kumimoji="1" lang="ja-JP" altLang="en-US"/>
          </a:p>
        </p:txBody>
      </p:sp>
    </p:spTree>
    <p:extLst>
      <p:ext uri="{BB962C8B-B14F-4D97-AF65-F5344CB8AC3E}">
        <p14:creationId xmlns:p14="http://schemas.microsoft.com/office/powerpoint/2010/main" val="43149573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ja-JP" sz="1200" kern="1200" dirty="0">
                <a:solidFill>
                  <a:schemeClr val="tx1"/>
                </a:solidFill>
                <a:effectLst/>
                <a:latin typeface="+mn-lt"/>
                <a:ea typeface="+mn-ea"/>
                <a:cs typeface="+mn-cs"/>
              </a:rPr>
              <a:t>ここで皆さんに質問です。皆さんは新聞に掲載されたり、テレビに取材されたりした経験はありますか？ありがとうございます。その中で自分からプレスリリースを送った事がある方はいらっしゃいますか？ありがとうございます。こちらから働きかけて取材に来てもらうというのはなかなかハードルが高いですね。私もメディア側からの問い合わせで新聞に掲載してもらった事はありますがこちらからプレスリリースを出した事はありません。</a:t>
            </a:r>
          </a:p>
          <a:p>
            <a:endParaRPr kumimoji="1" lang="ja-JP" altLang="en-US" dirty="0"/>
          </a:p>
        </p:txBody>
      </p:sp>
      <p:sp>
        <p:nvSpPr>
          <p:cNvPr id="4" name="スライド番号プレースホルダー 3"/>
          <p:cNvSpPr>
            <a:spLocks noGrp="1"/>
          </p:cNvSpPr>
          <p:nvPr>
            <p:ph type="sldNum" sz="quarter" idx="5"/>
          </p:nvPr>
        </p:nvSpPr>
        <p:spPr/>
        <p:txBody>
          <a:bodyPr/>
          <a:lstStyle/>
          <a:p>
            <a:fld id="{8823BEF8-D6AE-40FA-B262-9323C8B4FB05}" type="slidenum">
              <a:rPr kumimoji="1" lang="ja-JP" altLang="en-US" smtClean="0"/>
              <a:t>11</a:t>
            </a:fld>
            <a:endParaRPr kumimoji="1" lang="ja-JP" altLang="en-US"/>
          </a:p>
        </p:txBody>
      </p:sp>
    </p:spTree>
    <p:extLst>
      <p:ext uri="{BB962C8B-B14F-4D97-AF65-F5344CB8AC3E}">
        <p14:creationId xmlns:p14="http://schemas.microsoft.com/office/powerpoint/2010/main" val="254201336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ja-JP" sz="1200" kern="1200" dirty="0">
                <a:solidFill>
                  <a:schemeClr val="tx1"/>
                </a:solidFill>
                <a:effectLst/>
                <a:latin typeface="+mn-lt"/>
                <a:ea typeface="+mn-ea"/>
                <a:cs typeface="+mn-cs"/>
              </a:rPr>
              <a:t>では逆にプレスリリースという言葉を初めて聞いたという方はいらっしゃいますか？</a:t>
            </a:r>
          </a:p>
          <a:p>
            <a:r>
              <a:rPr kumimoji="1" lang="ja-JP" altLang="ja-JP" sz="1200" kern="1200" dirty="0">
                <a:solidFill>
                  <a:schemeClr val="tx1"/>
                </a:solidFill>
                <a:effectLst/>
                <a:latin typeface="+mn-lt"/>
                <a:ea typeface="+mn-ea"/>
                <a:cs typeface="+mn-cs"/>
              </a:rPr>
              <a:t>ありがとうございます。プレスリリースというのはメディアに向けてこちらが行っている事業や活動について紹介文を送りメディアの方がニュース素材として利用しやすいようにまとめた公式文書の事です。プレスリリースを素にメディアが取材先を決めています。もちろんプレスリリースを出したからと言って必ず取材されるわけではありません。</a:t>
            </a:r>
          </a:p>
          <a:p>
            <a:endParaRPr kumimoji="1" lang="ja-JP" altLang="en-US" dirty="0"/>
          </a:p>
        </p:txBody>
      </p:sp>
      <p:sp>
        <p:nvSpPr>
          <p:cNvPr id="4" name="スライド番号プレースホルダー 3"/>
          <p:cNvSpPr>
            <a:spLocks noGrp="1"/>
          </p:cNvSpPr>
          <p:nvPr>
            <p:ph type="sldNum" sz="quarter" idx="5"/>
          </p:nvPr>
        </p:nvSpPr>
        <p:spPr/>
        <p:txBody>
          <a:bodyPr/>
          <a:lstStyle/>
          <a:p>
            <a:fld id="{8823BEF8-D6AE-40FA-B262-9323C8B4FB05}" type="slidenum">
              <a:rPr kumimoji="1" lang="ja-JP" altLang="en-US" smtClean="0"/>
              <a:t>12</a:t>
            </a:fld>
            <a:endParaRPr kumimoji="1" lang="ja-JP" altLang="en-US"/>
          </a:p>
        </p:txBody>
      </p:sp>
    </p:spTree>
    <p:extLst>
      <p:ext uri="{BB962C8B-B14F-4D97-AF65-F5344CB8AC3E}">
        <p14:creationId xmlns:p14="http://schemas.microsoft.com/office/powerpoint/2010/main" val="356373651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ja-JP" sz="1200" kern="1200" dirty="0">
                <a:solidFill>
                  <a:schemeClr val="tx1"/>
                </a:solidFill>
                <a:effectLst/>
                <a:latin typeface="+mn-lt"/>
                <a:ea typeface="+mn-ea"/>
                <a:cs typeface="+mn-cs"/>
              </a:rPr>
              <a:t>さてここまで、お話をすすめさせて頂きましたが、まだ？マークのある方の多いと思います。そもそも「広報」という言葉自体が我々小規模企業になじみが少ないと思います。</a:t>
            </a:r>
          </a:p>
          <a:p>
            <a:r>
              <a:rPr kumimoji="1" lang="ja-JP" altLang="ja-JP" sz="1200" kern="1200" dirty="0">
                <a:solidFill>
                  <a:schemeClr val="tx1"/>
                </a:solidFill>
                <a:effectLst/>
                <a:latin typeface="+mn-lt"/>
                <a:ea typeface="+mn-ea"/>
                <a:cs typeface="+mn-cs"/>
              </a:rPr>
              <a:t>この分かり難い「広報」との対比として分かりやすいのが「広告」です。</a:t>
            </a:r>
          </a:p>
          <a:p>
            <a:r>
              <a:rPr kumimoji="1" lang="ja-JP" altLang="ja-JP" sz="1200" kern="1200" dirty="0">
                <a:solidFill>
                  <a:schemeClr val="tx1"/>
                </a:solidFill>
                <a:effectLst/>
                <a:latin typeface="+mn-lt"/>
                <a:ea typeface="+mn-ea"/>
                <a:cs typeface="+mn-cs"/>
              </a:rPr>
              <a:t>ここであえて質問です。広報と広告の違いは分かりますか？（お隣の方と２分くらい話し合ってみてください）</a:t>
            </a:r>
          </a:p>
          <a:p>
            <a:r>
              <a:rPr kumimoji="1" lang="ja-JP" altLang="ja-JP" sz="1200" kern="1200" dirty="0">
                <a:solidFill>
                  <a:schemeClr val="tx1"/>
                </a:solidFill>
                <a:effectLst/>
                <a:latin typeface="+mn-lt"/>
                <a:ea typeface="+mn-ea"/>
                <a:cs typeface="+mn-cs"/>
              </a:rPr>
              <a:t>広告の方は分かりやすいですね。テレビの</a:t>
            </a:r>
            <a:r>
              <a:rPr kumimoji="1" lang="en-US" altLang="ja-JP" sz="1200" kern="1200" dirty="0">
                <a:solidFill>
                  <a:schemeClr val="tx1"/>
                </a:solidFill>
                <a:effectLst/>
                <a:latin typeface="+mn-lt"/>
                <a:ea typeface="+mn-ea"/>
                <a:cs typeface="+mn-cs"/>
              </a:rPr>
              <a:t>CM</a:t>
            </a:r>
            <a:r>
              <a:rPr kumimoji="1" lang="ja-JP" altLang="ja-JP" sz="1200" kern="1200" dirty="0">
                <a:solidFill>
                  <a:schemeClr val="tx1"/>
                </a:solidFill>
                <a:effectLst/>
                <a:latin typeface="+mn-lt"/>
                <a:ea typeface="+mn-ea"/>
                <a:cs typeface="+mn-cs"/>
              </a:rPr>
              <a:t>とか新聞の広告欄に織り込みチラシなど広告については分かりやすいですが、広報と広告の違いというとちょっと分かり難いですね。</a:t>
            </a:r>
          </a:p>
          <a:p>
            <a:endParaRPr kumimoji="1" lang="ja-JP" altLang="en-US" dirty="0"/>
          </a:p>
        </p:txBody>
      </p:sp>
      <p:sp>
        <p:nvSpPr>
          <p:cNvPr id="4" name="スライド番号プレースホルダー 3"/>
          <p:cNvSpPr>
            <a:spLocks noGrp="1"/>
          </p:cNvSpPr>
          <p:nvPr>
            <p:ph type="sldNum" sz="quarter" idx="5"/>
          </p:nvPr>
        </p:nvSpPr>
        <p:spPr/>
        <p:txBody>
          <a:bodyPr/>
          <a:lstStyle/>
          <a:p>
            <a:fld id="{8823BEF8-D6AE-40FA-B262-9323C8B4FB05}" type="slidenum">
              <a:rPr kumimoji="1" lang="ja-JP" altLang="en-US" smtClean="0"/>
              <a:t>13</a:t>
            </a:fld>
            <a:endParaRPr kumimoji="1" lang="ja-JP" altLang="en-US"/>
          </a:p>
        </p:txBody>
      </p:sp>
    </p:spTree>
    <p:extLst>
      <p:ext uri="{BB962C8B-B14F-4D97-AF65-F5344CB8AC3E}">
        <p14:creationId xmlns:p14="http://schemas.microsoft.com/office/powerpoint/2010/main" val="118312187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ja-JP" sz="1200" kern="1200" dirty="0">
                <a:solidFill>
                  <a:schemeClr val="tx1"/>
                </a:solidFill>
                <a:effectLst/>
                <a:latin typeface="+mn-lt"/>
                <a:ea typeface="+mn-ea"/>
                <a:cs typeface="+mn-cs"/>
              </a:rPr>
              <a:t>ここで広報と広告の違いについて考えていきたいと思います。</a:t>
            </a:r>
          </a:p>
          <a:p>
            <a:r>
              <a:rPr kumimoji="1" lang="ja-JP" altLang="ja-JP" sz="1200" kern="1200" dirty="0">
                <a:solidFill>
                  <a:schemeClr val="tx1"/>
                </a:solidFill>
                <a:effectLst/>
                <a:latin typeface="+mn-lt"/>
                <a:ea typeface="+mn-ea"/>
                <a:cs typeface="+mn-cs"/>
              </a:rPr>
              <a:t>まず一般的に「広報」「広告」とはなにか・・・</a:t>
            </a:r>
          </a:p>
          <a:p>
            <a:r>
              <a:rPr kumimoji="1" lang="ja-JP" altLang="ja-JP" sz="1200" kern="1200" dirty="0">
                <a:solidFill>
                  <a:schemeClr val="tx1"/>
                </a:solidFill>
                <a:effectLst/>
                <a:latin typeface="+mn-lt"/>
                <a:ea typeface="+mn-ea"/>
                <a:cs typeface="+mn-cs"/>
              </a:rPr>
              <a:t>広報は「企業が社会や取引先、顧客と信頼関係を構築するための活動」で広告は「費用を支払ってメディアに商品やサービスの情報を露出させる手法」です。</a:t>
            </a:r>
            <a:br>
              <a:rPr kumimoji="1" lang="en-US" altLang="ja-JP" sz="1200" kern="1200" dirty="0">
                <a:solidFill>
                  <a:schemeClr val="tx1"/>
                </a:solidFill>
                <a:effectLst/>
                <a:latin typeface="+mn-lt"/>
                <a:ea typeface="+mn-ea"/>
                <a:cs typeface="+mn-cs"/>
              </a:rPr>
            </a:br>
            <a:r>
              <a:rPr kumimoji="1" lang="ja-JP" altLang="ja-JP" sz="1200" kern="1200" dirty="0">
                <a:solidFill>
                  <a:schemeClr val="tx1"/>
                </a:solidFill>
                <a:effectLst/>
                <a:latin typeface="+mn-lt"/>
                <a:ea typeface="+mn-ea"/>
                <a:cs typeface="+mn-cs"/>
              </a:rPr>
              <a:t>一般的というか辞書的な意味での広報と広告の違いを表にまとめてみました。広報の目的は信頼構築や関係性つくりであるのに対して広告は売上促進や認知拡大となっています。発信主体は広報はメディア（第三者）ですが広告は企業（自社）です。情報のコントロール性は広報では低くなっていますが広告は自社で出すために高くなっています。費用は広報は人件費や制作費はかかるものの発信そのものには費用はかかりませんが、広告では広告枠の購入などで高額になります。信頼性は広報では第三者が評価するので高くなっていますが広報は宣伝色が高くなっていて低いです。効果に関しては広報はブランドや信頼の蓄積が必要なので長期的な視点が必要になりますが広告は即効性があり売り上げに直結する事が多くなっています。</a:t>
            </a:r>
            <a:br>
              <a:rPr kumimoji="1" lang="en-US" altLang="ja-JP" sz="1200" kern="1200" dirty="0">
                <a:solidFill>
                  <a:schemeClr val="tx1"/>
                </a:solidFill>
                <a:effectLst/>
                <a:latin typeface="+mn-lt"/>
                <a:ea typeface="+mn-ea"/>
                <a:cs typeface="+mn-cs"/>
              </a:rPr>
            </a:br>
            <a:r>
              <a:rPr kumimoji="1" lang="ja-JP" altLang="ja-JP" sz="1200" kern="1200" dirty="0">
                <a:solidFill>
                  <a:schemeClr val="tx1"/>
                </a:solidFill>
                <a:effectLst/>
                <a:latin typeface="+mn-lt"/>
                <a:ea typeface="+mn-ea"/>
                <a:cs typeface="+mn-cs"/>
              </a:rPr>
              <a:t>ただこれもあくまでもこういう傾向があるというだけで、たとえば広告としてチラシを配布したのにまったく効果がなくて売り上げには繋がらないという事もよくあります。</a:t>
            </a:r>
          </a:p>
          <a:p>
            <a:endParaRPr kumimoji="1" lang="ja-JP" altLang="en-US" dirty="0"/>
          </a:p>
        </p:txBody>
      </p:sp>
      <p:sp>
        <p:nvSpPr>
          <p:cNvPr id="4" name="スライド番号プレースホルダー 3"/>
          <p:cNvSpPr>
            <a:spLocks noGrp="1"/>
          </p:cNvSpPr>
          <p:nvPr>
            <p:ph type="sldNum" sz="quarter" idx="5"/>
          </p:nvPr>
        </p:nvSpPr>
        <p:spPr/>
        <p:txBody>
          <a:bodyPr/>
          <a:lstStyle/>
          <a:p>
            <a:fld id="{8823BEF8-D6AE-40FA-B262-9323C8B4FB05}" type="slidenum">
              <a:rPr kumimoji="1" lang="ja-JP" altLang="en-US" smtClean="0"/>
              <a:t>14</a:t>
            </a:fld>
            <a:endParaRPr kumimoji="1" lang="ja-JP" altLang="en-US"/>
          </a:p>
        </p:txBody>
      </p:sp>
    </p:spTree>
    <p:extLst>
      <p:ext uri="{BB962C8B-B14F-4D97-AF65-F5344CB8AC3E}">
        <p14:creationId xmlns:p14="http://schemas.microsoft.com/office/powerpoint/2010/main" val="8784805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ja-JP" sz="1200" kern="1200" dirty="0">
                <a:solidFill>
                  <a:schemeClr val="tx1"/>
                </a:solidFill>
                <a:effectLst/>
                <a:latin typeface="+mn-lt"/>
                <a:ea typeface="+mn-ea"/>
                <a:cs typeface="+mn-cs"/>
              </a:rPr>
              <a:t>実例として神戸新聞の同じ日の記事を比較してみましょう。</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kern="1200" dirty="0">
                <a:solidFill>
                  <a:schemeClr val="tx1"/>
                </a:solidFill>
                <a:effectLst/>
                <a:latin typeface="+mn-lt"/>
                <a:ea typeface="+mn-ea"/>
                <a:cs typeface="+mn-cs"/>
              </a:rPr>
              <a:t>まず</a:t>
            </a:r>
            <a:r>
              <a:rPr kumimoji="1" lang="ja-JP" altLang="ja-JP" sz="1200" kern="1200" dirty="0">
                <a:solidFill>
                  <a:schemeClr val="tx1"/>
                </a:solidFill>
                <a:effectLst/>
                <a:latin typeface="+mn-lt"/>
                <a:ea typeface="+mn-ea"/>
                <a:cs typeface="+mn-cs"/>
              </a:rPr>
              <a:t>広告ですが目的は浄水ポットを売りたいというのがはっきりと分かります。発信主体はこの浄水ポットを販売している（株）ウチムラだという事が分かります。自社で作った宣伝記事なので広告枠を購入して掲載を依頼する形となっており、「この日のこの枠を購入します」という形なのでコントロール性が高くなっており、費用がかかっています。信頼性ですが売っている会社の売り文句であり第三者の目線が入っていません。しかし効果は浄水ポットが欲しい人には価格や販売会社などが分かるので効果が出るのは早いです。</a:t>
            </a:r>
          </a:p>
          <a:p>
            <a:endParaRPr kumimoji="1" lang="ja-JP" altLang="en-US" dirty="0"/>
          </a:p>
        </p:txBody>
      </p:sp>
      <p:sp>
        <p:nvSpPr>
          <p:cNvPr id="4" name="スライド番号プレースホルダー 3"/>
          <p:cNvSpPr>
            <a:spLocks noGrp="1"/>
          </p:cNvSpPr>
          <p:nvPr>
            <p:ph type="sldNum" sz="quarter" idx="5"/>
          </p:nvPr>
        </p:nvSpPr>
        <p:spPr/>
        <p:txBody>
          <a:bodyPr/>
          <a:lstStyle/>
          <a:p>
            <a:fld id="{8823BEF8-D6AE-40FA-B262-9323C8B4FB05}" type="slidenum">
              <a:rPr kumimoji="1" lang="ja-JP" altLang="en-US" smtClean="0"/>
              <a:t>15</a:t>
            </a:fld>
            <a:endParaRPr kumimoji="1" lang="ja-JP" altLang="en-US"/>
          </a:p>
        </p:txBody>
      </p:sp>
    </p:spTree>
    <p:extLst>
      <p:ext uri="{BB962C8B-B14F-4D97-AF65-F5344CB8AC3E}">
        <p14:creationId xmlns:p14="http://schemas.microsoft.com/office/powerpoint/2010/main" val="361380422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ja-JP" sz="1200" kern="1200" dirty="0">
                <a:solidFill>
                  <a:schemeClr val="tx1"/>
                </a:solidFill>
                <a:effectLst/>
                <a:latin typeface="+mn-lt"/>
                <a:ea typeface="+mn-ea"/>
                <a:cs typeface="+mn-cs"/>
              </a:rPr>
              <a:t>こちらの記事は姫路版の「はりまびと」のコーナーですが先ほどの表と照らし合わせてみるとこの記事に登場する福本さんの目的は「福祉カフェを運営する事によって病気などによって障害を持った人が自分らしく生きられる場所を作りたい」という事です。そのための発信主体は新聞記事で記者さんが書いた記事となっています。そして記者さんが取材した記事が掲載されるのか、それはいつなのかなどは取材を受けた側では決められないのでコントロール性も低いです。費用に関してはご本人に確認をしたわけではありませんが、新聞社からの取材の場合は費用が掛かる事はありません。信頼性に関してもご本人が書いた記事ではなく記者さんが取材を元に書いた記事なのでカフェそのものの宣伝色は薄くなっているので記事の内容への信頼度が高くなっています。そして記事の効果ですが、この記事を読んでカフェにお客さんが殺到するという事は考えにくいですが、記事を読んだ人にはそういうカフェがあるのだという記憶と共感が残りやすくなっています。</a:t>
            </a:r>
          </a:p>
          <a:p>
            <a:endParaRPr kumimoji="1" lang="ja-JP" altLang="en-US" dirty="0"/>
          </a:p>
        </p:txBody>
      </p:sp>
      <p:sp>
        <p:nvSpPr>
          <p:cNvPr id="4" name="スライド番号プレースホルダー 3"/>
          <p:cNvSpPr>
            <a:spLocks noGrp="1"/>
          </p:cNvSpPr>
          <p:nvPr>
            <p:ph type="sldNum" sz="quarter" idx="5"/>
          </p:nvPr>
        </p:nvSpPr>
        <p:spPr/>
        <p:txBody>
          <a:bodyPr/>
          <a:lstStyle/>
          <a:p>
            <a:fld id="{8823BEF8-D6AE-40FA-B262-9323C8B4FB05}" type="slidenum">
              <a:rPr kumimoji="1" lang="ja-JP" altLang="en-US" smtClean="0"/>
              <a:t>16</a:t>
            </a:fld>
            <a:endParaRPr kumimoji="1" lang="ja-JP" altLang="en-US"/>
          </a:p>
        </p:txBody>
      </p:sp>
    </p:spTree>
    <p:extLst>
      <p:ext uri="{BB962C8B-B14F-4D97-AF65-F5344CB8AC3E}">
        <p14:creationId xmlns:p14="http://schemas.microsoft.com/office/powerpoint/2010/main" val="112802182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sz="1200" kern="1200" dirty="0">
                <a:solidFill>
                  <a:schemeClr val="tx1"/>
                </a:solidFill>
                <a:effectLst/>
                <a:latin typeface="+mn-lt"/>
                <a:ea typeface="+mn-ea"/>
                <a:cs typeface="+mn-cs"/>
              </a:rPr>
              <a:t>実は</a:t>
            </a:r>
            <a:r>
              <a:rPr kumimoji="1" lang="ja-JP" altLang="ja-JP" sz="1200" kern="1200" dirty="0">
                <a:solidFill>
                  <a:schemeClr val="tx1"/>
                </a:solidFill>
                <a:effectLst/>
                <a:latin typeface="+mn-lt"/>
                <a:ea typeface="+mn-ea"/>
                <a:cs typeface="+mn-cs"/>
              </a:rPr>
              <a:t>過去に私が神戸新聞に取り上げてもらった</a:t>
            </a:r>
            <a:r>
              <a:rPr kumimoji="1" lang="ja-JP" altLang="en-US" sz="1200" kern="1200" dirty="0">
                <a:solidFill>
                  <a:schemeClr val="tx1"/>
                </a:solidFill>
                <a:effectLst/>
                <a:latin typeface="+mn-lt"/>
                <a:ea typeface="+mn-ea"/>
                <a:cs typeface="+mn-cs"/>
              </a:rPr>
              <a:t>事があります。</a:t>
            </a:r>
            <a:endParaRPr kumimoji="1" lang="ja-JP" altLang="ja-JP" sz="1200" kern="1200" dirty="0">
              <a:solidFill>
                <a:schemeClr val="tx1"/>
              </a:solidFill>
              <a:effectLst/>
              <a:latin typeface="+mn-lt"/>
              <a:ea typeface="+mn-ea"/>
              <a:cs typeface="+mn-cs"/>
            </a:endParaRPr>
          </a:p>
          <a:p>
            <a:r>
              <a:rPr kumimoji="1" lang="ja-JP" altLang="ja-JP" sz="1200" kern="1200" dirty="0">
                <a:solidFill>
                  <a:schemeClr val="tx1"/>
                </a:solidFill>
                <a:effectLst/>
                <a:latin typeface="+mn-lt"/>
                <a:ea typeface="+mn-ea"/>
                <a:cs typeface="+mn-cs"/>
              </a:rPr>
              <a:t>発信主体は新聞記事で記者さんが書いた記事となっています。そして記者さんが取材した記事が掲載されるのか、それはいつなのかなどは取材を受けた側では決められませんでした。つまりコントロール性</a:t>
            </a:r>
            <a:r>
              <a:rPr kumimoji="1" lang="ja-JP" altLang="en-US" sz="1200" kern="1200" dirty="0">
                <a:solidFill>
                  <a:schemeClr val="tx1"/>
                </a:solidFill>
                <a:effectLst/>
                <a:latin typeface="+mn-lt"/>
                <a:ea typeface="+mn-ea"/>
                <a:cs typeface="+mn-cs"/>
              </a:rPr>
              <a:t>が</a:t>
            </a:r>
            <a:r>
              <a:rPr kumimoji="1" lang="ja-JP" altLang="ja-JP" sz="1200" kern="1200" dirty="0">
                <a:solidFill>
                  <a:schemeClr val="tx1"/>
                </a:solidFill>
                <a:effectLst/>
                <a:latin typeface="+mn-lt"/>
                <a:ea typeface="+mn-ea"/>
                <a:cs typeface="+mn-cs"/>
              </a:rPr>
              <a:t>低いです。費用に関しても新聞社からの取材の場合は費用が掛かる事はありません</a:t>
            </a:r>
            <a:r>
              <a:rPr kumimoji="1" lang="ja-JP" altLang="en-US" sz="1200" kern="1200" dirty="0">
                <a:solidFill>
                  <a:schemeClr val="tx1"/>
                </a:solidFill>
                <a:effectLst/>
                <a:latin typeface="+mn-lt"/>
                <a:ea typeface="+mn-ea"/>
                <a:cs typeface="+mn-cs"/>
              </a:rPr>
              <a:t>でした</a:t>
            </a:r>
            <a:r>
              <a:rPr kumimoji="1" lang="ja-JP" altLang="ja-JP" sz="1200" kern="1200" dirty="0">
                <a:solidFill>
                  <a:schemeClr val="tx1"/>
                </a:solidFill>
                <a:effectLst/>
                <a:latin typeface="+mn-lt"/>
                <a:ea typeface="+mn-ea"/>
                <a:cs typeface="+mn-cs"/>
              </a:rPr>
              <a:t>。そして記事の効果ですが、この記事を読んでこの瓦を購入したいと来られた方はいらっしゃいませんでした。ただ記事を読んだ人からはあんな瓦があったんやねぇって言われました。</a:t>
            </a:r>
          </a:p>
          <a:p>
            <a:r>
              <a:rPr kumimoji="1" lang="en-US" altLang="ja-JP" sz="1200" kern="1200" dirty="0">
                <a:solidFill>
                  <a:schemeClr val="tx1"/>
                </a:solidFill>
                <a:effectLst/>
                <a:latin typeface="+mn-lt"/>
                <a:ea typeface="+mn-ea"/>
                <a:cs typeface="+mn-cs"/>
              </a:rPr>
              <a:t> </a:t>
            </a:r>
            <a:endParaRPr kumimoji="1" lang="ja-JP" altLang="ja-JP" sz="1200" kern="1200" dirty="0">
              <a:solidFill>
                <a:schemeClr val="tx1"/>
              </a:solidFill>
              <a:effectLst/>
              <a:latin typeface="+mn-lt"/>
              <a:ea typeface="+mn-ea"/>
              <a:cs typeface="+mn-cs"/>
            </a:endParaRPr>
          </a:p>
          <a:p>
            <a:endParaRPr kumimoji="1" lang="ja-JP" altLang="en-US" dirty="0"/>
          </a:p>
        </p:txBody>
      </p:sp>
      <p:sp>
        <p:nvSpPr>
          <p:cNvPr id="4" name="スライド番号プレースホルダー 3"/>
          <p:cNvSpPr>
            <a:spLocks noGrp="1"/>
          </p:cNvSpPr>
          <p:nvPr>
            <p:ph type="sldNum" sz="quarter" idx="5"/>
          </p:nvPr>
        </p:nvSpPr>
        <p:spPr/>
        <p:txBody>
          <a:bodyPr/>
          <a:lstStyle/>
          <a:p>
            <a:fld id="{8823BEF8-D6AE-40FA-B262-9323C8B4FB05}" type="slidenum">
              <a:rPr kumimoji="1" lang="ja-JP" altLang="en-US" smtClean="0"/>
              <a:t>17</a:t>
            </a:fld>
            <a:endParaRPr kumimoji="1" lang="ja-JP" altLang="en-US"/>
          </a:p>
        </p:txBody>
      </p:sp>
    </p:spTree>
    <p:extLst>
      <p:ext uri="{BB962C8B-B14F-4D97-AF65-F5344CB8AC3E}">
        <p14:creationId xmlns:p14="http://schemas.microsoft.com/office/powerpoint/2010/main" val="124497901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rtl="0"/>
            <a:r>
              <a:rPr kumimoji="1" lang="ja-JP" altLang="en-US" sz="1200" b="0" i="0" u="none" strike="noStrike" kern="1200" dirty="0">
                <a:solidFill>
                  <a:schemeClr val="tx1"/>
                </a:solidFill>
                <a:effectLst/>
                <a:latin typeface="+mn-lt"/>
                <a:ea typeface="+mn-ea"/>
                <a:cs typeface="+mn-cs"/>
              </a:rPr>
              <a:t>先ほどの表で広報の目的の部分の「信頼関係」「関係性づくり」の部分に焦点をあてていきます。企業が事業を継続していくなかで「モノ消費よりコト消費」と言われるようになっています。特に多くの中小企業は地域に根差して事業活動をしているので地域社会との関係性やお客さんとの信頼関係を大事にしていかなければなりません。</a:t>
            </a:r>
            <a:endParaRPr lang="ja-JP" altLang="en-US" b="0" dirty="0">
              <a:effectLst/>
            </a:endParaRPr>
          </a:p>
          <a:p>
            <a:br>
              <a:rPr lang="ja-JP" altLang="en-US" dirty="0"/>
            </a:br>
            <a:endParaRPr kumimoji="1" lang="ja-JP" altLang="en-US" dirty="0"/>
          </a:p>
        </p:txBody>
      </p:sp>
      <p:sp>
        <p:nvSpPr>
          <p:cNvPr id="4" name="スライド番号プレースホルダー 3"/>
          <p:cNvSpPr>
            <a:spLocks noGrp="1"/>
          </p:cNvSpPr>
          <p:nvPr>
            <p:ph type="sldNum" sz="quarter" idx="5"/>
          </p:nvPr>
        </p:nvSpPr>
        <p:spPr/>
        <p:txBody>
          <a:bodyPr/>
          <a:lstStyle/>
          <a:p>
            <a:fld id="{8823BEF8-D6AE-40FA-B262-9323C8B4FB05}" type="slidenum">
              <a:rPr kumimoji="1" lang="ja-JP" altLang="en-US" smtClean="0"/>
              <a:t>18</a:t>
            </a:fld>
            <a:endParaRPr kumimoji="1" lang="ja-JP" altLang="en-US"/>
          </a:p>
        </p:txBody>
      </p:sp>
    </p:spTree>
    <p:extLst>
      <p:ext uri="{BB962C8B-B14F-4D97-AF65-F5344CB8AC3E}">
        <p14:creationId xmlns:p14="http://schemas.microsoft.com/office/powerpoint/2010/main" val="35420257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rtl="0"/>
            <a:r>
              <a:rPr kumimoji="1" lang="ja-JP" altLang="en-US" sz="1200" b="0" i="0" u="none" strike="noStrike" kern="1200" dirty="0">
                <a:solidFill>
                  <a:schemeClr val="tx1"/>
                </a:solidFill>
                <a:effectLst/>
                <a:latin typeface="+mn-lt"/>
                <a:ea typeface="+mn-ea"/>
                <a:cs typeface="+mn-cs"/>
              </a:rPr>
              <a:t>ここまで説明してきた広報と広告のイメージを図にしてみました。広報や広告の話をする時にＰＲという言葉が出てきますが、ＰＲという言葉は</a:t>
            </a:r>
            <a:r>
              <a:rPr kumimoji="1" lang="en-US" altLang="ja-JP" sz="1200" b="0" i="0" u="none" strike="noStrike" kern="1200" dirty="0">
                <a:solidFill>
                  <a:schemeClr val="tx1"/>
                </a:solidFill>
                <a:effectLst/>
                <a:latin typeface="+mn-lt"/>
                <a:ea typeface="+mn-ea"/>
                <a:cs typeface="+mn-cs"/>
              </a:rPr>
              <a:t>Public Relations</a:t>
            </a:r>
            <a:r>
              <a:rPr kumimoji="1" lang="ja-JP" altLang="en-US" sz="1200" b="0" i="0" u="none" strike="noStrike" kern="1200" dirty="0">
                <a:solidFill>
                  <a:schemeClr val="tx1"/>
                </a:solidFill>
                <a:effectLst/>
                <a:latin typeface="+mn-lt"/>
                <a:ea typeface="+mn-ea"/>
                <a:cs typeface="+mn-cs"/>
              </a:rPr>
              <a:t>の略で直訳すると「公共との関係つくり」となります。「広報」はこの</a:t>
            </a:r>
            <a:r>
              <a:rPr kumimoji="1" lang="en-US" altLang="ja-JP" sz="1200" b="0" i="0" u="none" strike="noStrike" kern="1200" dirty="0">
                <a:solidFill>
                  <a:schemeClr val="tx1"/>
                </a:solidFill>
                <a:effectLst/>
                <a:latin typeface="+mn-lt"/>
                <a:ea typeface="+mn-ea"/>
                <a:cs typeface="+mn-cs"/>
              </a:rPr>
              <a:t>Public Relations</a:t>
            </a:r>
            <a:r>
              <a:rPr kumimoji="1" lang="ja-JP" altLang="en-US" sz="1200" b="0" i="0" u="none" strike="noStrike" kern="1200" dirty="0">
                <a:solidFill>
                  <a:schemeClr val="tx1"/>
                </a:solidFill>
                <a:effectLst/>
                <a:latin typeface="+mn-lt"/>
                <a:ea typeface="+mn-ea"/>
                <a:cs typeface="+mn-cs"/>
              </a:rPr>
              <a:t>の活動の１つです。このＰＲと勘違いしやすいのが「</a:t>
            </a:r>
            <a:r>
              <a:rPr kumimoji="1" lang="en-US" altLang="ja-JP" sz="1200" b="0" i="0" u="none" strike="noStrike" kern="1200" dirty="0">
                <a:solidFill>
                  <a:schemeClr val="tx1"/>
                </a:solidFill>
                <a:effectLst/>
                <a:latin typeface="+mn-lt"/>
                <a:ea typeface="+mn-ea"/>
                <a:cs typeface="+mn-cs"/>
              </a:rPr>
              <a:t>Promotion</a:t>
            </a:r>
            <a:r>
              <a:rPr kumimoji="1" lang="ja-JP" altLang="en-US" sz="1200" b="0" i="0" u="none" strike="noStrike" kern="1200" dirty="0">
                <a:solidFill>
                  <a:schemeClr val="tx1"/>
                </a:solidFill>
                <a:effectLst/>
                <a:latin typeface="+mn-lt"/>
                <a:ea typeface="+mn-ea"/>
                <a:cs typeface="+mn-cs"/>
              </a:rPr>
              <a:t>」という言葉です。こちらもＰＲと略される事が多いんですが、こちらはそのものズバリで「商品やサービスを宣伝・広告するためのマーケティング活動」となります。似ているけど全く違うものですが略語が同じになってしまったために混乱する原因となっています。</a:t>
            </a:r>
            <a:endParaRPr lang="ja-JP" altLang="en-US" b="0" dirty="0">
              <a:effectLst/>
            </a:endParaRPr>
          </a:p>
          <a:p>
            <a:br>
              <a:rPr lang="ja-JP" altLang="en-US" dirty="0"/>
            </a:br>
            <a:endParaRPr kumimoji="1" lang="ja-JP" altLang="en-US" dirty="0"/>
          </a:p>
        </p:txBody>
      </p:sp>
      <p:sp>
        <p:nvSpPr>
          <p:cNvPr id="4" name="スライド番号プレースホルダー 3"/>
          <p:cNvSpPr>
            <a:spLocks noGrp="1"/>
          </p:cNvSpPr>
          <p:nvPr>
            <p:ph type="sldNum" sz="quarter" idx="5"/>
          </p:nvPr>
        </p:nvSpPr>
        <p:spPr/>
        <p:txBody>
          <a:bodyPr/>
          <a:lstStyle/>
          <a:p>
            <a:fld id="{8823BEF8-D6AE-40FA-B262-9323C8B4FB05}" type="slidenum">
              <a:rPr kumimoji="1" lang="ja-JP" altLang="en-US" smtClean="0"/>
              <a:t>19</a:t>
            </a:fld>
            <a:endParaRPr kumimoji="1" lang="ja-JP" altLang="en-US"/>
          </a:p>
        </p:txBody>
      </p:sp>
    </p:spTree>
    <p:extLst>
      <p:ext uri="{BB962C8B-B14F-4D97-AF65-F5344CB8AC3E}">
        <p14:creationId xmlns:p14="http://schemas.microsoft.com/office/powerpoint/2010/main" val="204875988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rtl="0"/>
            <a:r>
              <a:rPr kumimoji="1" lang="ja-JP" altLang="en-US" sz="1200" b="0" i="0" u="none" strike="noStrike" kern="1200" dirty="0">
                <a:solidFill>
                  <a:schemeClr val="tx1"/>
                </a:solidFill>
                <a:effectLst/>
                <a:latin typeface="+mn-lt"/>
                <a:ea typeface="+mn-ea"/>
                <a:cs typeface="+mn-cs"/>
              </a:rPr>
              <a:t>大手企業でもその流れははっきりしていて、最近のテレビ</a:t>
            </a:r>
            <a:r>
              <a:rPr kumimoji="1" lang="en-US" altLang="ja-JP" sz="1200" b="0" i="0" u="none" strike="noStrike" kern="1200" dirty="0">
                <a:solidFill>
                  <a:schemeClr val="tx1"/>
                </a:solidFill>
                <a:effectLst/>
                <a:latin typeface="+mn-lt"/>
                <a:ea typeface="+mn-ea"/>
                <a:cs typeface="+mn-cs"/>
              </a:rPr>
              <a:t>CM</a:t>
            </a:r>
            <a:r>
              <a:rPr kumimoji="1" lang="ja-JP" altLang="en-US" sz="1200" b="0" i="0" u="none" strike="noStrike" kern="1200" dirty="0">
                <a:solidFill>
                  <a:schemeClr val="tx1"/>
                </a:solidFill>
                <a:effectLst/>
                <a:latin typeface="+mn-lt"/>
                <a:ea typeface="+mn-ea"/>
                <a:cs typeface="+mn-cs"/>
              </a:rPr>
              <a:t>でも最近は大手ゼネコンが商品の紹介ではなく企業イメージを伝えようとしているのは関係構築を狙っていると思われます。商品やサービス、会社の名前を連呼するものが多かったテレビのＣＭで最近は大手ゼネコンが企業イメージや事業活動のイメージを伝えるＣＭをだすようになっています。</a:t>
            </a:r>
            <a:br>
              <a:rPr kumimoji="1" lang="ja-JP" altLang="en-US" sz="1200" b="0" i="0" u="none" strike="noStrike" kern="1200" dirty="0">
                <a:solidFill>
                  <a:schemeClr val="tx1"/>
                </a:solidFill>
                <a:effectLst/>
                <a:latin typeface="+mn-lt"/>
                <a:ea typeface="+mn-ea"/>
                <a:cs typeface="+mn-cs"/>
              </a:rPr>
            </a:br>
            <a:r>
              <a:rPr kumimoji="1" lang="ja-JP" altLang="en-US" sz="1200" b="0" i="0" u="none" strike="noStrike" kern="1200" dirty="0">
                <a:solidFill>
                  <a:schemeClr val="tx1"/>
                </a:solidFill>
                <a:effectLst/>
                <a:latin typeface="+mn-lt"/>
                <a:ea typeface="+mn-ea"/>
                <a:cs typeface="+mn-cs"/>
              </a:rPr>
              <a:t>こちらのＣＭをご覧ください。</a:t>
            </a:r>
            <a:endParaRPr lang="ja-JP" altLang="en-US" b="0" dirty="0">
              <a:effectLst/>
            </a:endParaRPr>
          </a:p>
          <a:p>
            <a:pPr rtl="0"/>
            <a:r>
              <a:rPr kumimoji="1" lang="ja-JP" altLang="en-US" sz="1200" b="0" i="0" u="none" strike="noStrike" kern="1200" dirty="0">
                <a:solidFill>
                  <a:schemeClr val="tx1"/>
                </a:solidFill>
                <a:effectLst/>
                <a:latin typeface="+mn-lt"/>
                <a:ea typeface="+mn-ea"/>
                <a:cs typeface="+mn-cs"/>
              </a:rPr>
              <a:t>どの業界でも人手不足が叫ばれている中で、採用活動でも同じような現象は起きていて求人票に書いてある条件だけでは求職者が集まらなくなっているのは周知の事実だと思います。求職者は応募しようとする企業がどんな事業をしているかだけでなく、どのような社会的活動をしてるのかまで視野に入れて、応募企業を選ぶようになってきました。</a:t>
            </a:r>
            <a:endParaRPr lang="ja-JP" altLang="en-US" b="0" dirty="0">
              <a:effectLst/>
            </a:endParaRPr>
          </a:p>
          <a:p>
            <a:br>
              <a:rPr lang="ja-JP" altLang="en-US" dirty="0"/>
            </a:br>
            <a:endParaRPr kumimoji="1" lang="ja-JP" altLang="en-US" dirty="0"/>
          </a:p>
        </p:txBody>
      </p:sp>
      <p:sp>
        <p:nvSpPr>
          <p:cNvPr id="4" name="スライド番号プレースホルダー 3"/>
          <p:cNvSpPr>
            <a:spLocks noGrp="1"/>
          </p:cNvSpPr>
          <p:nvPr>
            <p:ph type="sldNum" sz="quarter" idx="5"/>
          </p:nvPr>
        </p:nvSpPr>
        <p:spPr/>
        <p:txBody>
          <a:bodyPr/>
          <a:lstStyle/>
          <a:p>
            <a:fld id="{8823BEF8-D6AE-40FA-B262-9323C8B4FB05}" type="slidenum">
              <a:rPr kumimoji="1" lang="ja-JP" altLang="en-US" smtClean="0"/>
              <a:t>20</a:t>
            </a:fld>
            <a:endParaRPr kumimoji="1" lang="ja-JP" altLang="en-US"/>
          </a:p>
        </p:txBody>
      </p:sp>
    </p:spTree>
    <p:extLst>
      <p:ext uri="{BB962C8B-B14F-4D97-AF65-F5344CB8AC3E}">
        <p14:creationId xmlns:p14="http://schemas.microsoft.com/office/powerpoint/2010/main" val="108674673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rtl="0"/>
            <a:r>
              <a:rPr kumimoji="1" lang="ja-JP" altLang="en-US" sz="1200" b="0" i="0" u="none" strike="noStrike" kern="1200" dirty="0">
                <a:solidFill>
                  <a:schemeClr val="tx1"/>
                </a:solidFill>
                <a:effectLst/>
                <a:latin typeface="+mn-lt"/>
                <a:ea typeface="+mn-ea"/>
                <a:cs typeface="+mn-cs"/>
              </a:rPr>
              <a:t>まず最初に本日のテーマに至った経緯についてです。。</a:t>
            </a:r>
            <a:endParaRPr lang="ja-JP" altLang="en-US" b="0" dirty="0">
              <a:effectLst/>
            </a:endParaRPr>
          </a:p>
          <a:p>
            <a:r>
              <a:rPr kumimoji="1" lang="ja-JP" altLang="en-US" sz="1200" b="0" i="0" u="none" strike="noStrike" kern="1200" dirty="0">
                <a:solidFill>
                  <a:schemeClr val="tx1"/>
                </a:solidFill>
                <a:effectLst/>
                <a:latin typeface="+mn-lt"/>
                <a:ea typeface="+mn-ea"/>
                <a:cs typeface="+mn-cs"/>
              </a:rPr>
              <a:t>皆さん、私が</a:t>
            </a:r>
            <a:r>
              <a:rPr kumimoji="1" lang="en-US" altLang="ja-JP" sz="1200" b="0" i="0" u="none" strike="noStrike" kern="1200" dirty="0">
                <a:solidFill>
                  <a:schemeClr val="tx1"/>
                </a:solidFill>
                <a:effectLst/>
                <a:latin typeface="+mn-lt"/>
                <a:ea typeface="+mn-ea"/>
                <a:cs typeface="+mn-cs"/>
              </a:rPr>
              <a:t>10</a:t>
            </a:r>
            <a:r>
              <a:rPr kumimoji="1" lang="ja-JP" altLang="en-US" sz="1200" b="0" i="0" u="none" strike="noStrike" kern="1200" dirty="0">
                <a:solidFill>
                  <a:schemeClr val="tx1"/>
                </a:solidFill>
                <a:effectLst/>
                <a:latin typeface="+mn-lt"/>
                <a:ea typeface="+mn-ea"/>
                <a:cs typeface="+mn-cs"/>
              </a:rPr>
              <a:t>年に渡りブログ発信を続けている事はご存知でしょうか？（問いかけ）</a:t>
            </a:r>
            <a:br>
              <a:rPr kumimoji="1" lang="ja-JP" altLang="en-US" sz="1200" b="0" i="0" u="none" strike="noStrike" kern="1200" dirty="0">
                <a:solidFill>
                  <a:schemeClr val="tx1"/>
                </a:solidFill>
                <a:effectLst/>
                <a:latin typeface="+mn-lt"/>
                <a:ea typeface="+mn-ea"/>
                <a:cs typeface="+mn-cs"/>
              </a:rPr>
            </a:br>
            <a:r>
              <a:rPr kumimoji="1" lang="ja-JP" altLang="en-US" sz="1200" b="0" i="0" u="none" strike="noStrike" kern="1200" dirty="0">
                <a:solidFill>
                  <a:schemeClr val="tx1"/>
                </a:solidFill>
                <a:effectLst/>
                <a:latin typeface="+mn-lt"/>
                <a:ea typeface="+mn-ea"/>
                <a:cs typeface="+mn-cs"/>
              </a:rPr>
              <a:t>ありがとうございます。</a:t>
            </a:r>
            <a:r>
              <a:rPr kumimoji="1" lang="en-US" altLang="ja-JP" sz="1200" b="0" i="0" u="none" strike="noStrike" kern="1200" dirty="0">
                <a:solidFill>
                  <a:schemeClr val="tx1"/>
                </a:solidFill>
                <a:effectLst/>
                <a:latin typeface="+mn-lt"/>
                <a:ea typeface="+mn-ea"/>
                <a:cs typeface="+mn-cs"/>
              </a:rPr>
              <a:t>Facebook</a:t>
            </a:r>
            <a:r>
              <a:rPr kumimoji="1" lang="ja-JP" altLang="en-US" sz="1200" b="0" i="0" u="none" strike="noStrike" kern="1200" dirty="0">
                <a:solidFill>
                  <a:schemeClr val="tx1"/>
                </a:solidFill>
                <a:effectLst/>
                <a:latin typeface="+mn-lt"/>
                <a:ea typeface="+mn-ea"/>
                <a:cs typeface="+mn-cs"/>
              </a:rPr>
              <a:t>などで繋がっている方はご存知かもしれませんね。入会年度が古い方は始めた当初に毎日のように私が顔出しの写真を添えていたので、顔を見飽きたという記憶があるかもしれません。内容は事業の事に限らずプライベートも混在した日記のようなもので、特にバズる事を狙ったり、</a:t>
            </a:r>
            <a:r>
              <a:rPr kumimoji="1" lang="en-US" altLang="ja-JP" sz="1200" b="0" i="0" u="none" strike="noStrike" kern="1200" dirty="0">
                <a:solidFill>
                  <a:schemeClr val="tx1"/>
                </a:solidFill>
                <a:effectLst/>
                <a:latin typeface="+mn-lt"/>
                <a:ea typeface="+mn-ea"/>
                <a:cs typeface="+mn-cs"/>
              </a:rPr>
              <a:t>SNS</a:t>
            </a:r>
            <a:r>
              <a:rPr kumimoji="1" lang="ja-JP" altLang="en-US" sz="1200" b="0" i="0" u="none" strike="noStrike" kern="1200" dirty="0">
                <a:solidFill>
                  <a:schemeClr val="tx1"/>
                </a:solidFill>
                <a:effectLst/>
                <a:latin typeface="+mn-lt"/>
                <a:ea typeface="+mn-ea"/>
                <a:cs typeface="+mn-cs"/>
              </a:rPr>
              <a:t>発信と売上が連動して大成功しているという系統のものではありません。発信の時に気を付けているのは最初に読むのが「母と妻である」という事です。</a:t>
            </a:r>
            <a:endParaRPr kumimoji="1" lang="ja-JP" altLang="en-US" dirty="0"/>
          </a:p>
        </p:txBody>
      </p:sp>
      <p:sp>
        <p:nvSpPr>
          <p:cNvPr id="4" name="スライド番号プレースホルダー 3"/>
          <p:cNvSpPr>
            <a:spLocks noGrp="1"/>
          </p:cNvSpPr>
          <p:nvPr>
            <p:ph type="sldNum" sz="quarter" idx="5"/>
          </p:nvPr>
        </p:nvSpPr>
        <p:spPr/>
        <p:txBody>
          <a:bodyPr/>
          <a:lstStyle/>
          <a:p>
            <a:fld id="{8823BEF8-D6AE-40FA-B262-9323C8B4FB05}" type="slidenum">
              <a:rPr kumimoji="1" lang="ja-JP" altLang="en-US" smtClean="0"/>
              <a:t>3</a:t>
            </a:fld>
            <a:endParaRPr kumimoji="1" lang="ja-JP" altLang="en-US"/>
          </a:p>
        </p:txBody>
      </p:sp>
    </p:spTree>
    <p:extLst>
      <p:ext uri="{BB962C8B-B14F-4D97-AF65-F5344CB8AC3E}">
        <p14:creationId xmlns:p14="http://schemas.microsoft.com/office/powerpoint/2010/main" val="282616861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奥村組テレビ</a:t>
            </a:r>
            <a:r>
              <a:rPr kumimoji="1" lang="en-US" altLang="ja-JP" dirty="0"/>
              <a:t>CM</a:t>
            </a:r>
            <a:r>
              <a:rPr kumimoji="1" lang="ja-JP" altLang="en-US" dirty="0"/>
              <a:t>です。建設業界のイメージアップを狙った感じがします</a:t>
            </a:r>
          </a:p>
        </p:txBody>
      </p:sp>
      <p:sp>
        <p:nvSpPr>
          <p:cNvPr id="4" name="スライド番号プレースホルダー 3"/>
          <p:cNvSpPr>
            <a:spLocks noGrp="1"/>
          </p:cNvSpPr>
          <p:nvPr>
            <p:ph type="sldNum" sz="quarter" idx="5"/>
          </p:nvPr>
        </p:nvSpPr>
        <p:spPr/>
        <p:txBody>
          <a:bodyPr/>
          <a:lstStyle/>
          <a:p>
            <a:fld id="{8823BEF8-D6AE-40FA-B262-9323C8B4FB05}" type="slidenum">
              <a:rPr kumimoji="1" lang="ja-JP" altLang="en-US" smtClean="0"/>
              <a:t>21</a:t>
            </a:fld>
            <a:endParaRPr kumimoji="1" lang="ja-JP" altLang="en-US"/>
          </a:p>
        </p:txBody>
      </p:sp>
    </p:spTree>
    <p:extLst>
      <p:ext uri="{BB962C8B-B14F-4D97-AF65-F5344CB8AC3E}">
        <p14:creationId xmlns:p14="http://schemas.microsoft.com/office/powerpoint/2010/main" val="243575968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トヨタのテレビＣＭです</a:t>
            </a:r>
          </a:p>
        </p:txBody>
      </p:sp>
      <p:sp>
        <p:nvSpPr>
          <p:cNvPr id="4" name="スライド番号プレースホルダー 3"/>
          <p:cNvSpPr>
            <a:spLocks noGrp="1"/>
          </p:cNvSpPr>
          <p:nvPr>
            <p:ph type="sldNum" sz="quarter" idx="5"/>
          </p:nvPr>
        </p:nvSpPr>
        <p:spPr/>
        <p:txBody>
          <a:bodyPr/>
          <a:lstStyle/>
          <a:p>
            <a:fld id="{8823BEF8-D6AE-40FA-B262-9323C8B4FB05}" type="slidenum">
              <a:rPr kumimoji="1" lang="ja-JP" altLang="en-US" smtClean="0"/>
              <a:t>22</a:t>
            </a:fld>
            <a:endParaRPr kumimoji="1" lang="ja-JP" altLang="en-US"/>
          </a:p>
        </p:txBody>
      </p:sp>
    </p:spTree>
    <p:extLst>
      <p:ext uri="{BB962C8B-B14F-4D97-AF65-F5344CB8AC3E}">
        <p14:creationId xmlns:p14="http://schemas.microsoft.com/office/powerpoint/2010/main" val="256187694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rtl="0"/>
            <a:r>
              <a:rPr kumimoji="1" lang="ja-JP" altLang="en-US" sz="1200" b="0" i="0" u="none" strike="noStrike" kern="1200" dirty="0">
                <a:solidFill>
                  <a:schemeClr val="tx1"/>
                </a:solidFill>
                <a:effectLst/>
                <a:latin typeface="+mn-lt"/>
                <a:ea typeface="+mn-ea"/>
                <a:cs typeface="+mn-cs"/>
              </a:rPr>
              <a:t>ここまで一般的な広報について長々と話してきましたが、本例会で扱う「広報」という言葉について再確認します。</a:t>
            </a:r>
            <a:endParaRPr lang="ja-JP" altLang="en-US" b="0" dirty="0">
              <a:effectLst/>
            </a:endParaRPr>
          </a:p>
          <a:p>
            <a:pPr rtl="0"/>
            <a:r>
              <a:rPr kumimoji="1" lang="ja-JP" altLang="en-US" sz="1200" b="0" i="0" u="none" strike="noStrike" kern="1200" dirty="0">
                <a:solidFill>
                  <a:schemeClr val="tx1"/>
                </a:solidFill>
                <a:effectLst/>
                <a:latin typeface="+mn-lt"/>
                <a:ea typeface="+mn-ea"/>
                <a:cs typeface="+mn-cs"/>
              </a:rPr>
              <a:t>広報＝「成果物の発信」という先入観から抜け出して広報とは「プロセスの発信」によって相互関係の構築をする事になります。重要なのは発信する事そのものではなく発信先と関係性を構築していく事であるという事です。</a:t>
            </a:r>
            <a:endParaRPr lang="ja-JP" altLang="en-US" b="0" dirty="0">
              <a:effectLst/>
            </a:endParaRPr>
          </a:p>
          <a:p>
            <a:br>
              <a:rPr lang="ja-JP" altLang="en-US" b="0" dirty="0">
                <a:effectLst/>
              </a:rPr>
            </a:br>
            <a:endParaRPr kumimoji="1" lang="ja-JP" altLang="en-US" dirty="0"/>
          </a:p>
        </p:txBody>
      </p:sp>
      <p:sp>
        <p:nvSpPr>
          <p:cNvPr id="4" name="スライド番号プレースホルダー 3"/>
          <p:cNvSpPr>
            <a:spLocks noGrp="1"/>
          </p:cNvSpPr>
          <p:nvPr>
            <p:ph type="sldNum" sz="quarter" idx="5"/>
          </p:nvPr>
        </p:nvSpPr>
        <p:spPr/>
        <p:txBody>
          <a:bodyPr/>
          <a:lstStyle/>
          <a:p>
            <a:fld id="{8823BEF8-D6AE-40FA-B262-9323C8B4FB05}" type="slidenum">
              <a:rPr kumimoji="1" lang="ja-JP" altLang="en-US" smtClean="0"/>
              <a:t>23</a:t>
            </a:fld>
            <a:endParaRPr kumimoji="1" lang="ja-JP" altLang="en-US"/>
          </a:p>
        </p:txBody>
      </p:sp>
    </p:spTree>
    <p:extLst>
      <p:ext uri="{BB962C8B-B14F-4D97-AF65-F5344CB8AC3E}">
        <p14:creationId xmlns:p14="http://schemas.microsoft.com/office/powerpoint/2010/main" val="308159554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rtl="0"/>
            <a:r>
              <a:rPr kumimoji="1" lang="ja-JP" altLang="en-US" sz="1200" b="0" i="0" u="none" strike="noStrike" kern="1200" dirty="0">
                <a:solidFill>
                  <a:schemeClr val="tx1"/>
                </a:solidFill>
                <a:effectLst/>
                <a:latin typeface="+mn-lt"/>
                <a:ea typeface="+mn-ea"/>
                <a:cs typeface="+mn-cs"/>
              </a:rPr>
              <a:t>先ほど確認した通り、広報は成果物の発信ではなく相互関係の構築をするためのコミュニケーション行為であると考えると少しハードルは下がるような気がしませんか？</a:t>
            </a:r>
            <a:br>
              <a:rPr kumimoji="1" lang="ja-JP" altLang="en-US" sz="1200" b="0" i="0" u="none" strike="noStrike" kern="1200" dirty="0">
                <a:solidFill>
                  <a:schemeClr val="tx1"/>
                </a:solidFill>
                <a:effectLst/>
                <a:latin typeface="+mn-lt"/>
                <a:ea typeface="+mn-ea"/>
                <a:cs typeface="+mn-cs"/>
              </a:rPr>
            </a:br>
            <a:r>
              <a:rPr kumimoji="1" lang="ja-JP" altLang="en-US" sz="1200" b="0" i="0" u="none" strike="noStrike" kern="1200" dirty="0">
                <a:solidFill>
                  <a:schemeClr val="tx1"/>
                </a:solidFill>
                <a:effectLst/>
                <a:latin typeface="+mn-lt"/>
                <a:ea typeface="+mn-ea"/>
                <a:cs typeface="+mn-cs"/>
              </a:rPr>
              <a:t>特別な商品やサービスがなくても日常の小さな出来事や情報を発信して共有する事で発信した先とのつながりが出来て、それが継続する事で信頼関係が出来上がります。</a:t>
            </a:r>
            <a:endParaRPr lang="ja-JP" altLang="en-US" b="0" dirty="0">
              <a:effectLst/>
            </a:endParaRPr>
          </a:p>
          <a:p>
            <a:br>
              <a:rPr lang="ja-JP" altLang="en-US" b="0" dirty="0">
                <a:effectLst/>
              </a:rPr>
            </a:br>
            <a:endParaRPr kumimoji="1" lang="ja-JP" altLang="en-US" dirty="0"/>
          </a:p>
        </p:txBody>
      </p:sp>
      <p:sp>
        <p:nvSpPr>
          <p:cNvPr id="4" name="スライド番号プレースホルダー 3"/>
          <p:cNvSpPr>
            <a:spLocks noGrp="1"/>
          </p:cNvSpPr>
          <p:nvPr>
            <p:ph type="sldNum" sz="quarter" idx="5"/>
          </p:nvPr>
        </p:nvSpPr>
        <p:spPr/>
        <p:txBody>
          <a:bodyPr/>
          <a:lstStyle/>
          <a:p>
            <a:fld id="{8823BEF8-D6AE-40FA-B262-9323C8B4FB05}" type="slidenum">
              <a:rPr kumimoji="1" lang="ja-JP" altLang="en-US" smtClean="0"/>
              <a:t>24</a:t>
            </a:fld>
            <a:endParaRPr kumimoji="1" lang="ja-JP" altLang="en-US"/>
          </a:p>
        </p:txBody>
      </p:sp>
    </p:spTree>
    <p:extLst>
      <p:ext uri="{BB962C8B-B14F-4D97-AF65-F5344CB8AC3E}">
        <p14:creationId xmlns:p14="http://schemas.microsoft.com/office/powerpoint/2010/main" val="274295226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CEFF44-08E5-6B00-1260-4F25BAF3673F}"/>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174961AA-9D57-88B8-1602-5F2DF81FE60D}"/>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7217CD31-659B-F8D4-2557-6EE792EA2C01}"/>
              </a:ext>
            </a:extLst>
          </p:cNvPr>
          <p:cNvSpPr>
            <a:spLocks noGrp="1"/>
          </p:cNvSpPr>
          <p:nvPr>
            <p:ph type="body" idx="1"/>
          </p:nvPr>
        </p:nvSpPr>
        <p:spPr/>
        <p:txBody>
          <a:bodyPr/>
          <a:lstStyle/>
          <a:p>
            <a:r>
              <a:rPr kumimoji="1" lang="ja-JP" altLang="en-US" dirty="0"/>
              <a:t>ここで広報について座学的に深堀していきたいと思います。</a:t>
            </a:r>
          </a:p>
        </p:txBody>
      </p:sp>
      <p:sp>
        <p:nvSpPr>
          <p:cNvPr id="4" name="スライド番号プレースホルダー 3">
            <a:extLst>
              <a:ext uri="{FF2B5EF4-FFF2-40B4-BE49-F238E27FC236}">
                <a16:creationId xmlns:a16="http://schemas.microsoft.com/office/drawing/2014/main" id="{13BDAE0B-ED3D-D2C9-2CD3-81C7BEDB04EA}"/>
              </a:ext>
            </a:extLst>
          </p:cNvPr>
          <p:cNvSpPr>
            <a:spLocks noGrp="1"/>
          </p:cNvSpPr>
          <p:nvPr>
            <p:ph type="sldNum" sz="quarter" idx="5"/>
          </p:nvPr>
        </p:nvSpPr>
        <p:spPr/>
        <p:txBody>
          <a:bodyPr/>
          <a:lstStyle/>
          <a:p>
            <a:fld id="{8823BEF8-D6AE-40FA-B262-9323C8B4FB05}" type="slidenum">
              <a:rPr kumimoji="1" lang="ja-JP" altLang="en-US" smtClean="0"/>
              <a:t>25</a:t>
            </a:fld>
            <a:endParaRPr kumimoji="1" lang="ja-JP" altLang="en-US"/>
          </a:p>
        </p:txBody>
      </p:sp>
    </p:spTree>
    <p:extLst>
      <p:ext uri="{BB962C8B-B14F-4D97-AF65-F5344CB8AC3E}">
        <p14:creationId xmlns:p14="http://schemas.microsoft.com/office/powerpoint/2010/main" val="20922614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rtl="0"/>
            <a:r>
              <a:rPr kumimoji="1" lang="ja-JP" altLang="en-US" sz="1200" b="0" i="0" u="none" strike="noStrike" kern="1200" dirty="0">
                <a:solidFill>
                  <a:schemeClr val="tx1"/>
                </a:solidFill>
                <a:effectLst/>
                <a:latin typeface="+mn-lt"/>
                <a:ea typeface="+mn-ea"/>
                <a:cs typeface="+mn-cs"/>
              </a:rPr>
              <a:t>それでも広報はちょっと難しいと感じる中小企業の経営者は多いです。それはそもそも「広報をする」という事に対して馴染みがない事であったり、テレビや新聞に取り上げられるのは特別な事をやっている会社だけと思いこんでいたり、取り上げてもらうには特殊な伝手がないと無理と思っていたり、取り扱っている商品やサービスが他社と差別化しにくいと思っていたりといった理由が挙げられます。</a:t>
            </a:r>
            <a:br>
              <a:rPr kumimoji="1" lang="ja-JP" altLang="en-US" sz="1200" b="0" i="0" u="none" strike="noStrike" kern="1200" dirty="0">
                <a:solidFill>
                  <a:schemeClr val="tx1"/>
                </a:solidFill>
                <a:effectLst/>
                <a:latin typeface="+mn-lt"/>
                <a:ea typeface="+mn-ea"/>
                <a:cs typeface="+mn-cs"/>
              </a:rPr>
            </a:br>
            <a:r>
              <a:rPr kumimoji="1" lang="ja-JP" altLang="en-US" sz="1200" b="0" i="0" u="none" strike="noStrike" kern="1200" dirty="0">
                <a:solidFill>
                  <a:schemeClr val="tx1"/>
                </a:solidFill>
                <a:effectLst/>
                <a:latin typeface="+mn-lt"/>
                <a:ea typeface="+mn-ea"/>
                <a:cs typeface="+mn-cs"/>
              </a:rPr>
              <a:t>実際に私も「広報」というのは自分の会社からは遠いものだと思っていました。</a:t>
            </a:r>
            <a:endParaRPr lang="ja-JP" altLang="en-US" b="0" dirty="0">
              <a:effectLst/>
            </a:endParaRPr>
          </a:p>
          <a:p>
            <a:br>
              <a:rPr lang="ja-JP" altLang="en-US" dirty="0"/>
            </a:br>
            <a:endParaRPr kumimoji="1" lang="ja-JP" altLang="en-US" dirty="0"/>
          </a:p>
        </p:txBody>
      </p:sp>
      <p:sp>
        <p:nvSpPr>
          <p:cNvPr id="4" name="スライド番号プレースホルダー 3"/>
          <p:cNvSpPr>
            <a:spLocks noGrp="1"/>
          </p:cNvSpPr>
          <p:nvPr>
            <p:ph type="sldNum" sz="quarter" idx="5"/>
          </p:nvPr>
        </p:nvSpPr>
        <p:spPr/>
        <p:txBody>
          <a:bodyPr/>
          <a:lstStyle/>
          <a:p>
            <a:fld id="{8823BEF8-D6AE-40FA-B262-9323C8B4FB05}" type="slidenum">
              <a:rPr kumimoji="1" lang="ja-JP" altLang="en-US" smtClean="0"/>
              <a:t>26</a:t>
            </a:fld>
            <a:endParaRPr kumimoji="1" lang="ja-JP" altLang="en-US"/>
          </a:p>
        </p:txBody>
      </p:sp>
    </p:spTree>
    <p:extLst>
      <p:ext uri="{BB962C8B-B14F-4D97-AF65-F5344CB8AC3E}">
        <p14:creationId xmlns:p14="http://schemas.microsoft.com/office/powerpoint/2010/main" val="203821910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rtl="0"/>
            <a:r>
              <a:rPr kumimoji="1" lang="ja-JP" altLang="en-US" sz="1200" b="0" i="0" u="none" strike="noStrike" kern="1200" dirty="0">
                <a:solidFill>
                  <a:schemeClr val="tx1"/>
                </a:solidFill>
                <a:effectLst/>
                <a:latin typeface="+mn-lt"/>
                <a:ea typeface="+mn-ea"/>
                <a:cs typeface="+mn-cs"/>
              </a:rPr>
              <a:t>少しでも発信した事がある人は過去に発信する事を負担に感じたり、失敗したくないとい気持ちが強く、それがリスクに感じるようです。また発信しないといけないというプレッシャーも苦手に思う理由のようです。逆に発信した事がない人は成果が見えにくい事やそもそも自分の事を語るのが苦手という方もいます。また自社の価値観を言語化した経験が少なくて何を発信したらよいのか分からなかったり、ＳＮＳで発信するのは商品やサービスでないといけないと思い込んでいる方もいらっしゃいます。</a:t>
            </a:r>
            <a:endParaRPr lang="ja-JP" altLang="en-US" b="0" dirty="0">
              <a:effectLst/>
            </a:endParaRPr>
          </a:p>
          <a:p>
            <a:pPr rtl="0"/>
            <a:r>
              <a:rPr kumimoji="1" lang="ja-JP" altLang="en-US" sz="1200" b="0" i="0" u="none" strike="noStrike" kern="1200" dirty="0">
                <a:solidFill>
                  <a:schemeClr val="tx1"/>
                </a:solidFill>
                <a:effectLst/>
                <a:latin typeface="+mn-lt"/>
                <a:ea typeface="+mn-ea"/>
                <a:cs typeface="+mn-cs"/>
              </a:rPr>
              <a:t>以上のような理由で「情報を発信する」という行為には苦手意識を持っている人が多いです。</a:t>
            </a:r>
            <a:endParaRPr lang="ja-JP" altLang="en-US" b="0" dirty="0">
              <a:effectLst/>
            </a:endParaRPr>
          </a:p>
          <a:p>
            <a:br>
              <a:rPr lang="ja-JP" altLang="en-US" dirty="0"/>
            </a:br>
            <a:endParaRPr kumimoji="1" lang="ja-JP" altLang="en-US" dirty="0"/>
          </a:p>
        </p:txBody>
      </p:sp>
      <p:sp>
        <p:nvSpPr>
          <p:cNvPr id="4" name="スライド番号プレースホルダー 3"/>
          <p:cNvSpPr>
            <a:spLocks noGrp="1"/>
          </p:cNvSpPr>
          <p:nvPr>
            <p:ph type="sldNum" sz="quarter" idx="5"/>
          </p:nvPr>
        </p:nvSpPr>
        <p:spPr/>
        <p:txBody>
          <a:bodyPr/>
          <a:lstStyle/>
          <a:p>
            <a:fld id="{8823BEF8-D6AE-40FA-B262-9323C8B4FB05}" type="slidenum">
              <a:rPr kumimoji="1" lang="ja-JP" altLang="en-US" smtClean="0"/>
              <a:t>27</a:t>
            </a:fld>
            <a:endParaRPr kumimoji="1" lang="ja-JP" altLang="en-US"/>
          </a:p>
        </p:txBody>
      </p:sp>
    </p:spTree>
    <p:extLst>
      <p:ext uri="{BB962C8B-B14F-4D97-AF65-F5344CB8AC3E}">
        <p14:creationId xmlns:p14="http://schemas.microsoft.com/office/powerpoint/2010/main" val="175234512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rtl="0"/>
            <a:r>
              <a:rPr kumimoji="1" lang="ja-JP" altLang="en-US" sz="1200" b="0" i="0" u="none" strike="noStrike" kern="1200" dirty="0">
                <a:solidFill>
                  <a:schemeClr val="tx1"/>
                </a:solidFill>
                <a:effectLst/>
                <a:latin typeface="+mn-lt"/>
                <a:ea typeface="+mn-ea"/>
                <a:cs typeface="+mn-cs"/>
              </a:rPr>
              <a:t>ちょっとここで小ワークをしたいと思います。</a:t>
            </a:r>
            <a:endParaRPr lang="ja-JP" altLang="en-US" b="0" dirty="0">
              <a:effectLst/>
            </a:endParaRPr>
          </a:p>
          <a:p>
            <a:pPr rtl="0"/>
            <a:r>
              <a:rPr kumimoji="1" lang="ja-JP" altLang="en-US" sz="1200" b="0" i="0" u="none" strike="noStrike" kern="1200" dirty="0">
                <a:solidFill>
                  <a:schemeClr val="tx1"/>
                </a:solidFill>
                <a:effectLst/>
                <a:latin typeface="+mn-lt"/>
                <a:ea typeface="+mn-ea"/>
                <a:cs typeface="+mn-cs"/>
              </a:rPr>
              <a:t>皆さんお手元の紙に先週会社であった出来事を３つ書いてください</a:t>
            </a:r>
            <a:endParaRPr lang="ja-JP" altLang="en-US" b="0" dirty="0">
              <a:effectLst/>
            </a:endParaRPr>
          </a:p>
          <a:p>
            <a:br>
              <a:rPr lang="ja-JP" altLang="en-US" dirty="0"/>
            </a:br>
            <a:r>
              <a:rPr lang="ja-JP" altLang="en-US" dirty="0"/>
              <a:t>書けましたか？</a:t>
            </a:r>
            <a:br>
              <a:rPr lang="en-US" altLang="ja-JP" dirty="0"/>
            </a:br>
            <a:r>
              <a:rPr lang="ja-JP" altLang="en-US" dirty="0"/>
              <a:t>書いた内容が３つともネガティブな内容だったという方はどれくらいいらっしゃいますか？？</a:t>
            </a:r>
            <a:endParaRPr lang="en-US" altLang="ja-JP" dirty="0"/>
          </a:p>
          <a:p>
            <a:r>
              <a:rPr kumimoji="1" lang="ja-JP" altLang="en-US" dirty="0"/>
              <a:t>ありがとうございます。</a:t>
            </a:r>
            <a:endParaRPr kumimoji="1" lang="en-US" altLang="ja-JP" dirty="0"/>
          </a:p>
          <a:p>
            <a:r>
              <a:rPr kumimoji="1" lang="ja-JP" altLang="en-US" dirty="0"/>
              <a:t>何も指示せずに会社での出来事を書くとなるとネガティブなものになるのには理由があります。</a:t>
            </a:r>
          </a:p>
        </p:txBody>
      </p:sp>
      <p:sp>
        <p:nvSpPr>
          <p:cNvPr id="4" name="スライド番号プレースホルダー 3"/>
          <p:cNvSpPr>
            <a:spLocks noGrp="1"/>
          </p:cNvSpPr>
          <p:nvPr>
            <p:ph type="sldNum" sz="quarter" idx="5"/>
          </p:nvPr>
        </p:nvSpPr>
        <p:spPr/>
        <p:txBody>
          <a:bodyPr/>
          <a:lstStyle/>
          <a:p>
            <a:fld id="{8823BEF8-D6AE-40FA-B262-9323C8B4FB05}" type="slidenum">
              <a:rPr kumimoji="1" lang="ja-JP" altLang="en-US" smtClean="0"/>
              <a:t>28</a:t>
            </a:fld>
            <a:endParaRPr kumimoji="1" lang="ja-JP" altLang="en-US"/>
          </a:p>
        </p:txBody>
      </p:sp>
    </p:spTree>
    <p:extLst>
      <p:ext uri="{BB962C8B-B14F-4D97-AF65-F5344CB8AC3E}">
        <p14:creationId xmlns:p14="http://schemas.microsoft.com/office/powerpoint/2010/main" val="274966455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rtl="0"/>
            <a:r>
              <a:rPr kumimoji="1" lang="ja-JP" altLang="en-US" sz="1200" b="0" i="0" u="none" strike="noStrike" kern="1200" dirty="0">
                <a:solidFill>
                  <a:schemeClr val="tx1"/>
                </a:solidFill>
                <a:effectLst/>
                <a:latin typeface="+mn-lt"/>
                <a:ea typeface="+mn-ea"/>
                <a:cs typeface="+mn-cs"/>
              </a:rPr>
              <a:t>何故情報発信に苦手意識が生まれるかという話です。人間は悪い情報を４倍強く記憶する。これをネガティビティバイアスといいます。自然界で危険を避けるために進化した脳のクセで、これを放置すると問題共有文化が自然発生します。ＳＮＳが登場して以来いろいろな問題が発生しており、ニュースにもなっています。個人でも企業でも何気ない発信に対して批判の声が集まって俗にいう「炎上」という状態になった例はたくさんあります。そんな風になりたくないという悪い情報が良い情報の４倍強く記憶されているために苦手意識になっているんです。</a:t>
            </a:r>
            <a:endParaRPr lang="ja-JP" altLang="en-US" b="0" dirty="0">
              <a:effectLst/>
            </a:endParaRPr>
          </a:p>
          <a:p>
            <a:br>
              <a:rPr lang="ja-JP" altLang="en-US" dirty="0"/>
            </a:br>
            <a:endParaRPr kumimoji="1" lang="ja-JP" altLang="en-US" dirty="0"/>
          </a:p>
        </p:txBody>
      </p:sp>
      <p:sp>
        <p:nvSpPr>
          <p:cNvPr id="4" name="スライド番号プレースホルダー 3"/>
          <p:cNvSpPr>
            <a:spLocks noGrp="1"/>
          </p:cNvSpPr>
          <p:nvPr>
            <p:ph type="sldNum" sz="quarter" idx="5"/>
          </p:nvPr>
        </p:nvSpPr>
        <p:spPr/>
        <p:txBody>
          <a:bodyPr/>
          <a:lstStyle/>
          <a:p>
            <a:fld id="{8823BEF8-D6AE-40FA-B262-9323C8B4FB05}" type="slidenum">
              <a:rPr kumimoji="1" lang="ja-JP" altLang="en-US" smtClean="0"/>
              <a:t>29</a:t>
            </a:fld>
            <a:endParaRPr kumimoji="1" lang="ja-JP" altLang="en-US"/>
          </a:p>
        </p:txBody>
      </p:sp>
    </p:spTree>
    <p:extLst>
      <p:ext uri="{BB962C8B-B14F-4D97-AF65-F5344CB8AC3E}">
        <p14:creationId xmlns:p14="http://schemas.microsoft.com/office/powerpoint/2010/main" val="104715661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847EDC-11AD-27A3-56E8-14B183B44462}"/>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020A1C43-5091-209B-6A7F-3601177774C2}"/>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3C801D79-B84E-364F-9EAA-EEDC6F01472C}"/>
              </a:ext>
            </a:extLst>
          </p:cNvPr>
          <p:cNvSpPr>
            <a:spLocks noGrp="1"/>
          </p:cNvSpPr>
          <p:nvPr>
            <p:ph type="body" idx="1"/>
          </p:nvPr>
        </p:nvSpPr>
        <p:spPr/>
        <p:txBody>
          <a:bodyPr/>
          <a:lstStyle/>
          <a:p>
            <a:pPr rtl="0"/>
            <a:r>
              <a:rPr kumimoji="1" lang="ja-JP" altLang="en-US" sz="1200" b="0" i="0" u="none" strike="noStrike" kern="1200" dirty="0">
                <a:solidFill>
                  <a:schemeClr val="tx1"/>
                </a:solidFill>
                <a:effectLst/>
                <a:latin typeface="+mn-lt"/>
                <a:ea typeface="+mn-ea"/>
                <a:cs typeface="+mn-cs"/>
              </a:rPr>
              <a:t>何故情報発信に苦手意識が生まれるかという話です。人間は悪い情報を４倍強く記憶する。これをネガティビティバイアスといいます。自然界で危険を避けるために進化した脳のクセで、これを放置すると問題共有文化が自然発生します。ＳＮＳが登場して以来いろいろな問題が発生しており、ニュースにもなっています。個人でも企業でも何気ない発信に対して批判の声が集まって俗にいう「炎上」という状態になった例はたくさんあります。そんな風になりたくないという悪い情報が良い情報の４倍強く記憶されているために苦手意識になっているんです。</a:t>
            </a:r>
            <a:endParaRPr lang="ja-JP" altLang="en-US" b="0" dirty="0">
              <a:effectLst/>
            </a:endParaRPr>
          </a:p>
          <a:p>
            <a:br>
              <a:rPr lang="ja-JP" altLang="en-US" dirty="0"/>
            </a:br>
            <a:endParaRPr kumimoji="1" lang="ja-JP" altLang="en-US" dirty="0"/>
          </a:p>
        </p:txBody>
      </p:sp>
      <p:sp>
        <p:nvSpPr>
          <p:cNvPr id="4" name="スライド番号プレースホルダー 3">
            <a:extLst>
              <a:ext uri="{FF2B5EF4-FFF2-40B4-BE49-F238E27FC236}">
                <a16:creationId xmlns:a16="http://schemas.microsoft.com/office/drawing/2014/main" id="{97AFC37D-C557-6528-3470-B9A808B440A8}"/>
              </a:ext>
            </a:extLst>
          </p:cNvPr>
          <p:cNvSpPr>
            <a:spLocks noGrp="1"/>
          </p:cNvSpPr>
          <p:nvPr>
            <p:ph type="sldNum" sz="quarter" idx="5"/>
          </p:nvPr>
        </p:nvSpPr>
        <p:spPr/>
        <p:txBody>
          <a:bodyPr/>
          <a:lstStyle/>
          <a:p>
            <a:fld id="{8823BEF8-D6AE-40FA-B262-9323C8B4FB05}" type="slidenum">
              <a:rPr kumimoji="1" lang="ja-JP" altLang="en-US" smtClean="0"/>
              <a:t>30</a:t>
            </a:fld>
            <a:endParaRPr kumimoji="1" lang="ja-JP" altLang="en-US"/>
          </a:p>
        </p:txBody>
      </p:sp>
    </p:spTree>
    <p:extLst>
      <p:ext uri="{BB962C8B-B14F-4D97-AF65-F5344CB8AC3E}">
        <p14:creationId xmlns:p14="http://schemas.microsoft.com/office/powerpoint/2010/main" val="242702057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rtl="0"/>
            <a:r>
              <a:rPr kumimoji="1" lang="ja-JP" altLang="en-US" sz="1200" b="0" i="0" u="none" strike="noStrike" kern="1200" dirty="0">
                <a:solidFill>
                  <a:schemeClr val="tx1"/>
                </a:solidFill>
                <a:effectLst/>
                <a:latin typeface="+mn-lt"/>
                <a:ea typeface="+mn-ea"/>
                <a:cs typeface="+mn-cs"/>
              </a:rPr>
              <a:t>始めた当初は毎日更新する事が難しく最初の半年で挫折しかかっていました。毎日やるようになる直前は月に１回程度の更新にまで頻度が落ちていました。毎日更新するようになってからは文章を考える時間よりもネタ探しに時間がかかるような状態が続きました。１０年続けても１カ月の閲覧数は多い時で４０００くらい、少ない時で３０００くらいですね。</a:t>
            </a:r>
            <a:endParaRPr lang="ja-JP" altLang="en-US" b="0" dirty="0">
              <a:effectLst/>
            </a:endParaRPr>
          </a:p>
          <a:p>
            <a:br>
              <a:rPr lang="ja-JP" altLang="en-US" b="0" dirty="0">
                <a:effectLst/>
              </a:rPr>
            </a:br>
            <a:endParaRPr kumimoji="1" lang="ja-JP" altLang="en-US" dirty="0"/>
          </a:p>
        </p:txBody>
      </p:sp>
      <p:sp>
        <p:nvSpPr>
          <p:cNvPr id="4" name="スライド番号プレースホルダー 3"/>
          <p:cNvSpPr>
            <a:spLocks noGrp="1"/>
          </p:cNvSpPr>
          <p:nvPr>
            <p:ph type="sldNum" sz="quarter" idx="5"/>
          </p:nvPr>
        </p:nvSpPr>
        <p:spPr/>
        <p:txBody>
          <a:bodyPr/>
          <a:lstStyle/>
          <a:p>
            <a:fld id="{8823BEF8-D6AE-40FA-B262-9323C8B4FB05}" type="slidenum">
              <a:rPr kumimoji="1" lang="ja-JP" altLang="en-US" smtClean="0"/>
              <a:t>4</a:t>
            </a:fld>
            <a:endParaRPr kumimoji="1" lang="ja-JP" altLang="en-US"/>
          </a:p>
        </p:txBody>
      </p:sp>
    </p:spTree>
    <p:extLst>
      <p:ext uri="{BB962C8B-B14F-4D97-AF65-F5344CB8AC3E}">
        <p14:creationId xmlns:p14="http://schemas.microsoft.com/office/powerpoint/2010/main" val="157487399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sz="1200" b="0" i="0" u="none" strike="noStrike" kern="1200" dirty="0">
                <a:solidFill>
                  <a:schemeClr val="tx1"/>
                </a:solidFill>
                <a:effectLst/>
                <a:latin typeface="+mn-lt"/>
                <a:ea typeface="+mn-ea"/>
                <a:cs typeface="+mn-cs"/>
              </a:rPr>
              <a:t>また日本人特有の「自慢に聞こえるかも」や「こんな事を言ってもいいのかな？」という遠慮の文化も影響しています。脳の仕組みや日本人特有の文化もあって余計に「広報」が自分には関係ないもの、遠い世界のものと感じてしまうのではないでしょうか？</a:t>
            </a:r>
            <a:endParaRPr kumimoji="1" lang="ja-JP" altLang="en-US" dirty="0"/>
          </a:p>
        </p:txBody>
      </p:sp>
      <p:sp>
        <p:nvSpPr>
          <p:cNvPr id="4" name="スライド番号プレースホルダー 3"/>
          <p:cNvSpPr>
            <a:spLocks noGrp="1"/>
          </p:cNvSpPr>
          <p:nvPr>
            <p:ph type="sldNum" sz="quarter" idx="5"/>
          </p:nvPr>
        </p:nvSpPr>
        <p:spPr/>
        <p:txBody>
          <a:bodyPr/>
          <a:lstStyle/>
          <a:p>
            <a:fld id="{8823BEF8-D6AE-40FA-B262-9323C8B4FB05}" type="slidenum">
              <a:rPr kumimoji="1" lang="ja-JP" altLang="en-US" smtClean="0"/>
              <a:t>31</a:t>
            </a:fld>
            <a:endParaRPr kumimoji="1" lang="ja-JP" altLang="en-US"/>
          </a:p>
        </p:txBody>
      </p:sp>
    </p:spTree>
    <p:extLst>
      <p:ext uri="{BB962C8B-B14F-4D97-AF65-F5344CB8AC3E}">
        <p14:creationId xmlns:p14="http://schemas.microsoft.com/office/powerpoint/2010/main" val="157023540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rtl="0"/>
            <a:r>
              <a:rPr kumimoji="1" lang="ja-JP" altLang="en-US" sz="1200" b="0" i="0" u="none" strike="noStrike" kern="1200" dirty="0">
                <a:solidFill>
                  <a:schemeClr val="tx1"/>
                </a:solidFill>
                <a:effectLst/>
                <a:latin typeface="+mn-lt"/>
                <a:ea typeface="+mn-ea"/>
                <a:cs typeface="+mn-cs"/>
              </a:rPr>
              <a:t>広報がとても重要なものであるというのは分かるけど、では小規模事業者が始めるにはどうやったらいいのか？と考える方は多いと思います。</a:t>
            </a:r>
            <a:endParaRPr lang="ja-JP" altLang="en-US" b="0" dirty="0">
              <a:effectLst/>
            </a:endParaRPr>
          </a:p>
          <a:p>
            <a:pPr rtl="0"/>
            <a:r>
              <a:rPr kumimoji="1" lang="ja-JP" altLang="en-US" sz="1200" b="0" i="0" u="none" strike="noStrike" kern="1200" dirty="0">
                <a:solidFill>
                  <a:schemeClr val="tx1"/>
                </a:solidFill>
                <a:effectLst/>
                <a:latin typeface="+mn-lt"/>
                <a:ea typeface="+mn-ea"/>
                <a:cs typeface="+mn-cs"/>
              </a:rPr>
              <a:t>そこで提案したいのが「社内広報」です。</a:t>
            </a:r>
            <a:endParaRPr lang="ja-JP" altLang="en-US" b="0" dirty="0">
              <a:effectLst/>
            </a:endParaRPr>
          </a:p>
          <a:p>
            <a:endParaRPr lang="en-US" altLang="ja-JP" dirty="0"/>
          </a:p>
          <a:p>
            <a:pPr rtl="0"/>
            <a:r>
              <a:rPr kumimoji="1" lang="ja-JP" altLang="en-US" sz="1200" b="0" i="0" u="none" strike="noStrike" kern="1200" dirty="0">
                <a:solidFill>
                  <a:schemeClr val="tx1"/>
                </a:solidFill>
                <a:effectLst/>
                <a:latin typeface="+mn-lt"/>
                <a:ea typeface="+mn-ea"/>
                <a:cs typeface="+mn-cs"/>
              </a:rPr>
              <a:t>自分には遠いと感じている事でいきなりプレスリリースを出したりといった大きな動きは難しいです。だからまずは小さな事から初めてみるのはどうでしょう？</a:t>
            </a:r>
            <a:endParaRPr lang="ja-JP" altLang="en-US" b="0" dirty="0">
              <a:effectLst/>
            </a:endParaRPr>
          </a:p>
          <a:p>
            <a:pPr rtl="0"/>
            <a:r>
              <a:rPr kumimoji="1" lang="ja-JP" altLang="en-US" sz="1200" b="0" i="0" u="none" strike="noStrike" kern="1200" dirty="0">
                <a:solidFill>
                  <a:schemeClr val="tx1"/>
                </a:solidFill>
                <a:effectLst/>
                <a:latin typeface="+mn-lt"/>
                <a:ea typeface="+mn-ea"/>
                <a:cs typeface="+mn-cs"/>
              </a:rPr>
              <a:t>ネガティビティバイアスによって問題の共有は何もしなくても出来るようになります。またクレームや問題への対処は事業的にも至急で対応しないといけないので言葉のイメージは良くないですが、企業としてなくてはならないものです。</a:t>
            </a:r>
            <a:br>
              <a:rPr kumimoji="1" lang="ja-JP" altLang="en-US" sz="1200" b="0" i="0" u="none" strike="noStrike" kern="1200" dirty="0">
                <a:solidFill>
                  <a:schemeClr val="tx1"/>
                </a:solidFill>
                <a:effectLst/>
                <a:latin typeface="+mn-lt"/>
                <a:ea typeface="+mn-ea"/>
                <a:cs typeface="+mn-cs"/>
              </a:rPr>
            </a:br>
            <a:r>
              <a:rPr kumimoji="1" lang="ja-JP" altLang="en-US" sz="1200" b="0" i="0" u="none" strike="noStrike" kern="1200" dirty="0">
                <a:solidFill>
                  <a:schemeClr val="tx1"/>
                </a:solidFill>
                <a:effectLst/>
                <a:latin typeface="+mn-lt"/>
                <a:ea typeface="+mn-ea"/>
                <a:cs typeface="+mn-cs"/>
              </a:rPr>
              <a:t>だからこそポジティブな情報発信は強く意識して継続して出来る仕組みにしていく必要があります。そして社内で共有されていない良い出来事はたくさんあると思うんです。</a:t>
            </a:r>
            <a:endParaRPr lang="ja-JP" altLang="en-US" b="0" dirty="0">
              <a:effectLst/>
            </a:endParaRPr>
          </a:p>
          <a:p>
            <a:br>
              <a:rPr lang="ja-JP" altLang="en-US" dirty="0"/>
            </a:br>
            <a:endParaRPr kumimoji="1" lang="ja-JP" altLang="en-US" dirty="0"/>
          </a:p>
        </p:txBody>
      </p:sp>
      <p:sp>
        <p:nvSpPr>
          <p:cNvPr id="4" name="スライド番号プレースホルダー 3"/>
          <p:cNvSpPr>
            <a:spLocks noGrp="1"/>
          </p:cNvSpPr>
          <p:nvPr>
            <p:ph type="sldNum" sz="quarter" idx="5"/>
          </p:nvPr>
        </p:nvSpPr>
        <p:spPr/>
        <p:txBody>
          <a:bodyPr/>
          <a:lstStyle/>
          <a:p>
            <a:fld id="{8823BEF8-D6AE-40FA-B262-9323C8B4FB05}" type="slidenum">
              <a:rPr kumimoji="1" lang="ja-JP" altLang="en-US" smtClean="0"/>
              <a:t>32</a:t>
            </a:fld>
            <a:endParaRPr kumimoji="1" lang="ja-JP" altLang="en-US"/>
          </a:p>
        </p:txBody>
      </p:sp>
    </p:spTree>
    <p:extLst>
      <p:ext uri="{BB962C8B-B14F-4D97-AF65-F5344CB8AC3E}">
        <p14:creationId xmlns:p14="http://schemas.microsoft.com/office/powerpoint/2010/main" val="420927633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rtl="0"/>
            <a:r>
              <a:rPr kumimoji="1" lang="ja-JP" altLang="en-US" sz="1200" b="0" i="0" u="none" strike="noStrike" kern="1200" dirty="0">
                <a:solidFill>
                  <a:schemeClr val="tx1"/>
                </a:solidFill>
                <a:effectLst/>
                <a:latin typeface="+mn-lt"/>
                <a:ea typeface="+mn-ea"/>
                <a:cs typeface="+mn-cs"/>
              </a:rPr>
              <a:t>社内で共有されていないような良い出来事を共有する「社内広報」</a:t>
            </a:r>
            <a:endParaRPr lang="ja-JP" altLang="en-US" b="0" dirty="0">
              <a:effectLst/>
            </a:endParaRPr>
          </a:p>
          <a:p>
            <a:pPr rtl="0"/>
            <a:r>
              <a:rPr kumimoji="1" lang="ja-JP" altLang="en-US" sz="1200" b="0" i="0" u="none" strike="noStrike" kern="1200" dirty="0">
                <a:solidFill>
                  <a:schemeClr val="tx1"/>
                </a:solidFill>
                <a:effectLst/>
                <a:latin typeface="+mn-lt"/>
                <a:ea typeface="+mn-ea"/>
                <a:cs typeface="+mn-cs"/>
              </a:rPr>
              <a:t>私がブログをするようになったのは瓦業界の情報発信不足の中で少しでも発信する事によって瓦の事を知ってもらいたいという思いがあったんですが、同じ事を感じている同業者は多いにも関わらず情報発信を続けられている人はごくわずかです。</a:t>
            </a:r>
            <a:br>
              <a:rPr kumimoji="1" lang="ja-JP" altLang="en-US" sz="1200" b="0" i="0" u="none" strike="noStrike" kern="1200" dirty="0">
                <a:solidFill>
                  <a:schemeClr val="tx1"/>
                </a:solidFill>
                <a:effectLst/>
                <a:latin typeface="+mn-lt"/>
                <a:ea typeface="+mn-ea"/>
                <a:cs typeface="+mn-cs"/>
              </a:rPr>
            </a:br>
            <a:r>
              <a:rPr kumimoji="1" lang="ja-JP" altLang="en-US" sz="1200" b="0" i="0" u="none" strike="noStrike" kern="1200" dirty="0">
                <a:solidFill>
                  <a:schemeClr val="tx1"/>
                </a:solidFill>
                <a:effectLst/>
                <a:latin typeface="+mn-lt"/>
                <a:ea typeface="+mn-ea"/>
                <a:cs typeface="+mn-cs"/>
              </a:rPr>
              <a:t>個人的にはどんな形でも情報発信をして自己開示をやるべきだと思いますが、なかなか始める事も続ける事も難しいという人がほとんどだと思います。</a:t>
            </a:r>
            <a:br>
              <a:rPr kumimoji="1" lang="ja-JP" altLang="en-US" sz="1200" b="0" i="0" u="none" strike="noStrike" kern="1200" dirty="0">
                <a:solidFill>
                  <a:schemeClr val="tx1"/>
                </a:solidFill>
                <a:effectLst/>
                <a:latin typeface="+mn-lt"/>
                <a:ea typeface="+mn-ea"/>
                <a:cs typeface="+mn-cs"/>
              </a:rPr>
            </a:br>
            <a:r>
              <a:rPr kumimoji="1" lang="ja-JP" altLang="en-US" sz="1200" b="0" i="0" u="none" strike="noStrike" kern="1200" dirty="0">
                <a:solidFill>
                  <a:schemeClr val="tx1"/>
                </a:solidFill>
                <a:effectLst/>
                <a:latin typeface="+mn-lt"/>
                <a:ea typeface="+mn-ea"/>
                <a:cs typeface="+mn-cs"/>
              </a:rPr>
              <a:t>だから最初は外部に発信するのではなく社内で完結する情報発信として社内広報をやってみるのはどうでしょう？</a:t>
            </a:r>
            <a:br>
              <a:rPr kumimoji="1" lang="ja-JP" altLang="en-US" sz="1200" b="0" i="0" u="none" strike="noStrike" kern="1200" dirty="0">
                <a:solidFill>
                  <a:schemeClr val="tx1"/>
                </a:solidFill>
                <a:effectLst/>
                <a:latin typeface="+mn-lt"/>
                <a:ea typeface="+mn-ea"/>
                <a:cs typeface="+mn-cs"/>
              </a:rPr>
            </a:br>
            <a:r>
              <a:rPr kumimoji="1" lang="ja-JP" altLang="en-US" sz="1200" b="0" i="0" u="none" strike="noStrike" kern="1200" dirty="0">
                <a:solidFill>
                  <a:schemeClr val="tx1"/>
                </a:solidFill>
                <a:effectLst/>
                <a:latin typeface="+mn-lt"/>
                <a:ea typeface="+mn-ea"/>
                <a:cs typeface="+mn-cs"/>
              </a:rPr>
              <a:t>社内通信や社員だけが閲覧できるＳＮＳなどで発信する形ですね。</a:t>
            </a:r>
            <a:endParaRPr kumimoji="1" lang="en-US" altLang="ja-JP" sz="1200" b="0" i="0" u="none" strike="noStrike" kern="1200" dirty="0">
              <a:solidFill>
                <a:schemeClr val="tx1"/>
              </a:solidFill>
              <a:effectLst/>
              <a:latin typeface="+mn-lt"/>
              <a:ea typeface="+mn-ea"/>
              <a:cs typeface="+mn-cs"/>
            </a:endParaRPr>
          </a:p>
          <a:p>
            <a:pPr rtl="0"/>
            <a:endParaRPr kumimoji="1" lang="en-US" altLang="ja-JP" sz="1200" b="0" i="0" u="none" strike="noStrike"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ja-JP" sz="1200" kern="1200" dirty="0">
                <a:solidFill>
                  <a:schemeClr val="tx1"/>
                </a:solidFill>
                <a:effectLst/>
                <a:latin typeface="+mn-lt"/>
                <a:ea typeface="+mn-ea"/>
                <a:cs typeface="+mn-cs"/>
              </a:rPr>
              <a:t>しかしいくら社内だけとは言ってもいきなり発信しようとすると何をネタにしたら良いのか分からなくなってしまいます。そこでまず社長が社内から小さい情報をたくさん積み上げる事から始めます。新しい取り組みを社員さんに任せようとするとどうしても業務が増えてしまいます</a:t>
            </a:r>
            <a:r>
              <a:rPr kumimoji="1" lang="ja-JP" altLang="en-US" sz="1200" kern="1200" dirty="0">
                <a:solidFill>
                  <a:schemeClr val="tx1"/>
                </a:solidFill>
                <a:effectLst/>
                <a:latin typeface="+mn-lt"/>
                <a:ea typeface="+mn-ea"/>
                <a:cs typeface="+mn-cs"/>
              </a:rPr>
              <a:t>し続きません。会社を変化をあたえるためには、社長から始めるべきなのです。</a:t>
            </a:r>
            <a:endParaRPr lang="ja-JP" altLang="en-US" b="0" dirty="0">
              <a:effectLst/>
            </a:endParaRPr>
          </a:p>
          <a:p>
            <a:br>
              <a:rPr lang="ja-JP" altLang="en-US" b="0" dirty="0">
                <a:effectLst/>
              </a:rPr>
            </a:br>
            <a:endParaRPr kumimoji="1" lang="ja-JP" altLang="en-US" dirty="0"/>
          </a:p>
        </p:txBody>
      </p:sp>
      <p:sp>
        <p:nvSpPr>
          <p:cNvPr id="4" name="スライド番号プレースホルダー 3"/>
          <p:cNvSpPr>
            <a:spLocks noGrp="1"/>
          </p:cNvSpPr>
          <p:nvPr>
            <p:ph type="sldNum" sz="quarter" idx="5"/>
          </p:nvPr>
        </p:nvSpPr>
        <p:spPr/>
        <p:txBody>
          <a:bodyPr/>
          <a:lstStyle/>
          <a:p>
            <a:fld id="{8823BEF8-D6AE-40FA-B262-9323C8B4FB05}" type="slidenum">
              <a:rPr kumimoji="1" lang="ja-JP" altLang="en-US" smtClean="0"/>
              <a:t>34</a:t>
            </a:fld>
            <a:endParaRPr kumimoji="1" lang="ja-JP" altLang="en-US"/>
          </a:p>
        </p:txBody>
      </p:sp>
    </p:spTree>
    <p:extLst>
      <p:ext uri="{BB962C8B-B14F-4D97-AF65-F5344CB8AC3E}">
        <p14:creationId xmlns:p14="http://schemas.microsoft.com/office/powerpoint/2010/main" val="89704129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rtl="0"/>
            <a:r>
              <a:rPr kumimoji="1" lang="ja-JP" altLang="en-US" sz="1200" b="0" i="0" u="none" strike="noStrike" kern="1200" dirty="0">
                <a:solidFill>
                  <a:schemeClr val="tx1"/>
                </a:solidFill>
                <a:effectLst/>
                <a:latin typeface="+mn-lt"/>
                <a:ea typeface="+mn-ea"/>
                <a:cs typeface="+mn-cs"/>
              </a:rPr>
              <a:t>そこで社長が日常の何気ない良い出来事を見つけるようにします。</a:t>
            </a:r>
            <a:endParaRPr lang="ja-JP" altLang="en-US" b="0" dirty="0">
              <a:effectLst/>
            </a:endParaRPr>
          </a:p>
          <a:p>
            <a:pPr rtl="0"/>
            <a:r>
              <a:rPr kumimoji="1" lang="ja-JP" altLang="en-US" sz="1200" b="0" i="0" u="none" strike="noStrike" kern="1200" dirty="0">
                <a:solidFill>
                  <a:schemeClr val="tx1"/>
                </a:solidFill>
                <a:effectLst/>
                <a:latin typeface="+mn-lt"/>
                <a:ea typeface="+mn-ea"/>
                <a:cs typeface="+mn-cs"/>
              </a:rPr>
              <a:t>そしてその情報を記憶ではなく記録として蓄積します。これは良い出来事を共有する手段として朝礼などで紹介したり、「ありがとうカード」を作って表彰制度を作ったりといった活動をしているという話は聞いた事がありますが、誰かから聞いた話などは聞いたその時は覚えていてもだんだんと薄れていきます。記録として残しておけば後々誰でも確認可能なデータベースとしても活用できるようになるからです。</a:t>
            </a:r>
            <a:br>
              <a:rPr kumimoji="1" lang="ja-JP" altLang="en-US" sz="1200" b="0" i="0" u="none" strike="noStrike" kern="1200" dirty="0">
                <a:solidFill>
                  <a:schemeClr val="tx1"/>
                </a:solidFill>
                <a:effectLst/>
                <a:latin typeface="+mn-lt"/>
                <a:ea typeface="+mn-ea"/>
                <a:cs typeface="+mn-cs"/>
              </a:rPr>
            </a:br>
            <a:r>
              <a:rPr kumimoji="1" lang="ja-JP" altLang="en-US" sz="1200" b="0" i="0" u="none" strike="noStrike" kern="1200" dirty="0">
                <a:solidFill>
                  <a:schemeClr val="tx1"/>
                </a:solidFill>
                <a:effectLst/>
                <a:latin typeface="+mn-lt"/>
                <a:ea typeface="+mn-ea"/>
                <a:cs typeface="+mn-cs"/>
              </a:rPr>
              <a:t>そのために２つの具体的な行動から始める</a:t>
            </a:r>
            <a:br>
              <a:rPr kumimoji="1" lang="ja-JP" altLang="en-US" sz="1200" b="0" i="0" u="none" strike="noStrike" kern="1200" dirty="0">
                <a:solidFill>
                  <a:schemeClr val="tx1"/>
                </a:solidFill>
                <a:effectLst/>
                <a:latin typeface="+mn-lt"/>
                <a:ea typeface="+mn-ea"/>
                <a:cs typeface="+mn-cs"/>
              </a:rPr>
            </a:br>
            <a:r>
              <a:rPr kumimoji="1" lang="ja-JP" altLang="en-US" sz="1200" b="0" i="0" u="none" strike="noStrike" kern="1200" dirty="0">
                <a:solidFill>
                  <a:schemeClr val="tx1"/>
                </a:solidFill>
                <a:effectLst/>
                <a:latin typeface="+mn-lt"/>
                <a:ea typeface="+mn-ea"/>
                <a:cs typeface="+mn-cs"/>
              </a:rPr>
              <a:t>①社内で実際に起きている小さな良い事を社長が見つける</a:t>
            </a:r>
            <a:endParaRPr lang="ja-JP" altLang="en-US" b="0" dirty="0">
              <a:effectLst/>
            </a:endParaRPr>
          </a:p>
          <a:p>
            <a:pPr rtl="0"/>
            <a:r>
              <a:rPr kumimoji="1" lang="ja-JP" altLang="en-US" sz="1200" b="0" i="0" u="none" strike="noStrike" kern="1200" dirty="0">
                <a:solidFill>
                  <a:schemeClr val="tx1"/>
                </a:solidFill>
                <a:effectLst/>
                <a:latin typeface="+mn-lt"/>
                <a:ea typeface="+mn-ea"/>
                <a:cs typeface="+mn-cs"/>
              </a:rPr>
              <a:t>②その情報を記憶ではなく記録として蓄積する</a:t>
            </a:r>
            <a:endParaRPr lang="ja-JP" altLang="en-US" b="0" dirty="0">
              <a:effectLst/>
            </a:endParaRPr>
          </a:p>
          <a:p>
            <a:br>
              <a:rPr lang="ja-JP" altLang="en-US" dirty="0"/>
            </a:br>
            <a:endParaRPr kumimoji="1" lang="ja-JP" altLang="en-US" dirty="0"/>
          </a:p>
        </p:txBody>
      </p:sp>
      <p:sp>
        <p:nvSpPr>
          <p:cNvPr id="4" name="スライド番号プレースホルダー 3"/>
          <p:cNvSpPr>
            <a:spLocks noGrp="1"/>
          </p:cNvSpPr>
          <p:nvPr>
            <p:ph type="sldNum" sz="quarter" idx="5"/>
          </p:nvPr>
        </p:nvSpPr>
        <p:spPr/>
        <p:txBody>
          <a:bodyPr/>
          <a:lstStyle/>
          <a:p>
            <a:fld id="{8823BEF8-D6AE-40FA-B262-9323C8B4FB05}" type="slidenum">
              <a:rPr kumimoji="1" lang="ja-JP" altLang="en-US" smtClean="0"/>
              <a:t>35</a:t>
            </a:fld>
            <a:endParaRPr kumimoji="1" lang="ja-JP" altLang="en-US"/>
          </a:p>
        </p:txBody>
      </p:sp>
    </p:spTree>
    <p:extLst>
      <p:ext uri="{BB962C8B-B14F-4D97-AF65-F5344CB8AC3E}">
        <p14:creationId xmlns:p14="http://schemas.microsoft.com/office/powerpoint/2010/main" val="66680398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rtl="0"/>
            <a:r>
              <a:rPr kumimoji="1" lang="ja-JP" altLang="en-US" sz="1200" b="0" i="0" u="none" strike="noStrike" kern="1200" dirty="0">
                <a:solidFill>
                  <a:schemeClr val="tx1"/>
                </a:solidFill>
                <a:effectLst/>
                <a:latin typeface="+mn-lt"/>
                <a:ea typeface="+mn-ea"/>
                <a:cs typeface="+mn-cs"/>
              </a:rPr>
              <a:t>社内広報はまず社長が良い事を見つけて、それを情報として蓄積していく事が大事ですがそのための目と蓄積しておく場を用意する事が大事です。</a:t>
            </a:r>
            <a:endParaRPr lang="ja-JP" altLang="en-US" b="0" dirty="0">
              <a:effectLst/>
            </a:endParaRPr>
          </a:p>
          <a:p>
            <a:br>
              <a:rPr lang="ja-JP" altLang="en-US" b="0" dirty="0">
                <a:effectLst/>
              </a:rPr>
            </a:br>
            <a:endParaRPr kumimoji="1" lang="ja-JP" altLang="en-US" dirty="0"/>
          </a:p>
        </p:txBody>
      </p:sp>
      <p:sp>
        <p:nvSpPr>
          <p:cNvPr id="4" name="スライド番号プレースホルダー 3"/>
          <p:cNvSpPr>
            <a:spLocks noGrp="1"/>
          </p:cNvSpPr>
          <p:nvPr>
            <p:ph type="sldNum" sz="quarter" idx="5"/>
          </p:nvPr>
        </p:nvSpPr>
        <p:spPr/>
        <p:txBody>
          <a:bodyPr/>
          <a:lstStyle/>
          <a:p>
            <a:fld id="{8823BEF8-D6AE-40FA-B262-9323C8B4FB05}" type="slidenum">
              <a:rPr kumimoji="1" lang="ja-JP" altLang="en-US" smtClean="0"/>
              <a:t>36</a:t>
            </a:fld>
            <a:endParaRPr kumimoji="1" lang="ja-JP" altLang="en-US"/>
          </a:p>
        </p:txBody>
      </p:sp>
    </p:spTree>
    <p:extLst>
      <p:ext uri="{BB962C8B-B14F-4D97-AF65-F5344CB8AC3E}">
        <p14:creationId xmlns:p14="http://schemas.microsoft.com/office/powerpoint/2010/main" val="162892088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rtl="0"/>
            <a:r>
              <a:rPr kumimoji="1" lang="ja-JP" altLang="en-US" sz="1200" b="0" i="0" u="none" strike="noStrike" kern="1200" dirty="0">
                <a:solidFill>
                  <a:schemeClr val="tx1"/>
                </a:solidFill>
                <a:effectLst/>
                <a:latin typeface="+mn-lt"/>
                <a:ea typeface="+mn-ea"/>
                <a:cs typeface="+mn-cs"/>
              </a:rPr>
              <a:t>経営者が小さい良い事を見つける目を養う事</a:t>
            </a:r>
            <a:endParaRPr lang="ja-JP" altLang="en-US" b="0" dirty="0">
              <a:effectLst/>
            </a:endParaRPr>
          </a:p>
          <a:p>
            <a:pPr rtl="0"/>
            <a:r>
              <a:rPr kumimoji="1" lang="ja-JP" altLang="en-US" sz="1200" b="0" i="0" u="none" strike="noStrike" kern="1200" dirty="0">
                <a:solidFill>
                  <a:schemeClr val="tx1"/>
                </a:solidFill>
                <a:effectLst/>
                <a:latin typeface="+mn-lt"/>
                <a:ea typeface="+mn-ea"/>
                <a:cs typeface="+mn-cs"/>
              </a:rPr>
              <a:t>良い出来事を経営者がそうと認識出来なければ見つけることができません</a:t>
            </a:r>
            <a:endParaRPr lang="ja-JP" altLang="en-US" b="0" dirty="0">
              <a:effectLst/>
            </a:endParaRPr>
          </a:p>
          <a:p>
            <a:br>
              <a:rPr lang="ja-JP" altLang="en-US" dirty="0"/>
            </a:br>
            <a:endParaRPr kumimoji="1" lang="ja-JP" altLang="en-US" dirty="0"/>
          </a:p>
        </p:txBody>
      </p:sp>
      <p:sp>
        <p:nvSpPr>
          <p:cNvPr id="4" name="スライド番号プレースホルダー 3"/>
          <p:cNvSpPr>
            <a:spLocks noGrp="1"/>
          </p:cNvSpPr>
          <p:nvPr>
            <p:ph type="sldNum" sz="quarter" idx="5"/>
          </p:nvPr>
        </p:nvSpPr>
        <p:spPr/>
        <p:txBody>
          <a:bodyPr/>
          <a:lstStyle/>
          <a:p>
            <a:fld id="{8823BEF8-D6AE-40FA-B262-9323C8B4FB05}" type="slidenum">
              <a:rPr kumimoji="1" lang="ja-JP" altLang="en-US" smtClean="0"/>
              <a:t>37</a:t>
            </a:fld>
            <a:endParaRPr kumimoji="1" lang="ja-JP" altLang="en-US"/>
          </a:p>
        </p:txBody>
      </p:sp>
    </p:spTree>
    <p:extLst>
      <p:ext uri="{BB962C8B-B14F-4D97-AF65-F5344CB8AC3E}">
        <p14:creationId xmlns:p14="http://schemas.microsoft.com/office/powerpoint/2010/main" val="363691524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ここでワークをしたいと思います</a:t>
            </a:r>
            <a:endParaRPr kumimoji="1" lang="en-US" altLang="ja-JP" dirty="0"/>
          </a:p>
          <a:p>
            <a:endParaRPr kumimoji="1" lang="en-US" altLang="ja-JP" dirty="0"/>
          </a:p>
        </p:txBody>
      </p:sp>
      <p:sp>
        <p:nvSpPr>
          <p:cNvPr id="4" name="スライド番号プレースホルダー 3"/>
          <p:cNvSpPr>
            <a:spLocks noGrp="1"/>
          </p:cNvSpPr>
          <p:nvPr>
            <p:ph type="sldNum" sz="quarter" idx="5"/>
          </p:nvPr>
        </p:nvSpPr>
        <p:spPr/>
        <p:txBody>
          <a:bodyPr/>
          <a:lstStyle/>
          <a:p>
            <a:fld id="{8823BEF8-D6AE-40FA-B262-9323C8B4FB05}" type="slidenum">
              <a:rPr kumimoji="1" lang="ja-JP" altLang="en-US" smtClean="0"/>
              <a:t>38</a:t>
            </a:fld>
            <a:endParaRPr kumimoji="1" lang="ja-JP" altLang="en-US"/>
          </a:p>
        </p:txBody>
      </p:sp>
    </p:spTree>
    <p:extLst>
      <p:ext uri="{BB962C8B-B14F-4D97-AF65-F5344CB8AC3E}">
        <p14:creationId xmlns:p14="http://schemas.microsoft.com/office/powerpoint/2010/main" val="315144277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良い出来事というのはたまたま見つかるものではありません。</a:t>
            </a:r>
            <a:endParaRPr kumimoji="1" lang="en-US" altLang="ja-JP" dirty="0"/>
          </a:p>
          <a:p>
            <a:r>
              <a:rPr kumimoji="1" lang="ja-JP" altLang="en-US" dirty="0"/>
              <a:t>見つけようという意思とそれを探す目を持って自分から見つけにいかないと発見出来ないものです。</a:t>
            </a:r>
          </a:p>
        </p:txBody>
      </p:sp>
      <p:sp>
        <p:nvSpPr>
          <p:cNvPr id="4" name="スライド番号プレースホルダー 3"/>
          <p:cNvSpPr>
            <a:spLocks noGrp="1"/>
          </p:cNvSpPr>
          <p:nvPr>
            <p:ph type="sldNum" sz="quarter" idx="5"/>
          </p:nvPr>
        </p:nvSpPr>
        <p:spPr/>
        <p:txBody>
          <a:bodyPr/>
          <a:lstStyle/>
          <a:p>
            <a:fld id="{8823BEF8-D6AE-40FA-B262-9323C8B4FB05}" type="slidenum">
              <a:rPr kumimoji="1" lang="ja-JP" altLang="en-US" smtClean="0"/>
              <a:t>39</a:t>
            </a:fld>
            <a:endParaRPr kumimoji="1" lang="ja-JP" altLang="en-US"/>
          </a:p>
        </p:txBody>
      </p:sp>
    </p:spTree>
    <p:extLst>
      <p:ext uri="{BB962C8B-B14F-4D97-AF65-F5344CB8AC3E}">
        <p14:creationId xmlns:p14="http://schemas.microsoft.com/office/powerpoint/2010/main" val="314223549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先ほどの小ワークと同じ質問ですが、次のスライドの視点キーワードを頭に入れて再度書きだしてください</a:t>
            </a:r>
          </a:p>
        </p:txBody>
      </p:sp>
      <p:sp>
        <p:nvSpPr>
          <p:cNvPr id="4" name="スライド番号プレースホルダー 3"/>
          <p:cNvSpPr>
            <a:spLocks noGrp="1"/>
          </p:cNvSpPr>
          <p:nvPr>
            <p:ph type="sldNum" sz="quarter" idx="5"/>
          </p:nvPr>
        </p:nvSpPr>
        <p:spPr/>
        <p:txBody>
          <a:bodyPr/>
          <a:lstStyle/>
          <a:p>
            <a:fld id="{8823BEF8-D6AE-40FA-B262-9323C8B4FB05}" type="slidenum">
              <a:rPr kumimoji="1" lang="ja-JP" altLang="en-US" smtClean="0"/>
              <a:t>40</a:t>
            </a:fld>
            <a:endParaRPr kumimoji="1" lang="ja-JP" altLang="en-US"/>
          </a:p>
        </p:txBody>
      </p:sp>
    </p:spTree>
    <p:extLst>
      <p:ext uri="{BB962C8B-B14F-4D97-AF65-F5344CB8AC3E}">
        <p14:creationId xmlns:p14="http://schemas.microsoft.com/office/powerpoint/2010/main" val="162623852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ここで言いたいのは良い出来事というのは見えていないだけで普通に起きているという事です。</a:t>
            </a:r>
          </a:p>
        </p:txBody>
      </p:sp>
      <p:sp>
        <p:nvSpPr>
          <p:cNvPr id="4" name="スライド番号プレースホルダー 3"/>
          <p:cNvSpPr>
            <a:spLocks noGrp="1"/>
          </p:cNvSpPr>
          <p:nvPr>
            <p:ph type="sldNum" sz="quarter" idx="5"/>
          </p:nvPr>
        </p:nvSpPr>
        <p:spPr/>
        <p:txBody>
          <a:bodyPr/>
          <a:lstStyle/>
          <a:p>
            <a:fld id="{8823BEF8-D6AE-40FA-B262-9323C8B4FB05}" type="slidenum">
              <a:rPr kumimoji="1" lang="ja-JP" altLang="en-US" smtClean="0"/>
              <a:t>42</a:t>
            </a:fld>
            <a:endParaRPr kumimoji="1" lang="ja-JP" altLang="en-US"/>
          </a:p>
        </p:txBody>
      </p:sp>
    </p:spTree>
    <p:extLst>
      <p:ext uri="{BB962C8B-B14F-4D97-AF65-F5344CB8AC3E}">
        <p14:creationId xmlns:p14="http://schemas.microsoft.com/office/powerpoint/2010/main" val="23407365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rtl="0"/>
            <a:r>
              <a:rPr kumimoji="1" lang="ja-JP" altLang="en-US" sz="1200" b="0" i="0" u="none" strike="noStrike" kern="1200" dirty="0">
                <a:solidFill>
                  <a:schemeClr val="tx1"/>
                </a:solidFill>
                <a:effectLst/>
                <a:latin typeface="+mn-lt"/>
                <a:ea typeface="+mn-ea"/>
                <a:cs typeface="+mn-cs"/>
              </a:rPr>
              <a:t>私自身がこの行動を始めた経緯は、大きく</a:t>
            </a:r>
            <a:r>
              <a:rPr kumimoji="1" lang="en-US" altLang="ja-JP" sz="1200" b="0" i="0" u="none" strike="noStrike" kern="1200" dirty="0">
                <a:solidFill>
                  <a:schemeClr val="tx1"/>
                </a:solidFill>
                <a:effectLst/>
                <a:latin typeface="+mn-lt"/>
                <a:ea typeface="+mn-ea"/>
                <a:cs typeface="+mn-cs"/>
              </a:rPr>
              <a:t>2</a:t>
            </a:r>
            <a:r>
              <a:rPr kumimoji="1" lang="ja-JP" altLang="en-US" sz="1200" b="0" i="0" u="none" strike="noStrike" kern="1200" dirty="0">
                <a:solidFill>
                  <a:schemeClr val="tx1"/>
                </a:solidFill>
                <a:effectLst/>
                <a:latin typeface="+mn-lt"/>
                <a:ea typeface="+mn-ea"/>
                <a:cs typeface="+mn-cs"/>
              </a:rPr>
              <a:t>つで、ひとつが「瓦業界」という古くからある世界で、「伝統」にあぐらをかき情報発信や宣伝が足りていないと感じていた事。もうひとつが「自己開示」の重要性を感じた事でした。父から会社を引き継いで四苦八苦している中で現状のままではいけないという危機感から「何か手を打たないといけない」と思った事がきっかけです。</a:t>
            </a:r>
            <a:br>
              <a:rPr kumimoji="1" lang="ja-JP" altLang="en-US" sz="1200" b="0" i="0" u="none" strike="noStrike" kern="1200" dirty="0">
                <a:solidFill>
                  <a:schemeClr val="tx1"/>
                </a:solidFill>
                <a:effectLst/>
                <a:latin typeface="+mn-lt"/>
                <a:ea typeface="+mn-ea"/>
                <a:cs typeface="+mn-cs"/>
              </a:rPr>
            </a:br>
            <a:r>
              <a:rPr kumimoji="1" lang="ja-JP" altLang="en-US" sz="1200" b="0" i="0" u="none" strike="noStrike" kern="1200" dirty="0">
                <a:solidFill>
                  <a:schemeClr val="tx1"/>
                </a:solidFill>
                <a:effectLst/>
                <a:latin typeface="+mn-lt"/>
                <a:ea typeface="+mn-ea"/>
                <a:cs typeface="+mn-cs"/>
              </a:rPr>
              <a:t>瓦はご存知の通り歴史のある建材ですが業界がそれにあぐらをかいて情報発信を怠ったために「瓦という素材は知っているけど、よくわからない」と言われるようになっていました。</a:t>
            </a:r>
            <a:endParaRPr lang="ja-JP" altLang="en-US" b="0" dirty="0">
              <a:effectLst/>
            </a:endParaRPr>
          </a:p>
          <a:p>
            <a:pPr rtl="0"/>
            <a:r>
              <a:rPr kumimoji="1" lang="ja-JP" altLang="en-US" sz="1200" b="0" i="0" u="none" strike="noStrike" kern="1200" dirty="0">
                <a:solidFill>
                  <a:schemeClr val="tx1"/>
                </a:solidFill>
                <a:effectLst/>
                <a:latin typeface="+mn-lt"/>
                <a:ea typeface="+mn-ea"/>
                <a:cs typeface="+mn-cs"/>
              </a:rPr>
              <a:t>更にリフォームでお客さんの家に伺う時にどんな人が来るのか分からないという事がお客さんの不安に繋がっていると分かり、どんな人が来るのかが分かるようにと顔を出す事にしたんです。</a:t>
            </a:r>
            <a:endParaRPr lang="ja-JP" altLang="en-US" b="0" dirty="0">
              <a:effectLst/>
            </a:endParaRPr>
          </a:p>
          <a:p>
            <a:br>
              <a:rPr lang="ja-JP" altLang="en-US" b="0" dirty="0">
                <a:effectLst/>
              </a:rPr>
            </a:br>
            <a:endParaRPr kumimoji="1" lang="ja-JP" altLang="en-US" dirty="0"/>
          </a:p>
        </p:txBody>
      </p:sp>
      <p:sp>
        <p:nvSpPr>
          <p:cNvPr id="4" name="スライド番号プレースホルダー 3"/>
          <p:cNvSpPr>
            <a:spLocks noGrp="1"/>
          </p:cNvSpPr>
          <p:nvPr>
            <p:ph type="sldNum" sz="quarter" idx="5"/>
          </p:nvPr>
        </p:nvSpPr>
        <p:spPr/>
        <p:txBody>
          <a:bodyPr/>
          <a:lstStyle/>
          <a:p>
            <a:fld id="{8823BEF8-D6AE-40FA-B262-9323C8B4FB05}" type="slidenum">
              <a:rPr kumimoji="1" lang="ja-JP" altLang="en-US" smtClean="0"/>
              <a:t>5</a:t>
            </a:fld>
            <a:endParaRPr kumimoji="1" lang="ja-JP" altLang="en-US"/>
          </a:p>
        </p:txBody>
      </p:sp>
    </p:spTree>
    <p:extLst>
      <p:ext uri="{BB962C8B-B14F-4D97-AF65-F5344CB8AC3E}">
        <p14:creationId xmlns:p14="http://schemas.microsoft.com/office/powerpoint/2010/main" val="215006639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次に出来事の価値についてのワークです。</a:t>
            </a:r>
          </a:p>
        </p:txBody>
      </p:sp>
      <p:sp>
        <p:nvSpPr>
          <p:cNvPr id="4" name="スライド番号プレースホルダー 3"/>
          <p:cNvSpPr>
            <a:spLocks noGrp="1"/>
          </p:cNvSpPr>
          <p:nvPr>
            <p:ph type="sldNum" sz="quarter" idx="5"/>
          </p:nvPr>
        </p:nvSpPr>
        <p:spPr/>
        <p:txBody>
          <a:bodyPr/>
          <a:lstStyle/>
          <a:p>
            <a:fld id="{8823BEF8-D6AE-40FA-B262-9323C8B4FB05}" type="slidenum">
              <a:rPr kumimoji="1" lang="ja-JP" altLang="en-US" smtClean="0"/>
              <a:t>43</a:t>
            </a:fld>
            <a:endParaRPr kumimoji="1" lang="ja-JP" altLang="en-US"/>
          </a:p>
        </p:txBody>
      </p:sp>
    </p:spTree>
    <p:extLst>
      <p:ext uri="{BB962C8B-B14F-4D97-AF65-F5344CB8AC3E}">
        <p14:creationId xmlns:p14="http://schemas.microsoft.com/office/powerpoint/2010/main" val="339002398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前半の小ワークの出来事の中から１つ選んでその出来事に対するポジティブな解釈を考えてください</a:t>
            </a:r>
          </a:p>
        </p:txBody>
      </p:sp>
      <p:sp>
        <p:nvSpPr>
          <p:cNvPr id="4" name="スライド番号プレースホルダー 3"/>
          <p:cNvSpPr>
            <a:spLocks noGrp="1"/>
          </p:cNvSpPr>
          <p:nvPr>
            <p:ph type="sldNum" sz="quarter" idx="5"/>
          </p:nvPr>
        </p:nvSpPr>
        <p:spPr/>
        <p:txBody>
          <a:bodyPr/>
          <a:lstStyle/>
          <a:p>
            <a:fld id="{8823BEF8-D6AE-40FA-B262-9323C8B4FB05}" type="slidenum">
              <a:rPr kumimoji="1" lang="ja-JP" altLang="en-US" smtClean="0"/>
              <a:t>44</a:t>
            </a:fld>
            <a:endParaRPr kumimoji="1" lang="ja-JP" altLang="en-US"/>
          </a:p>
        </p:txBody>
      </p:sp>
    </p:spTree>
    <p:extLst>
      <p:ext uri="{BB962C8B-B14F-4D97-AF65-F5344CB8AC3E}">
        <p14:creationId xmlns:p14="http://schemas.microsoft.com/office/powerpoint/2010/main" val="267638605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例のように１つの出来事に対して良い意味の解釈を５つ出してください。</a:t>
            </a:r>
          </a:p>
        </p:txBody>
      </p:sp>
      <p:sp>
        <p:nvSpPr>
          <p:cNvPr id="4" name="スライド番号プレースホルダー 3"/>
          <p:cNvSpPr>
            <a:spLocks noGrp="1"/>
          </p:cNvSpPr>
          <p:nvPr>
            <p:ph type="sldNum" sz="quarter" idx="5"/>
          </p:nvPr>
        </p:nvSpPr>
        <p:spPr/>
        <p:txBody>
          <a:bodyPr/>
          <a:lstStyle/>
          <a:p>
            <a:fld id="{8823BEF8-D6AE-40FA-B262-9323C8B4FB05}" type="slidenum">
              <a:rPr kumimoji="1" lang="ja-JP" altLang="en-US" smtClean="0"/>
              <a:t>45</a:t>
            </a:fld>
            <a:endParaRPr kumimoji="1" lang="ja-JP" altLang="en-US"/>
          </a:p>
        </p:txBody>
      </p:sp>
    </p:spTree>
    <p:extLst>
      <p:ext uri="{BB962C8B-B14F-4D97-AF65-F5344CB8AC3E}">
        <p14:creationId xmlns:p14="http://schemas.microsoft.com/office/powerpoint/2010/main" val="2825450715"/>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このワークでは出来事は起きた事象ではなく受け取る側の意味付けで良くも悪くもなる事が分かります</a:t>
            </a:r>
          </a:p>
        </p:txBody>
      </p:sp>
      <p:sp>
        <p:nvSpPr>
          <p:cNvPr id="4" name="スライド番号プレースホルダー 3"/>
          <p:cNvSpPr>
            <a:spLocks noGrp="1"/>
          </p:cNvSpPr>
          <p:nvPr>
            <p:ph type="sldNum" sz="quarter" idx="5"/>
          </p:nvPr>
        </p:nvSpPr>
        <p:spPr/>
        <p:txBody>
          <a:bodyPr/>
          <a:lstStyle/>
          <a:p>
            <a:fld id="{8823BEF8-D6AE-40FA-B262-9323C8B4FB05}" type="slidenum">
              <a:rPr kumimoji="1" lang="ja-JP" altLang="en-US" smtClean="0"/>
              <a:t>46</a:t>
            </a:fld>
            <a:endParaRPr kumimoji="1" lang="ja-JP" altLang="en-US"/>
          </a:p>
        </p:txBody>
      </p:sp>
    </p:spTree>
    <p:extLst>
      <p:ext uri="{BB962C8B-B14F-4D97-AF65-F5344CB8AC3E}">
        <p14:creationId xmlns:p14="http://schemas.microsoft.com/office/powerpoint/2010/main" val="1935700736"/>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次はグッドニュース記者会見です。良い出来事の中から１つ選んでテンプレートに沿って記者会見の資料を作ります</a:t>
            </a:r>
          </a:p>
        </p:txBody>
      </p:sp>
      <p:sp>
        <p:nvSpPr>
          <p:cNvPr id="4" name="スライド番号プレースホルダー 3"/>
          <p:cNvSpPr>
            <a:spLocks noGrp="1"/>
          </p:cNvSpPr>
          <p:nvPr>
            <p:ph type="sldNum" sz="quarter" idx="5"/>
          </p:nvPr>
        </p:nvSpPr>
        <p:spPr/>
        <p:txBody>
          <a:bodyPr/>
          <a:lstStyle/>
          <a:p>
            <a:fld id="{8823BEF8-D6AE-40FA-B262-9323C8B4FB05}" type="slidenum">
              <a:rPr kumimoji="1" lang="ja-JP" altLang="en-US" smtClean="0"/>
              <a:t>47</a:t>
            </a:fld>
            <a:endParaRPr kumimoji="1" lang="ja-JP" altLang="en-US"/>
          </a:p>
        </p:txBody>
      </p:sp>
    </p:spTree>
    <p:extLst>
      <p:ext uri="{BB962C8B-B14F-4D97-AF65-F5344CB8AC3E}">
        <p14:creationId xmlns:p14="http://schemas.microsoft.com/office/powerpoint/2010/main" val="97040215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823BEF8-D6AE-40FA-B262-9323C8B4FB05}" type="slidenum">
              <a:rPr kumimoji="1" lang="ja-JP" altLang="en-US" smtClean="0"/>
              <a:t>48</a:t>
            </a:fld>
            <a:endParaRPr kumimoji="1" lang="ja-JP" altLang="en-US"/>
          </a:p>
        </p:txBody>
      </p:sp>
    </p:spTree>
    <p:extLst>
      <p:ext uri="{BB962C8B-B14F-4D97-AF65-F5344CB8AC3E}">
        <p14:creationId xmlns:p14="http://schemas.microsoft.com/office/powerpoint/2010/main" val="255911110"/>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ja-JP" sz="1200" kern="1200" dirty="0">
                <a:solidFill>
                  <a:schemeClr val="tx1"/>
                </a:solidFill>
                <a:effectLst/>
                <a:latin typeface="+mn-lt"/>
                <a:ea typeface="+mn-ea"/>
                <a:cs typeface="+mn-cs"/>
              </a:rPr>
              <a:t>記憶は薄れるので記録としていつでも社内共有できるようにする</a:t>
            </a:r>
          </a:p>
          <a:p>
            <a:endParaRPr kumimoji="1" lang="ja-JP" altLang="en-US" dirty="0"/>
          </a:p>
        </p:txBody>
      </p:sp>
      <p:sp>
        <p:nvSpPr>
          <p:cNvPr id="4" name="スライド番号プレースホルダー 3"/>
          <p:cNvSpPr>
            <a:spLocks noGrp="1"/>
          </p:cNvSpPr>
          <p:nvPr>
            <p:ph type="sldNum" sz="quarter" idx="5"/>
          </p:nvPr>
        </p:nvSpPr>
        <p:spPr/>
        <p:txBody>
          <a:bodyPr/>
          <a:lstStyle/>
          <a:p>
            <a:fld id="{8823BEF8-D6AE-40FA-B262-9323C8B4FB05}" type="slidenum">
              <a:rPr kumimoji="1" lang="ja-JP" altLang="en-US" smtClean="0"/>
              <a:t>49</a:t>
            </a:fld>
            <a:endParaRPr kumimoji="1" lang="ja-JP" altLang="en-US"/>
          </a:p>
        </p:txBody>
      </p:sp>
    </p:spTree>
    <p:extLst>
      <p:ext uri="{BB962C8B-B14F-4D97-AF65-F5344CB8AC3E}">
        <p14:creationId xmlns:p14="http://schemas.microsoft.com/office/powerpoint/2010/main" val="3699844259"/>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ja-JP" sz="1200" kern="1200" dirty="0">
                <a:solidFill>
                  <a:schemeClr val="tx1"/>
                </a:solidFill>
                <a:effectLst/>
                <a:latin typeface="+mn-lt"/>
                <a:ea typeface="+mn-ea"/>
                <a:cs typeface="+mn-cs"/>
              </a:rPr>
              <a:t>良い出来事を見つけて朝礼などで話をしても記憶は薄れていってしまいます。そこでその情報をストックしておくことが重要になります。</a:t>
            </a:r>
          </a:p>
          <a:p>
            <a:r>
              <a:rPr kumimoji="1" lang="ja-JP" altLang="ja-JP" sz="1200" kern="1200" dirty="0">
                <a:solidFill>
                  <a:schemeClr val="tx1"/>
                </a:solidFill>
                <a:effectLst/>
                <a:latin typeface="+mn-lt"/>
                <a:ea typeface="+mn-ea"/>
                <a:cs typeface="+mn-cs"/>
              </a:rPr>
              <a:t>蓄積した情報を記録として積み上げていく事でナレッジベース化して後々に共有する事も振り返りをする事も容易になります。</a:t>
            </a:r>
          </a:p>
          <a:p>
            <a:endParaRPr kumimoji="1" lang="ja-JP" altLang="en-US" dirty="0"/>
          </a:p>
        </p:txBody>
      </p:sp>
      <p:sp>
        <p:nvSpPr>
          <p:cNvPr id="4" name="スライド番号プレースホルダー 3"/>
          <p:cNvSpPr>
            <a:spLocks noGrp="1"/>
          </p:cNvSpPr>
          <p:nvPr>
            <p:ph type="sldNum" sz="quarter" idx="5"/>
          </p:nvPr>
        </p:nvSpPr>
        <p:spPr/>
        <p:txBody>
          <a:bodyPr/>
          <a:lstStyle/>
          <a:p>
            <a:fld id="{8823BEF8-D6AE-40FA-B262-9323C8B4FB05}" type="slidenum">
              <a:rPr kumimoji="1" lang="ja-JP" altLang="en-US" smtClean="0"/>
              <a:t>50</a:t>
            </a:fld>
            <a:endParaRPr kumimoji="1" lang="ja-JP" altLang="en-US"/>
          </a:p>
        </p:txBody>
      </p:sp>
    </p:spTree>
    <p:extLst>
      <p:ext uri="{BB962C8B-B14F-4D97-AF65-F5344CB8AC3E}">
        <p14:creationId xmlns:p14="http://schemas.microsoft.com/office/powerpoint/2010/main" val="3648653013"/>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ストックしておくためのツールとしてブログやＳＮＳ、ＬＩＮＥ、日報などが使えますが</a:t>
            </a:r>
          </a:p>
        </p:txBody>
      </p:sp>
      <p:sp>
        <p:nvSpPr>
          <p:cNvPr id="4" name="スライド番号プレースホルダー 3"/>
          <p:cNvSpPr>
            <a:spLocks noGrp="1"/>
          </p:cNvSpPr>
          <p:nvPr>
            <p:ph type="sldNum" sz="quarter" idx="5"/>
          </p:nvPr>
        </p:nvSpPr>
        <p:spPr/>
        <p:txBody>
          <a:bodyPr/>
          <a:lstStyle/>
          <a:p>
            <a:fld id="{8823BEF8-D6AE-40FA-B262-9323C8B4FB05}" type="slidenum">
              <a:rPr kumimoji="1" lang="ja-JP" altLang="en-US" smtClean="0"/>
              <a:t>51</a:t>
            </a:fld>
            <a:endParaRPr kumimoji="1" lang="ja-JP" altLang="en-US"/>
          </a:p>
        </p:txBody>
      </p:sp>
    </p:spTree>
    <p:extLst>
      <p:ext uri="{BB962C8B-B14F-4D97-AF65-F5344CB8AC3E}">
        <p14:creationId xmlns:p14="http://schemas.microsoft.com/office/powerpoint/2010/main" val="2811674488"/>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今回は</a:t>
            </a:r>
            <a:r>
              <a:rPr kumimoji="1" lang="en-US" altLang="ja-JP" dirty="0"/>
              <a:t>Google</a:t>
            </a:r>
            <a:r>
              <a:rPr kumimoji="1" lang="ja-JP" altLang="en-US" dirty="0"/>
              <a:t>系のデジタルツールとして</a:t>
            </a:r>
            <a:r>
              <a:rPr kumimoji="1" lang="en-US" altLang="ja-JP" dirty="0"/>
              <a:t>2</a:t>
            </a:r>
            <a:r>
              <a:rPr kumimoji="1" lang="ja-JP" altLang="en-US" dirty="0"/>
              <a:t>種類紹介します。</a:t>
            </a:r>
          </a:p>
        </p:txBody>
      </p:sp>
      <p:sp>
        <p:nvSpPr>
          <p:cNvPr id="4" name="スライド番号プレースホルダー 3"/>
          <p:cNvSpPr>
            <a:spLocks noGrp="1"/>
          </p:cNvSpPr>
          <p:nvPr>
            <p:ph type="sldNum" sz="quarter" idx="5"/>
          </p:nvPr>
        </p:nvSpPr>
        <p:spPr/>
        <p:txBody>
          <a:bodyPr/>
          <a:lstStyle/>
          <a:p>
            <a:fld id="{8823BEF8-D6AE-40FA-B262-9323C8B4FB05}" type="slidenum">
              <a:rPr kumimoji="1" lang="ja-JP" altLang="en-US" smtClean="0"/>
              <a:t>52</a:t>
            </a:fld>
            <a:endParaRPr kumimoji="1" lang="ja-JP" altLang="en-US"/>
          </a:p>
        </p:txBody>
      </p:sp>
    </p:spTree>
    <p:extLst>
      <p:ext uri="{BB962C8B-B14F-4D97-AF65-F5344CB8AC3E}">
        <p14:creationId xmlns:p14="http://schemas.microsoft.com/office/powerpoint/2010/main" val="380164633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rtl="0"/>
            <a:r>
              <a:rPr kumimoji="1" lang="ja-JP" altLang="en-US" sz="1200" b="0" i="0" u="none" strike="noStrike" kern="1200" dirty="0">
                <a:solidFill>
                  <a:schemeClr val="tx1"/>
                </a:solidFill>
                <a:effectLst/>
                <a:latin typeface="+mn-lt"/>
                <a:ea typeface="+mn-ea"/>
                <a:cs typeface="+mn-cs"/>
              </a:rPr>
              <a:t>このような理由で始めて続けていくうちに習慣となり</a:t>
            </a:r>
            <a:r>
              <a:rPr kumimoji="1" lang="en-US" altLang="ja-JP" sz="1200" b="0" i="0" u="none" strike="noStrike" kern="1200" dirty="0">
                <a:solidFill>
                  <a:schemeClr val="tx1"/>
                </a:solidFill>
                <a:effectLst/>
                <a:latin typeface="+mn-lt"/>
                <a:ea typeface="+mn-ea"/>
                <a:cs typeface="+mn-cs"/>
              </a:rPr>
              <a:t>10</a:t>
            </a:r>
            <a:r>
              <a:rPr kumimoji="1" lang="ja-JP" altLang="en-US" sz="1200" b="0" i="0" u="none" strike="noStrike" kern="1200" dirty="0">
                <a:solidFill>
                  <a:schemeClr val="tx1"/>
                </a:solidFill>
                <a:effectLst/>
                <a:latin typeface="+mn-lt"/>
                <a:ea typeface="+mn-ea"/>
                <a:cs typeface="+mn-cs"/>
              </a:rPr>
              <a:t>年続いて来ましたが・・・思わぬ事が起こります・・・「人材」が増えました！</a:t>
            </a:r>
            <a:endParaRPr lang="ja-JP" altLang="en-US" b="0" dirty="0">
              <a:effectLst/>
            </a:endParaRPr>
          </a:p>
          <a:p>
            <a:pPr rtl="0"/>
            <a:r>
              <a:rPr kumimoji="1" lang="ja-JP" altLang="en-US" sz="1200" b="0" i="0" u="none" strike="noStrike" kern="1200" dirty="0">
                <a:solidFill>
                  <a:schemeClr val="tx1"/>
                </a:solidFill>
                <a:effectLst/>
                <a:latin typeface="+mn-lt"/>
                <a:ea typeface="+mn-ea"/>
                <a:cs typeface="+mn-cs"/>
              </a:rPr>
              <a:t>発信してきた情報を頼りに、うちで働きたいという人が来たのです。もちろんそれだけが理由ではありませんし、全員がブログを読んでいたわけでもありません。当然経緯もそれぞれに違います。それでも４名だった従業員が現在は</a:t>
            </a:r>
            <a:r>
              <a:rPr kumimoji="1" lang="en-US" altLang="ja-JP" sz="1200" b="0" i="0" u="none" strike="noStrike" kern="1200" dirty="0">
                <a:solidFill>
                  <a:schemeClr val="tx1"/>
                </a:solidFill>
                <a:effectLst/>
                <a:latin typeface="+mn-lt"/>
                <a:ea typeface="+mn-ea"/>
                <a:cs typeface="+mn-cs"/>
              </a:rPr>
              <a:t>13</a:t>
            </a:r>
            <a:r>
              <a:rPr kumimoji="1" lang="ja-JP" altLang="en-US" sz="1200" b="0" i="0" u="none" strike="noStrike" kern="1200" dirty="0">
                <a:solidFill>
                  <a:schemeClr val="tx1"/>
                </a:solidFill>
                <a:effectLst/>
                <a:latin typeface="+mn-lt"/>
                <a:ea typeface="+mn-ea"/>
                <a:cs typeface="+mn-cs"/>
              </a:rPr>
              <a:t>名にまで増えるという成功に結びついたのです。そして５年間で退職したのは家庭の事情でやむなく大賞せざるを得なかった１名だけなんです。つまり定着率で考えてもかなり高水準を保てているという事です。</a:t>
            </a:r>
            <a:endParaRPr lang="ja-JP" altLang="en-US" b="0" dirty="0">
              <a:effectLst/>
            </a:endParaRPr>
          </a:p>
          <a:p>
            <a:br>
              <a:rPr lang="ja-JP" altLang="en-US" b="0" dirty="0">
                <a:effectLst/>
              </a:rPr>
            </a:br>
            <a:endParaRPr kumimoji="1" lang="ja-JP" altLang="en-US" dirty="0"/>
          </a:p>
        </p:txBody>
      </p:sp>
      <p:sp>
        <p:nvSpPr>
          <p:cNvPr id="4" name="スライド番号プレースホルダー 3"/>
          <p:cNvSpPr>
            <a:spLocks noGrp="1"/>
          </p:cNvSpPr>
          <p:nvPr>
            <p:ph type="sldNum" sz="quarter" idx="5"/>
          </p:nvPr>
        </p:nvSpPr>
        <p:spPr/>
        <p:txBody>
          <a:bodyPr/>
          <a:lstStyle/>
          <a:p>
            <a:fld id="{8823BEF8-D6AE-40FA-B262-9323C8B4FB05}" type="slidenum">
              <a:rPr kumimoji="1" lang="ja-JP" altLang="en-US" smtClean="0"/>
              <a:t>6</a:t>
            </a:fld>
            <a:endParaRPr kumimoji="1" lang="ja-JP" altLang="en-US"/>
          </a:p>
        </p:txBody>
      </p:sp>
    </p:spTree>
    <p:extLst>
      <p:ext uri="{BB962C8B-B14F-4D97-AF65-F5344CB8AC3E}">
        <p14:creationId xmlns:p14="http://schemas.microsoft.com/office/powerpoint/2010/main" val="2587443101"/>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err="1"/>
              <a:t>Googlekeep</a:t>
            </a:r>
            <a:r>
              <a:rPr kumimoji="1" lang="ja-JP" altLang="en-US" dirty="0"/>
              <a:t>はメモ機能に特化したものです。音声認識機能やタグ付け機能があり、日常の小さなネタを気軽にストックしておくことが出来ます。</a:t>
            </a:r>
            <a:endParaRPr kumimoji="1" lang="en-US" altLang="ja-JP" dirty="0"/>
          </a:p>
          <a:p>
            <a:r>
              <a:rPr kumimoji="1" lang="ja-JP" altLang="en-US" dirty="0"/>
              <a:t>付箋のようにタグを張り替えたりする事も出来て写真も保存でき、共有機能を使えば思いついた内容などを他の人と共有する事もできます。</a:t>
            </a:r>
            <a:endParaRPr kumimoji="1" lang="en-US" altLang="ja-JP" dirty="0"/>
          </a:p>
        </p:txBody>
      </p:sp>
      <p:sp>
        <p:nvSpPr>
          <p:cNvPr id="4" name="スライド番号プレースホルダー 3"/>
          <p:cNvSpPr>
            <a:spLocks noGrp="1"/>
          </p:cNvSpPr>
          <p:nvPr>
            <p:ph type="sldNum" sz="quarter" idx="10"/>
          </p:nvPr>
        </p:nvSpPr>
        <p:spPr/>
        <p:txBody>
          <a:bodyPr/>
          <a:lstStyle/>
          <a:p>
            <a:fld id="{8823BEF8-D6AE-40FA-B262-9323C8B4FB05}" type="slidenum">
              <a:rPr kumimoji="1" lang="ja-JP" altLang="en-US" smtClean="0"/>
              <a:t>53</a:t>
            </a:fld>
            <a:endParaRPr kumimoji="1" lang="ja-JP" altLang="en-US"/>
          </a:p>
        </p:txBody>
      </p:sp>
    </p:spTree>
    <p:extLst>
      <p:ext uri="{BB962C8B-B14F-4D97-AF65-F5344CB8AC3E}">
        <p14:creationId xmlns:p14="http://schemas.microsoft.com/office/powerpoint/2010/main" val="1565872079"/>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a:t>Blogger</a:t>
            </a:r>
            <a:r>
              <a:rPr kumimoji="1" lang="ja-JP" altLang="en-US" dirty="0"/>
              <a:t>も</a:t>
            </a:r>
            <a:r>
              <a:rPr kumimoji="1" lang="en-US" altLang="ja-JP" dirty="0"/>
              <a:t>Google</a:t>
            </a:r>
            <a:r>
              <a:rPr kumimoji="1" lang="ja-JP" altLang="en-US" dirty="0"/>
              <a:t>系のツールですがこちらはブログ機能に特化したものとなっています。</a:t>
            </a:r>
            <a:endParaRPr kumimoji="1" lang="en-US" altLang="ja-JP" dirty="0"/>
          </a:p>
          <a:p>
            <a:r>
              <a:rPr kumimoji="1" lang="ja-JP" altLang="en-US" dirty="0"/>
              <a:t>簡単にブログを開設する事が出来ます。</a:t>
            </a:r>
            <a:endParaRPr kumimoji="1" lang="en-US" altLang="ja-JP" dirty="0"/>
          </a:p>
          <a:p>
            <a:r>
              <a:rPr kumimoji="1" lang="ja-JP" altLang="en-US" dirty="0"/>
              <a:t>ブログの開設を手順に沿って実際にやってみます。</a:t>
            </a:r>
          </a:p>
        </p:txBody>
      </p:sp>
      <p:sp>
        <p:nvSpPr>
          <p:cNvPr id="4" name="スライド番号プレースホルダー 3"/>
          <p:cNvSpPr>
            <a:spLocks noGrp="1"/>
          </p:cNvSpPr>
          <p:nvPr>
            <p:ph type="sldNum" sz="quarter" idx="5"/>
          </p:nvPr>
        </p:nvSpPr>
        <p:spPr/>
        <p:txBody>
          <a:bodyPr/>
          <a:lstStyle/>
          <a:p>
            <a:fld id="{8823BEF8-D6AE-40FA-B262-9323C8B4FB05}" type="slidenum">
              <a:rPr kumimoji="1" lang="ja-JP" altLang="en-US" smtClean="0"/>
              <a:t>54</a:t>
            </a:fld>
            <a:endParaRPr kumimoji="1" lang="ja-JP" altLang="en-US"/>
          </a:p>
        </p:txBody>
      </p:sp>
    </p:spTree>
    <p:extLst>
      <p:ext uri="{BB962C8B-B14F-4D97-AF65-F5344CB8AC3E}">
        <p14:creationId xmlns:p14="http://schemas.microsoft.com/office/powerpoint/2010/main" val="2918927400"/>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rtl="0"/>
            <a:r>
              <a:rPr kumimoji="1" lang="ja-JP" altLang="en-US" sz="1200" b="0" i="0" u="none" strike="noStrike" kern="1200" dirty="0">
                <a:solidFill>
                  <a:schemeClr val="tx1"/>
                </a:solidFill>
                <a:effectLst/>
                <a:latin typeface="+mn-lt"/>
                <a:ea typeface="+mn-ea"/>
                <a:cs typeface="+mn-cs"/>
              </a:rPr>
              <a:t>社内広報で良い出来事が記録として蓄積されていくとそれが会社の強みの発見につながり、それを表現する事が出来るようになります。</a:t>
            </a:r>
            <a:endParaRPr lang="ja-JP" altLang="en-US" b="0" dirty="0">
              <a:effectLst/>
            </a:endParaRPr>
          </a:p>
          <a:p>
            <a:pPr rtl="0"/>
            <a:r>
              <a:rPr kumimoji="1" lang="ja-JP" altLang="en-US" sz="1200" b="0" i="0" u="none" strike="noStrike" kern="1200" dirty="0">
                <a:solidFill>
                  <a:schemeClr val="tx1"/>
                </a:solidFill>
                <a:effectLst/>
                <a:latin typeface="+mn-lt"/>
                <a:ea typeface="+mn-ea"/>
                <a:cs typeface="+mn-cs"/>
              </a:rPr>
              <a:t>その良い事が会社の文化となって更に良い出来事の蓄積に繋がるという循環になり、会社のブランディングに繋がります。</a:t>
            </a:r>
            <a:endParaRPr lang="ja-JP" altLang="en-US" b="0" dirty="0">
              <a:effectLst/>
            </a:endParaRPr>
          </a:p>
          <a:p>
            <a:br>
              <a:rPr lang="ja-JP" altLang="en-US" b="0" dirty="0">
                <a:effectLst/>
              </a:rPr>
            </a:br>
            <a:endParaRPr kumimoji="1" lang="ja-JP" altLang="en-US" dirty="0"/>
          </a:p>
        </p:txBody>
      </p:sp>
      <p:sp>
        <p:nvSpPr>
          <p:cNvPr id="4" name="スライド番号プレースホルダー 3"/>
          <p:cNvSpPr>
            <a:spLocks noGrp="1"/>
          </p:cNvSpPr>
          <p:nvPr>
            <p:ph type="sldNum" sz="quarter" idx="5"/>
          </p:nvPr>
        </p:nvSpPr>
        <p:spPr/>
        <p:txBody>
          <a:bodyPr/>
          <a:lstStyle/>
          <a:p>
            <a:fld id="{8823BEF8-D6AE-40FA-B262-9323C8B4FB05}" type="slidenum">
              <a:rPr kumimoji="1" lang="ja-JP" altLang="en-US" smtClean="0"/>
              <a:t>55</a:t>
            </a:fld>
            <a:endParaRPr kumimoji="1" lang="ja-JP" altLang="en-US"/>
          </a:p>
        </p:txBody>
      </p:sp>
    </p:spTree>
    <p:extLst>
      <p:ext uri="{BB962C8B-B14F-4D97-AF65-F5344CB8AC3E}">
        <p14:creationId xmlns:p14="http://schemas.microsoft.com/office/powerpoint/2010/main" val="2053341789"/>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いきなり外部発信をするのはハードルが高いと感じたため今回は社内広報について説明しましたが、外部への発信もしないよりはした方が良いです。</a:t>
            </a:r>
            <a:endParaRPr kumimoji="1" lang="en-US" altLang="ja-JP" dirty="0"/>
          </a:p>
          <a:p>
            <a:r>
              <a:rPr kumimoji="1" lang="ja-JP" altLang="en-US" dirty="0"/>
              <a:t>社内広報で良い事の蓄積が出来るようになってきたら是非、外部への発信にもチャレンジしてください。</a:t>
            </a:r>
            <a:endParaRPr kumimoji="1" lang="en-US" altLang="ja-JP" dirty="0"/>
          </a:p>
          <a:p>
            <a:r>
              <a:rPr kumimoji="1" lang="ja-JP" altLang="en-US" dirty="0"/>
              <a:t>社外の人との関係性を築く事が出来れば広報や発信を身近に感じることが出来るようになると思います。</a:t>
            </a:r>
          </a:p>
        </p:txBody>
      </p:sp>
      <p:sp>
        <p:nvSpPr>
          <p:cNvPr id="4" name="スライド番号プレースホルダー 3"/>
          <p:cNvSpPr>
            <a:spLocks noGrp="1"/>
          </p:cNvSpPr>
          <p:nvPr>
            <p:ph type="sldNum" sz="quarter" idx="5"/>
          </p:nvPr>
        </p:nvSpPr>
        <p:spPr/>
        <p:txBody>
          <a:bodyPr/>
          <a:lstStyle/>
          <a:p>
            <a:fld id="{8823BEF8-D6AE-40FA-B262-9323C8B4FB05}" type="slidenum">
              <a:rPr kumimoji="1" lang="ja-JP" altLang="en-US" smtClean="0"/>
              <a:t>56</a:t>
            </a:fld>
            <a:endParaRPr kumimoji="1" lang="ja-JP" altLang="en-US"/>
          </a:p>
        </p:txBody>
      </p:sp>
    </p:spTree>
    <p:extLst>
      <p:ext uri="{BB962C8B-B14F-4D97-AF65-F5344CB8AC3E}">
        <p14:creationId xmlns:p14="http://schemas.microsoft.com/office/powerpoint/2010/main" val="2252978029"/>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ja-JP" sz="1200" kern="1200" dirty="0">
                <a:solidFill>
                  <a:schemeClr val="tx1"/>
                </a:solidFill>
                <a:effectLst/>
                <a:latin typeface="+mn-lt"/>
                <a:ea typeface="+mn-ea"/>
                <a:cs typeface="+mn-cs"/>
              </a:rPr>
              <a:t>広報というと敷居の高いものと考えてしまいがちですが中小企業こそ広報を武器として経営していく必要があると思います。</a:t>
            </a:r>
            <a:br>
              <a:rPr kumimoji="1" lang="en-US" altLang="ja-JP" sz="1200" kern="1200" dirty="0">
                <a:solidFill>
                  <a:schemeClr val="tx1"/>
                </a:solidFill>
                <a:effectLst/>
                <a:latin typeface="+mn-lt"/>
                <a:ea typeface="+mn-ea"/>
                <a:cs typeface="+mn-cs"/>
              </a:rPr>
            </a:br>
            <a:r>
              <a:rPr kumimoji="1" lang="ja-JP" altLang="en-US" sz="1200" kern="1200" dirty="0">
                <a:solidFill>
                  <a:schemeClr val="tx1"/>
                </a:solidFill>
                <a:effectLst/>
                <a:latin typeface="+mn-lt"/>
                <a:ea typeface="+mn-ea"/>
                <a:cs typeface="+mn-cs"/>
              </a:rPr>
              <a:t>そのために身近なところから小さく始める広報という意味で社内広報についてお話させて頂きました。</a:t>
            </a:r>
            <a:endParaRPr kumimoji="1" lang="en-US" altLang="ja-JP" sz="1200" kern="1200" dirty="0">
              <a:solidFill>
                <a:schemeClr val="tx1"/>
              </a:solidFill>
              <a:effectLst/>
              <a:latin typeface="+mn-lt"/>
              <a:ea typeface="+mn-ea"/>
              <a:cs typeface="+mn-cs"/>
            </a:endParaRPr>
          </a:p>
          <a:p>
            <a:r>
              <a:rPr kumimoji="1" lang="ja-JP" altLang="en-US" sz="1200" kern="1200" dirty="0">
                <a:solidFill>
                  <a:schemeClr val="tx1"/>
                </a:solidFill>
                <a:effectLst/>
                <a:latin typeface="+mn-lt"/>
                <a:ea typeface="+mn-ea"/>
                <a:cs typeface="+mn-cs"/>
              </a:rPr>
              <a:t>会社を経営していると良い出来事も悪い出来事も両方起こりますがどうしていも悪い方に目が行きがちになってしまいます。</a:t>
            </a:r>
            <a:endParaRPr kumimoji="1" lang="en-US" altLang="ja-JP" sz="1200" kern="1200" dirty="0">
              <a:solidFill>
                <a:schemeClr val="tx1"/>
              </a:solidFill>
              <a:effectLst/>
              <a:latin typeface="+mn-lt"/>
              <a:ea typeface="+mn-ea"/>
              <a:cs typeface="+mn-cs"/>
            </a:endParaRPr>
          </a:p>
          <a:p>
            <a:r>
              <a:rPr kumimoji="1" lang="ja-JP" altLang="en-US" sz="1200" kern="1200" dirty="0">
                <a:solidFill>
                  <a:schemeClr val="tx1"/>
                </a:solidFill>
                <a:effectLst/>
                <a:latin typeface="+mn-lt"/>
                <a:ea typeface="+mn-ea"/>
                <a:cs typeface="+mn-cs"/>
              </a:rPr>
              <a:t>しかし普段から良い出来事に目が向くように意識して訓練しながら蓄積し、それを広報として発信していく事で社会との関係性を作</a:t>
            </a:r>
            <a:endParaRPr kumimoji="1" lang="en-US" altLang="ja-JP" sz="1200" kern="1200" dirty="0">
              <a:solidFill>
                <a:schemeClr val="tx1"/>
              </a:solidFill>
              <a:effectLst/>
              <a:latin typeface="+mn-lt"/>
              <a:ea typeface="+mn-ea"/>
              <a:cs typeface="+mn-cs"/>
            </a:endParaRPr>
          </a:p>
          <a:p>
            <a:r>
              <a:rPr kumimoji="1" lang="ja-JP" altLang="en-US" sz="1200" kern="1200" dirty="0">
                <a:solidFill>
                  <a:schemeClr val="tx1"/>
                </a:solidFill>
                <a:effectLst/>
                <a:latin typeface="+mn-lt"/>
                <a:ea typeface="+mn-ea"/>
                <a:cs typeface="+mn-cs"/>
              </a:rPr>
              <a:t>ることが出来ればそれが会社の強みとなります。</a:t>
            </a:r>
            <a:endParaRPr kumimoji="1" lang="ja-JP" altLang="ja-JP" sz="1200" kern="1200" dirty="0">
              <a:solidFill>
                <a:schemeClr val="tx1"/>
              </a:solidFill>
              <a:effectLst/>
              <a:latin typeface="+mn-lt"/>
              <a:ea typeface="+mn-ea"/>
              <a:cs typeface="+mn-cs"/>
            </a:endParaRPr>
          </a:p>
          <a:p>
            <a:r>
              <a:rPr kumimoji="1" lang="ja-JP" altLang="ja-JP" sz="1200" kern="1200" dirty="0">
                <a:solidFill>
                  <a:schemeClr val="tx1"/>
                </a:solidFill>
                <a:effectLst/>
                <a:latin typeface="+mn-lt"/>
                <a:ea typeface="+mn-ea"/>
                <a:cs typeface="+mn-cs"/>
              </a:rPr>
              <a:t>そ</a:t>
            </a:r>
            <a:r>
              <a:rPr kumimoji="1" lang="ja-JP" altLang="en-US" sz="1200" kern="1200" dirty="0">
                <a:solidFill>
                  <a:schemeClr val="tx1"/>
                </a:solidFill>
                <a:effectLst/>
                <a:latin typeface="+mn-lt"/>
                <a:ea typeface="+mn-ea"/>
                <a:cs typeface="+mn-cs"/>
              </a:rPr>
              <a:t>の</a:t>
            </a:r>
            <a:r>
              <a:rPr kumimoji="1" lang="ja-JP" altLang="ja-JP" sz="1200" kern="1200" dirty="0">
                <a:solidFill>
                  <a:schemeClr val="tx1"/>
                </a:solidFill>
                <a:effectLst/>
                <a:latin typeface="+mn-lt"/>
                <a:ea typeface="+mn-ea"/>
                <a:cs typeface="+mn-cs"/>
              </a:rPr>
              <a:t>強みを理解して伝える力は経営者の必須スキルです。</a:t>
            </a:r>
            <a:r>
              <a:rPr kumimoji="1" lang="ja-JP" altLang="en-US" sz="1200" kern="1200" dirty="0">
                <a:solidFill>
                  <a:schemeClr val="tx1"/>
                </a:solidFill>
                <a:effectLst/>
                <a:latin typeface="+mn-lt"/>
                <a:ea typeface="+mn-ea"/>
                <a:cs typeface="+mn-cs"/>
              </a:rPr>
              <a:t>経営者が自身の言葉で身近なところから発信を始めることが自社のブランディングに繋がり</a:t>
            </a:r>
            <a:endParaRPr kumimoji="1" lang="en-US" altLang="ja-JP" sz="1200" kern="1200" dirty="0">
              <a:solidFill>
                <a:schemeClr val="tx1"/>
              </a:solidFill>
              <a:effectLst/>
              <a:latin typeface="+mn-lt"/>
              <a:ea typeface="+mn-ea"/>
              <a:cs typeface="+mn-cs"/>
            </a:endParaRPr>
          </a:p>
          <a:p>
            <a:r>
              <a:rPr kumimoji="1" lang="ja-JP" altLang="en-US" sz="1200" kern="1200" dirty="0">
                <a:solidFill>
                  <a:schemeClr val="tx1"/>
                </a:solidFill>
                <a:effectLst/>
                <a:latin typeface="+mn-lt"/>
                <a:ea typeface="+mn-ea"/>
                <a:cs typeface="+mn-cs"/>
              </a:rPr>
              <a:t>「力強い経営」の第一歩となると思います。</a:t>
            </a:r>
            <a:endParaRPr kumimoji="1" lang="en-US" altLang="ja-JP" sz="1200" kern="1200" dirty="0">
              <a:solidFill>
                <a:schemeClr val="tx1"/>
              </a:solidFill>
              <a:effectLst/>
              <a:latin typeface="+mn-lt"/>
              <a:ea typeface="+mn-ea"/>
              <a:cs typeface="+mn-cs"/>
            </a:endParaRPr>
          </a:p>
          <a:p>
            <a:endParaRPr kumimoji="1" lang="ja-JP" altLang="en-US" dirty="0"/>
          </a:p>
        </p:txBody>
      </p:sp>
      <p:sp>
        <p:nvSpPr>
          <p:cNvPr id="4" name="スライド番号プレースホルダー 3"/>
          <p:cNvSpPr>
            <a:spLocks noGrp="1"/>
          </p:cNvSpPr>
          <p:nvPr>
            <p:ph type="sldNum" sz="quarter" idx="5"/>
          </p:nvPr>
        </p:nvSpPr>
        <p:spPr/>
        <p:txBody>
          <a:bodyPr/>
          <a:lstStyle/>
          <a:p>
            <a:fld id="{8823BEF8-D6AE-40FA-B262-9323C8B4FB05}" type="slidenum">
              <a:rPr kumimoji="1" lang="ja-JP" altLang="en-US" smtClean="0"/>
              <a:t>58</a:t>
            </a:fld>
            <a:endParaRPr kumimoji="1" lang="ja-JP" altLang="en-US"/>
          </a:p>
        </p:txBody>
      </p:sp>
    </p:spTree>
    <p:extLst>
      <p:ext uri="{BB962C8B-B14F-4D97-AF65-F5344CB8AC3E}">
        <p14:creationId xmlns:p14="http://schemas.microsoft.com/office/powerpoint/2010/main" val="192284019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rtl="0"/>
            <a:r>
              <a:rPr kumimoji="1" lang="ja-JP" altLang="en-US" sz="1200" b="0" i="0" u="none" strike="noStrike" kern="1200" dirty="0">
                <a:solidFill>
                  <a:schemeClr val="tx1"/>
                </a:solidFill>
                <a:effectLst/>
                <a:latin typeface="+mn-lt"/>
                <a:ea typeface="+mn-ea"/>
                <a:cs typeface="+mn-cs"/>
              </a:rPr>
              <a:t>でもこの結果は自分でも驚いていて、先ほどお伝えした経緯の中で、自分の中では宣伝活動だと考えていましたし、狙いとしては瓦の知名度を上げて仕事量を確保するというものでした。人材確保への結びつき多少はあると考えていましたが、そこまで結びつくのはもっと先のことだと思っていたからです。</a:t>
            </a:r>
            <a:endParaRPr lang="ja-JP" altLang="en-US" b="0" dirty="0">
              <a:effectLst/>
            </a:endParaRPr>
          </a:p>
          <a:p>
            <a:pPr rtl="0"/>
            <a:r>
              <a:rPr kumimoji="1" lang="ja-JP" altLang="en-US" sz="1200" b="0" i="0" u="none" strike="noStrike" kern="1200" dirty="0">
                <a:solidFill>
                  <a:schemeClr val="tx1"/>
                </a:solidFill>
                <a:effectLst/>
                <a:latin typeface="+mn-lt"/>
                <a:ea typeface="+mn-ea"/>
                <a:cs typeface="+mn-cs"/>
              </a:rPr>
              <a:t>ではなんで？？・・・仕事でもそうですが、決して元の「狙い」と「効果」が一致するものではありません。この機会に、何故この成功があったのかを深掘りし、自身が正しく理解することで次なる成功も近づくと考え、また皆様とその過程を共有する事で経営者の気づきにもなると考えました</a:t>
            </a:r>
            <a:endParaRPr lang="ja-JP" altLang="en-US" b="0" dirty="0">
              <a:effectLst/>
            </a:endParaRPr>
          </a:p>
          <a:p>
            <a:br>
              <a:rPr lang="ja-JP" altLang="en-US" dirty="0"/>
            </a:br>
            <a:endParaRPr kumimoji="1" lang="ja-JP" altLang="en-US" dirty="0"/>
          </a:p>
        </p:txBody>
      </p:sp>
      <p:sp>
        <p:nvSpPr>
          <p:cNvPr id="4" name="スライド番号プレースホルダー 3"/>
          <p:cNvSpPr>
            <a:spLocks noGrp="1"/>
          </p:cNvSpPr>
          <p:nvPr>
            <p:ph type="sldNum" sz="quarter" idx="5"/>
          </p:nvPr>
        </p:nvSpPr>
        <p:spPr/>
        <p:txBody>
          <a:bodyPr/>
          <a:lstStyle/>
          <a:p>
            <a:fld id="{8823BEF8-D6AE-40FA-B262-9323C8B4FB05}" type="slidenum">
              <a:rPr kumimoji="1" lang="ja-JP" altLang="en-US" smtClean="0"/>
              <a:t>7</a:t>
            </a:fld>
            <a:endParaRPr kumimoji="1" lang="ja-JP" altLang="en-US"/>
          </a:p>
        </p:txBody>
      </p:sp>
    </p:spTree>
    <p:extLst>
      <p:ext uri="{BB962C8B-B14F-4D97-AF65-F5344CB8AC3E}">
        <p14:creationId xmlns:p14="http://schemas.microsoft.com/office/powerpoint/2010/main" val="417270747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rtl="0"/>
            <a:r>
              <a:rPr kumimoji="1" lang="ja-JP" altLang="en-US" sz="1200" b="0" i="0" u="none" strike="noStrike" kern="1200" dirty="0">
                <a:solidFill>
                  <a:schemeClr val="tx1"/>
                </a:solidFill>
                <a:effectLst/>
                <a:latin typeface="+mn-lt"/>
                <a:ea typeface="+mn-ea"/>
                <a:cs typeface="+mn-cs"/>
              </a:rPr>
              <a:t>私がブログを続けていて感じたのは「意外と読んでくれている人がいるんだな」という事です。ブログやＳＮＳの話題というと動画が何万回再生されたとか、「いいね」の数が何百万もついたとかそういうものが多いので１カ月の閲覧数が３０００回ほどのブログはほとんど読まれていないのと同じやと思っていたんです。ところが、続けていくうちにたくさんの人から「読んでいるよ」とか「楽しみにしてる」と言われるようになってきたんです。</a:t>
            </a:r>
            <a:br>
              <a:rPr kumimoji="1" lang="ja-JP" altLang="en-US" sz="1200" b="0" i="0" u="none" strike="noStrike" kern="1200" dirty="0">
                <a:solidFill>
                  <a:schemeClr val="tx1"/>
                </a:solidFill>
                <a:effectLst/>
                <a:latin typeface="+mn-lt"/>
                <a:ea typeface="+mn-ea"/>
                <a:cs typeface="+mn-cs"/>
              </a:rPr>
            </a:br>
            <a:r>
              <a:rPr kumimoji="1" lang="ja-JP" altLang="en-US" sz="1200" b="0" i="0" u="none" strike="noStrike" kern="1200" dirty="0">
                <a:solidFill>
                  <a:schemeClr val="tx1"/>
                </a:solidFill>
                <a:effectLst/>
                <a:latin typeface="+mn-lt"/>
                <a:ea typeface="+mn-ea"/>
                <a:cs typeface="+mn-cs"/>
              </a:rPr>
              <a:t>このブログの読者からの言葉で私の活動は「広報」であったのではないか？と感じました。業界の宣伝や広告、プライベートの日記だと思っていた事が知らず知らずのうちに会社の「広報活動」になっていたのではないかと、そのように考え本日のテーマを「広報という経営者の仕事」とさせて頂きました。</a:t>
            </a:r>
            <a:endParaRPr lang="ja-JP" altLang="en-US" b="0" dirty="0">
              <a:effectLst/>
            </a:endParaRPr>
          </a:p>
          <a:p>
            <a:br>
              <a:rPr lang="ja-JP" altLang="en-US" b="0" dirty="0">
                <a:effectLst/>
              </a:rPr>
            </a:br>
            <a:endParaRPr kumimoji="1" lang="ja-JP" altLang="en-US" dirty="0"/>
          </a:p>
        </p:txBody>
      </p:sp>
      <p:sp>
        <p:nvSpPr>
          <p:cNvPr id="4" name="スライド番号プレースホルダー 3"/>
          <p:cNvSpPr>
            <a:spLocks noGrp="1"/>
          </p:cNvSpPr>
          <p:nvPr>
            <p:ph type="sldNum" sz="quarter" idx="5"/>
          </p:nvPr>
        </p:nvSpPr>
        <p:spPr/>
        <p:txBody>
          <a:bodyPr/>
          <a:lstStyle/>
          <a:p>
            <a:fld id="{8823BEF8-D6AE-40FA-B262-9323C8B4FB05}" type="slidenum">
              <a:rPr kumimoji="1" lang="ja-JP" altLang="en-US" smtClean="0"/>
              <a:t>8</a:t>
            </a:fld>
            <a:endParaRPr kumimoji="1" lang="ja-JP" altLang="en-US"/>
          </a:p>
        </p:txBody>
      </p:sp>
    </p:spTree>
    <p:extLst>
      <p:ext uri="{BB962C8B-B14F-4D97-AF65-F5344CB8AC3E}">
        <p14:creationId xmlns:p14="http://schemas.microsoft.com/office/powerpoint/2010/main" val="92086562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rtl="0"/>
            <a:r>
              <a:rPr kumimoji="1" lang="ja-JP" altLang="en-US" sz="1200" b="0" i="0" u="none" strike="noStrike" kern="1200" dirty="0">
                <a:solidFill>
                  <a:schemeClr val="tx1"/>
                </a:solidFill>
                <a:effectLst/>
                <a:latin typeface="+mn-lt"/>
                <a:ea typeface="+mn-ea"/>
                <a:cs typeface="+mn-cs"/>
              </a:rPr>
              <a:t>「広報の理解を深めて明日からの行動のきっかけとする」</a:t>
            </a:r>
            <a:endParaRPr lang="ja-JP" altLang="en-US" b="0" dirty="0">
              <a:effectLst/>
            </a:endParaRPr>
          </a:p>
          <a:p>
            <a:pPr rtl="0"/>
            <a:r>
              <a:rPr kumimoji="1" lang="ja-JP" altLang="en-US" sz="1200" b="0" i="0" u="none" strike="noStrike" kern="1200" dirty="0">
                <a:solidFill>
                  <a:schemeClr val="tx1"/>
                </a:solidFill>
                <a:effectLst/>
                <a:latin typeface="+mn-lt"/>
                <a:ea typeface="+mn-ea"/>
                <a:cs typeface="+mn-cs"/>
              </a:rPr>
              <a:t>”良い出来事をみつける“</a:t>
            </a:r>
            <a:endParaRPr lang="ja-JP" altLang="en-US" b="0" dirty="0">
              <a:effectLst/>
            </a:endParaRPr>
          </a:p>
          <a:p>
            <a:pPr rtl="0"/>
            <a:r>
              <a:rPr kumimoji="1" lang="ja-JP" altLang="en-US" sz="1200" b="0" i="0" u="none" strike="noStrike" kern="1200" dirty="0">
                <a:solidFill>
                  <a:schemeClr val="tx1"/>
                </a:solidFill>
                <a:effectLst/>
                <a:latin typeface="+mn-lt"/>
                <a:ea typeface="+mn-ea"/>
                <a:cs typeface="+mn-cs"/>
              </a:rPr>
              <a:t>“ストックする”</a:t>
            </a:r>
            <a:endParaRPr lang="ja-JP" altLang="en-US" b="0" dirty="0">
              <a:effectLst/>
            </a:endParaRPr>
          </a:p>
          <a:p>
            <a:br>
              <a:rPr lang="ja-JP" altLang="en-US" dirty="0"/>
            </a:br>
            <a:endParaRPr kumimoji="1" lang="ja-JP" altLang="en-US" dirty="0"/>
          </a:p>
        </p:txBody>
      </p:sp>
      <p:sp>
        <p:nvSpPr>
          <p:cNvPr id="4" name="スライド番号プレースホルダー 3"/>
          <p:cNvSpPr>
            <a:spLocks noGrp="1"/>
          </p:cNvSpPr>
          <p:nvPr>
            <p:ph type="sldNum" sz="quarter" idx="5"/>
          </p:nvPr>
        </p:nvSpPr>
        <p:spPr/>
        <p:txBody>
          <a:bodyPr/>
          <a:lstStyle/>
          <a:p>
            <a:fld id="{8823BEF8-D6AE-40FA-B262-9323C8B4FB05}" type="slidenum">
              <a:rPr kumimoji="1" lang="ja-JP" altLang="en-US" smtClean="0"/>
              <a:t>9</a:t>
            </a:fld>
            <a:endParaRPr kumimoji="1" lang="ja-JP" altLang="en-US"/>
          </a:p>
        </p:txBody>
      </p:sp>
    </p:spTree>
    <p:extLst>
      <p:ext uri="{BB962C8B-B14F-4D97-AF65-F5344CB8AC3E}">
        <p14:creationId xmlns:p14="http://schemas.microsoft.com/office/powerpoint/2010/main" val="234144121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ここで広報について座学的に深堀していきたいと思います。</a:t>
            </a:r>
          </a:p>
        </p:txBody>
      </p:sp>
      <p:sp>
        <p:nvSpPr>
          <p:cNvPr id="4" name="スライド番号プレースホルダー 3"/>
          <p:cNvSpPr>
            <a:spLocks noGrp="1"/>
          </p:cNvSpPr>
          <p:nvPr>
            <p:ph type="sldNum" sz="quarter" idx="5"/>
          </p:nvPr>
        </p:nvSpPr>
        <p:spPr/>
        <p:txBody>
          <a:bodyPr/>
          <a:lstStyle/>
          <a:p>
            <a:fld id="{8823BEF8-D6AE-40FA-B262-9323C8B4FB05}" type="slidenum">
              <a:rPr kumimoji="1" lang="ja-JP" altLang="en-US" smtClean="0"/>
              <a:t>10</a:t>
            </a:fld>
            <a:endParaRPr kumimoji="1" lang="ja-JP" altLang="en-US"/>
          </a:p>
        </p:txBody>
      </p:sp>
    </p:spTree>
    <p:extLst>
      <p:ext uri="{BB962C8B-B14F-4D97-AF65-F5344CB8AC3E}">
        <p14:creationId xmlns:p14="http://schemas.microsoft.com/office/powerpoint/2010/main" val="4236592938"/>
      </p:ext>
    </p:extLst>
  </p:cSld>
  <p:clrMapOvr>
    <a:masterClrMapping/>
  </p:clrMapOvr>
</p:notes>
</file>

<file path=ppt/slideLayouts/_rels/slideLayout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Master" Target="../slideMasters/slideMaster1.xml"/><Relationship Id="rId6" Type="http://schemas.microsoft.com/office/2007/relationships/hdphoto" Target="../media/hdphoto2.wdp"/><Relationship Id="rId5" Type="http://schemas.openxmlformats.org/officeDocument/2006/relationships/image" Target="../media/image3.png"/><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Master" Target="../slideMasters/slideMaster1.xml"/><Relationship Id="rId5" Type="http://schemas.microsoft.com/office/2007/relationships/hdphoto" Target="../media/hdphoto2.wdp"/><Relationship Id="rId4"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Master" Target="../slideMasters/slideMaster1.xml"/><Relationship Id="rId5" Type="http://schemas.microsoft.com/office/2007/relationships/hdphoto" Target="../media/hdphoto2.wdp"/><Relationship Id="rId4" Type="http://schemas.openxmlformats.org/officeDocument/2006/relationships/image" Target="../media/image3.png"/></Relationships>
</file>

<file path=ppt/slideLayouts/_rels/slideLayout9.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Master" Target="../slideMasters/slideMaster1.xml"/><Relationship Id="rId5" Type="http://schemas.microsoft.com/office/2007/relationships/hdphoto" Target="../media/hdphoto2.wdp"/><Relationship Id="rId4" Type="http://schemas.openxmlformats.org/officeDocument/2006/relationships/image" Target="../media/image3.pn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タイトル スライド">
    <p:spTree>
      <p:nvGrpSpPr>
        <p:cNvPr id="1" name=""/>
        <p:cNvGrpSpPr/>
        <p:nvPr/>
      </p:nvGrpSpPr>
      <p:grpSpPr>
        <a:xfrm>
          <a:off x="0" y="0"/>
          <a:ext cx="0" cy="0"/>
          <a:chOff x="0" y="0"/>
          <a:chExt cx="0" cy="0"/>
        </a:xfrm>
      </p:grpSpPr>
      <p:sp>
        <p:nvSpPr>
          <p:cNvPr id="17" name="Rectangle 6">
            <a:extLst>
              <a:ext uri="{FF2B5EF4-FFF2-40B4-BE49-F238E27FC236}">
                <a16:creationId xmlns:a16="http://schemas.microsoft.com/office/drawing/2014/main" id="{F4CC10EC-317C-0C65-72CA-E8B66412141C}"/>
              </a:ext>
            </a:extLst>
          </p:cNvPr>
          <p:cNvSpPr/>
          <p:nvPr/>
        </p:nvSpPr>
        <p:spPr>
          <a:xfrm>
            <a:off x="0" y="6172199"/>
            <a:ext cx="12192000" cy="685799"/>
          </a:xfrm>
          <a:prstGeom prst="rect">
            <a:avLst/>
          </a:prstGeom>
          <a:blipFill dpi="0" rotWithShape="1">
            <a:blip r:embed="rId2">
              <a:alphaModFix amt="85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ja-JP" altLang="en-US"/>
          </a:p>
        </p:txBody>
      </p:sp>
      <p:sp>
        <p:nvSpPr>
          <p:cNvPr id="7" name="Rectangle 6"/>
          <p:cNvSpPr/>
          <p:nvPr/>
        </p:nvSpPr>
        <p:spPr>
          <a:xfrm>
            <a:off x="920834" y="1346946"/>
            <a:ext cx="10222992" cy="80683"/>
          </a:xfrm>
          <a:prstGeom prst="rect">
            <a:avLst/>
          </a:prstGeom>
          <a:blipFill dpi="0" rotWithShape="1">
            <a:blip r:embed="rId2">
              <a:alphaModFix amt="85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6200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ja-JP" altLang="en-US"/>
          </a:p>
        </p:txBody>
      </p:sp>
      <p:sp>
        <p:nvSpPr>
          <p:cNvPr id="8" name="Rectangle 7"/>
          <p:cNvSpPr/>
          <p:nvPr/>
        </p:nvSpPr>
        <p:spPr>
          <a:xfrm>
            <a:off x="920834" y="4299696"/>
            <a:ext cx="10222992" cy="80683"/>
          </a:xfrm>
          <a:prstGeom prst="rect">
            <a:avLst/>
          </a:prstGeom>
          <a:blipFill dpi="0" rotWithShape="1">
            <a:blip r:embed="rId2">
              <a:alphaModFix amt="85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175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ja-JP" altLang="en-US"/>
          </a:p>
        </p:txBody>
      </p:sp>
      <p:sp>
        <p:nvSpPr>
          <p:cNvPr id="9" name="Rectangle 8"/>
          <p:cNvSpPr/>
          <p:nvPr/>
        </p:nvSpPr>
        <p:spPr>
          <a:xfrm>
            <a:off x="920834" y="1484779"/>
            <a:ext cx="10222992" cy="2743200"/>
          </a:xfrm>
          <a:prstGeom prst="rect">
            <a:avLst/>
          </a:prstGeom>
          <a:blipFill dpi="0" rotWithShape="1">
            <a:blip r:embed="rId2">
              <a:alphaModFix amt="85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ja-JP" altLang="en-US"/>
          </a:p>
        </p:txBody>
      </p:sp>
      <p:sp>
        <p:nvSpPr>
          <p:cNvPr id="2" name="Title 1"/>
          <p:cNvSpPr>
            <a:spLocks noGrp="1"/>
          </p:cNvSpPr>
          <p:nvPr>
            <p:ph type="ctrTitle"/>
          </p:nvPr>
        </p:nvSpPr>
        <p:spPr>
          <a:xfrm>
            <a:off x="1051560" y="1432223"/>
            <a:ext cx="9966960" cy="3035808"/>
          </a:xfrm>
        </p:spPr>
        <p:txBody>
          <a:bodyPr anchor="ctr">
            <a:noAutofit/>
          </a:bodyPr>
          <a:lstStyle>
            <a:lvl1pPr algn="ctr">
              <a:lnSpc>
                <a:spcPct val="80000"/>
              </a:lnSpc>
              <a:defRPr sz="7200" cap="all" baseline="0">
                <a:blipFill dpi="0" rotWithShape="1">
                  <a:blip r:embed="rId4"/>
                  <a:srcRect/>
                  <a:tile tx="6350" ty="-127000" sx="65000" sy="64000" flip="none" algn="tl"/>
                </a:blipFill>
              </a:defRPr>
            </a:lvl1pPr>
          </a:lstStyle>
          <a:p>
            <a:r>
              <a:rPr lang="ja-JP" altLang="en-US"/>
              <a:t>マスター タイトルの書式設定</a:t>
            </a:r>
            <a:endParaRPr lang="en-US" dirty="0"/>
          </a:p>
        </p:txBody>
      </p:sp>
      <p:sp>
        <p:nvSpPr>
          <p:cNvPr id="3" name="Subtitle 2"/>
          <p:cNvSpPr>
            <a:spLocks noGrp="1"/>
          </p:cNvSpPr>
          <p:nvPr>
            <p:ph type="subTitle" idx="1"/>
          </p:nvPr>
        </p:nvSpPr>
        <p:spPr>
          <a:xfrm>
            <a:off x="1069848" y="4389120"/>
            <a:ext cx="7891272" cy="1069848"/>
          </a:xfrm>
        </p:spPr>
        <p:txBody>
          <a:bodyPr>
            <a:normAutofit/>
          </a:bodyPr>
          <a:lstStyle>
            <a:lvl1pPr marL="0" indent="0" algn="l">
              <a:buNone/>
              <a:defRPr sz="2200">
                <a:solidFill>
                  <a:schemeClr val="tx1"/>
                </a:solidFill>
              </a:defRPr>
            </a:lvl1pPr>
            <a:lvl2pPr marL="457200" indent="0" algn="ctr">
              <a:buNone/>
              <a:defRPr sz="2200"/>
            </a:lvl2pPr>
            <a:lvl3pPr marL="914400" indent="0" algn="ctr">
              <a:buNone/>
              <a:defRPr sz="22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ja-JP" altLang="en-US"/>
              <a:t>マスター サブタイトルの書式設定</a:t>
            </a:r>
            <a:endParaRPr lang="en-US" dirty="0"/>
          </a:p>
        </p:txBody>
      </p:sp>
      <p:grpSp>
        <p:nvGrpSpPr>
          <p:cNvPr id="13" name="Group 6">
            <a:extLst>
              <a:ext uri="{FF2B5EF4-FFF2-40B4-BE49-F238E27FC236}">
                <a16:creationId xmlns:a16="http://schemas.microsoft.com/office/drawing/2014/main" id="{C3385E62-6182-B2C5-0295-FD7EA363E150}"/>
              </a:ext>
            </a:extLst>
          </p:cNvPr>
          <p:cNvGrpSpPr>
            <a:grpSpLocks noChangeAspect="1"/>
          </p:cNvGrpSpPr>
          <p:nvPr/>
        </p:nvGrpSpPr>
        <p:grpSpPr>
          <a:xfrm>
            <a:off x="11401725" y="6229681"/>
            <a:ext cx="457200" cy="457200"/>
            <a:chOff x="11361456" y="6195813"/>
            <a:chExt cx="548640" cy="548640"/>
          </a:xfrm>
        </p:grpSpPr>
        <p:sp>
          <p:nvSpPr>
            <p:cNvPr id="14" name="Oval 7">
              <a:extLst>
                <a:ext uri="{FF2B5EF4-FFF2-40B4-BE49-F238E27FC236}">
                  <a16:creationId xmlns:a16="http://schemas.microsoft.com/office/drawing/2014/main" id="{047DE358-D21A-EDED-5852-2A44BC5B8E93}"/>
                </a:ext>
              </a:extLst>
            </p:cNvPr>
            <p:cNvSpPr/>
            <p:nvPr/>
          </p:nvSpPr>
          <p:spPr>
            <a:xfrm>
              <a:off x="11361456" y="6195813"/>
              <a:ext cx="548640" cy="548640"/>
            </a:xfrm>
            <a:prstGeom prst="ellipse">
              <a:avLst/>
            </a:prstGeom>
            <a:blipFill dpi="0" rotWithShape="1">
              <a:blip r:embed="rId5">
                <a:duotone>
                  <a:schemeClr val="accent1">
                    <a:shade val="45000"/>
                    <a:satMod val="135000"/>
                  </a:schemeClr>
                  <a:prstClr val="white"/>
                </a:duotone>
                <a:extLst>
                  <a:ext uri="{BEBA8EAE-BF5A-486C-A8C5-ECC9F3942E4B}">
                    <a14:imgProps xmlns:a14="http://schemas.microsoft.com/office/drawing/2010/main">
                      <a14:imgLayer r:embed="rId6">
                        <a14:imgEffect>
                          <a14:saturation sat="95000"/>
                        </a14:imgEffect>
                        <a14:imgEffect>
                          <a14:brightnessContrast bright="-40000" contrast="20000"/>
                        </a14:imgEffect>
                      </a14:imgLayer>
                    </a14:imgProps>
                  </a:ext>
                </a:extLst>
              </a:blip>
              <a:srcRect/>
              <a:tile tx="50800" ty="0" sx="85000" sy="85000" flip="none" algn="tl"/>
            </a:blipFill>
            <a:ln w="25400" cap="flat" cmpd="sng" algn="ctr">
              <a:noFill/>
              <a:prstDash val="solid"/>
            </a:ln>
            <a:effectLst/>
          </p:spPr>
          <p:txBody>
            <a:bodyPr/>
            <a:lstStyle/>
            <a:p>
              <a:endParaRPr lang="ja-JP" altLang="en-US"/>
            </a:p>
          </p:txBody>
        </p:sp>
        <p:sp>
          <p:nvSpPr>
            <p:cNvPr id="15" name="Oval 8">
              <a:extLst>
                <a:ext uri="{FF2B5EF4-FFF2-40B4-BE49-F238E27FC236}">
                  <a16:creationId xmlns:a16="http://schemas.microsoft.com/office/drawing/2014/main" id="{49ADC29C-A841-2325-A1A2-3331E26CD03E}"/>
                </a:ext>
              </a:extLst>
            </p:cNvPr>
            <p:cNvSpPr/>
            <p:nvPr/>
          </p:nvSpPr>
          <p:spPr>
            <a:xfrm>
              <a:off x="11396488" y="6230844"/>
              <a:ext cx="478576" cy="478578"/>
            </a:xfrm>
            <a:prstGeom prst="ellipse">
              <a:avLst/>
            </a:prstGeom>
            <a:noFill/>
            <a:ln w="12700" cap="flat" cmpd="sng" algn="ctr">
              <a:solidFill>
                <a:srgbClr val="FFFFFF"/>
              </a:solidFill>
              <a:prstDash val="solid"/>
            </a:ln>
            <a:effectLst/>
          </p:spPr>
          <p:txBody>
            <a:bodyPr/>
            <a:lstStyle/>
            <a:p>
              <a:endParaRPr lang="ja-JP" altLang="en-US"/>
            </a:p>
          </p:txBody>
        </p:sp>
      </p:grpSp>
      <p:sp>
        <p:nvSpPr>
          <p:cNvPr id="16" name="Slide Number Placeholder 5">
            <a:extLst>
              <a:ext uri="{FF2B5EF4-FFF2-40B4-BE49-F238E27FC236}">
                <a16:creationId xmlns:a16="http://schemas.microsoft.com/office/drawing/2014/main" id="{4793F99A-2C3F-58ED-CC43-423909A2BB47}"/>
              </a:ext>
            </a:extLst>
          </p:cNvPr>
          <p:cNvSpPr txBox="1">
            <a:spLocks/>
          </p:cNvSpPr>
          <p:nvPr/>
        </p:nvSpPr>
        <p:spPr>
          <a:xfrm>
            <a:off x="11311128" y="6272784"/>
            <a:ext cx="640080" cy="365125"/>
          </a:xfrm>
          <a:prstGeom prst="rect">
            <a:avLst/>
          </a:prstGeom>
        </p:spPr>
        <p:txBody>
          <a:bodyPr vert="horz" lIns="91440" tIns="45720" rIns="91440" bIns="45720" rtlCol="0" anchor="ctr"/>
          <a:lstStyle>
            <a:defPPr>
              <a:defRPr lang="en-US"/>
            </a:defPPr>
            <a:lvl1pPr marL="0" algn="ctr" defTabSz="457200" rtl="0" eaLnBrk="1" latinLnBrk="0" hangingPunct="1">
              <a:defRPr sz="1400" b="1" kern="1200">
                <a:solidFill>
                  <a:srgbClr val="FFFFFF"/>
                </a:solidFill>
                <a:latin typeface="+mj-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05FD5F69-4649-43A1-AC42-CF86B4469848}" type="slidenum">
              <a:rPr kumimoji="1" lang="ja-JP" altLang="en-US" smtClean="0"/>
              <a:pPr/>
              <a:t>‹#›</a:t>
            </a:fld>
            <a:endParaRPr kumimoji="1" lang="ja-JP" altLang="en-US"/>
          </a:p>
        </p:txBody>
      </p:sp>
      <p:sp>
        <p:nvSpPr>
          <p:cNvPr id="6" name="Date Placeholder 3">
            <a:extLst>
              <a:ext uri="{FF2B5EF4-FFF2-40B4-BE49-F238E27FC236}">
                <a16:creationId xmlns:a16="http://schemas.microsoft.com/office/drawing/2014/main" id="{6B637B33-348A-1BEA-9DC8-99DCE0EE54A6}"/>
              </a:ext>
            </a:extLst>
          </p:cNvPr>
          <p:cNvSpPr>
            <a:spLocks noGrp="1"/>
          </p:cNvSpPr>
          <p:nvPr>
            <p:ph type="dt" sz="half" idx="2"/>
          </p:nvPr>
        </p:nvSpPr>
        <p:spPr>
          <a:xfrm>
            <a:off x="7964424" y="6272784"/>
            <a:ext cx="3273552" cy="365125"/>
          </a:xfrm>
          <a:prstGeom prst="rect">
            <a:avLst/>
          </a:prstGeom>
        </p:spPr>
        <p:txBody>
          <a:bodyPr vert="horz" lIns="91440" tIns="45720" rIns="91440" bIns="45720" rtlCol="0" anchor="ctr"/>
          <a:lstStyle>
            <a:lvl1pPr algn="r">
              <a:defRPr sz="1400" b="1">
                <a:solidFill>
                  <a:schemeClr val="tx2"/>
                </a:solidFill>
              </a:defRPr>
            </a:lvl1pPr>
          </a:lstStyle>
          <a:p>
            <a:r>
              <a:rPr kumimoji="1" lang="ja-JP" altLang="en-US"/>
              <a:t>２０２６年３月１０日（火）</a:t>
            </a:r>
            <a:endParaRPr kumimoji="1" lang="ja-JP" altLang="en-US" dirty="0"/>
          </a:p>
        </p:txBody>
      </p:sp>
      <p:sp>
        <p:nvSpPr>
          <p:cNvPr id="10" name="Footer Placeholder 4">
            <a:extLst>
              <a:ext uri="{FF2B5EF4-FFF2-40B4-BE49-F238E27FC236}">
                <a16:creationId xmlns:a16="http://schemas.microsoft.com/office/drawing/2014/main" id="{CDF826E7-94C6-E763-0213-6430944AACD3}"/>
              </a:ext>
            </a:extLst>
          </p:cNvPr>
          <p:cNvSpPr>
            <a:spLocks noGrp="1"/>
          </p:cNvSpPr>
          <p:nvPr>
            <p:ph type="ftr" sz="quarter" idx="3"/>
          </p:nvPr>
        </p:nvSpPr>
        <p:spPr>
          <a:xfrm>
            <a:off x="1088136" y="6272784"/>
            <a:ext cx="2621468" cy="365125"/>
          </a:xfrm>
          <a:prstGeom prst="rect">
            <a:avLst/>
          </a:prstGeom>
        </p:spPr>
        <p:txBody>
          <a:bodyPr vert="horz" lIns="91440" tIns="45720" rIns="91440" bIns="45720" rtlCol="0" anchor="ctr"/>
          <a:lstStyle>
            <a:lvl1pPr algn="l">
              <a:defRPr sz="1400" b="1">
                <a:solidFill>
                  <a:schemeClr val="tx2"/>
                </a:solidFill>
              </a:defRPr>
            </a:lvl1pPr>
          </a:lstStyle>
          <a:p>
            <a:r>
              <a:rPr kumimoji="1" lang="ja-JP" altLang="en-US" dirty="0"/>
              <a:t>一八会４６期３月例会</a:t>
            </a:r>
          </a:p>
        </p:txBody>
      </p:sp>
    </p:spTree>
    <p:extLst>
      <p:ext uri="{BB962C8B-B14F-4D97-AF65-F5344CB8AC3E}">
        <p14:creationId xmlns:p14="http://schemas.microsoft.com/office/powerpoint/2010/main" val="318731871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15" name="スライド番号プレースホルダー 14">
            <a:extLst>
              <a:ext uri="{FF2B5EF4-FFF2-40B4-BE49-F238E27FC236}">
                <a16:creationId xmlns:a16="http://schemas.microsoft.com/office/drawing/2014/main" id="{3F8029D6-6E3B-3AFF-6260-94F6061D2803}"/>
              </a:ext>
            </a:extLst>
          </p:cNvPr>
          <p:cNvSpPr>
            <a:spLocks noGrp="1"/>
          </p:cNvSpPr>
          <p:nvPr>
            <p:ph type="sldNum" sz="quarter" idx="12"/>
          </p:nvPr>
        </p:nvSpPr>
        <p:spPr/>
        <p:txBody>
          <a:bodyPr/>
          <a:lstStyle/>
          <a:p>
            <a:fld id="{05FD5F69-4649-43A1-AC42-CF86B4469848}" type="slidenum">
              <a:rPr kumimoji="1" lang="ja-JP" altLang="en-US" smtClean="0"/>
              <a:t>‹#›</a:t>
            </a:fld>
            <a:endParaRPr kumimoji="1" lang="ja-JP" altLang="en-US"/>
          </a:p>
        </p:txBody>
      </p:sp>
      <p:sp>
        <p:nvSpPr>
          <p:cNvPr id="4" name="Date Placeholder 3">
            <a:extLst>
              <a:ext uri="{FF2B5EF4-FFF2-40B4-BE49-F238E27FC236}">
                <a16:creationId xmlns:a16="http://schemas.microsoft.com/office/drawing/2014/main" id="{47D68487-334A-27A8-C95A-0DD85D7CF5BF}"/>
              </a:ext>
            </a:extLst>
          </p:cNvPr>
          <p:cNvSpPr>
            <a:spLocks noGrp="1"/>
          </p:cNvSpPr>
          <p:nvPr>
            <p:ph type="dt" sz="half" idx="2"/>
          </p:nvPr>
        </p:nvSpPr>
        <p:spPr>
          <a:xfrm>
            <a:off x="7964424" y="6272784"/>
            <a:ext cx="3273552" cy="365125"/>
          </a:xfrm>
          <a:prstGeom prst="rect">
            <a:avLst/>
          </a:prstGeom>
        </p:spPr>
        <p:txBody>
          <a:bodyPr vert="horz" lIns="91440" tIns="45720" rIns="91440" bIns="45720" rtlCol="0" anchor="ctr"/>
          <a:lstStyle>
            <a:lvl1pPr algn="r">
              <a:defRPr sz="1400" b="1">
                <a:solidFill>
                  <a:schemeClr val="tx2"/>
                </a:solidFill>
              </a:defRPr>
            </a:lvl1pPr>
          </a:lstStyle>
          <a:p>
            <a:r>
              <a:rPr kumimoji="1" lang="ja-JP" altLang="en-US"/>
              <a:t>２０２６年３月１０日（火）</a:t>
            </a:r>
            <a:endParaRPr kumimoji="1" lang="ja-JP" altLang="en-US" dirty="0"/>
          </a:p>
        </p:txBody>
      </p:sp>
      <p:sp>
        <p:nvSpPr>
          <p:cNvPr id="5" name="Footer Placeholder 4">
            <a:extLst>
              <a:ext uri="{FF2B5EF4-FFF2-40B4-BE49-F238E27FC236}">
                <a16:creationId xmlns:a16="http://schemas.microsoft.com/office/drawing/2014/main" id="{BB438355-77B6-09D0-5C28-45ED897E926A}"/>
              </a:ext>
            </a:extLst>
          </p:cNvPr>
          <p:cNvSpPr>
            <a:spLocks noGrp="1"/>
          </p:cNvSpPr>
          <p:nvPr>
            <p:ph type="ftr" sz="quarter" idx="3"/>
          </p:nvPr>
        </p:nvSpPr>
        <p:spPr>
          <a:xfrm>
            <a:off x="1088136" y="6272784"/>
            <a:ext cx="2621468" cy="365125"/>
          </a:xfrm>
          <a:prstGeom prst="rect">
            <a:avLst/>
          </a:prstGeom>
        </p:spPr>
        <p:txBody>
          <a:bodyPr vert="horz" lIns="91440" tIns="45720" rIns="91440" bIns="45720" rtlCol="0" anchor="ctr"/>
          <a:lstStyle>
            <a:lvl1pPr algn="l">
              <a:defRPr sz="1400" b="1">
                <a:solidFill>
                  <a:schemeClr val="tx2"/>
                </a:solidFill>
              </a:defRPr>
            </a:lvl1pPr>
          </a:lstStyle>
          <a:p>
            <a:r>
              <a:rPr kumimoji="1" lang="ja-JP" altLang="en-US" dirty="0"/>
              <a:t>一八会４６期３月例会</a:t>
            </a:r>
          </a:p>
        </p:txBody>
      </p:sp>
    </p:spTree>
    <p:extLst>
      <p:ext uri="{BB962C8B-B14F-4D97-AF65-F5344CB8AC3E}">
        <p14:creationId xmlns:p14="http://schemas.microsoft.com/office/powerpoint/2010/main" val="418110800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533400"/>
            <a:ext cx="2552700" cy="5638800"/>
          </a:xfrm>
        </p:spPr>
        <p:txBody>
          <a:bodyPr vert="eaVert"/>
          <a:lstStyle/>
          <a:p>
            <a:r>
              <a:rPr lang="ja-JP" altLang="en-US"/>
              <a:t>マスター タイトルの書式設定</a:t>
            </a:r>
            <a:endParaRPr lang="en-US" dirty="0"/>
          </a:p>
        </p:txBody>
      </p:sp>
      <p:sp>
        <p:nvSpPr>
          <p:cNvPr id="3" name="Vertical Text Placeholder 2"/>
          <p:cNvSpPr>
            <a:spLocks noGrp="1"/>
          </p:cNvSpPr>
          <p:nvPr>
            <p:ph type="body" orient="vert" idx="1"/>
          </p:nvPr>
        </p:nvSpPr>
        <p:spPr>
          <a:xfrm>
            <a:off x="1066800" y="533400"/>
            <a:ext cx="7505700" cy="5638800"/>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6" name="Slide Number Placeholder 5"/>
          <p:cNvSpPr>
            <a:spLocks noGrp="1"/>
          </p:cNvSpPr>
          <p:nvPr>
            <p:ph type="sldNum" sz="quarter" idx="12"/>
          </p:nvPr>
        </p:nvSpPr>
        <p:spPr/>
        <p:txBody>
          <a:bodyPr/>
          <a:lstStyle/>
          <a:p>
            <a:fld id="{05FD5F69-4649-43A1-AC42-CF86B4469848}" type="slidenum">
              <a:rPr kumimoji="1" lang="ja-JP" altLang="en-US" smtClean="0"/>
              <a:t>‹#›</a:t>
            </a:fld>
            <a:endParaRPr kumimoji="1" lang="ja-JP" altLang="en-US"/>
          </a:p>
        </p:txBody>
      </p:sp>
      <p:sp>
        <p:nvSpPr>
          <p:cNvPr id="4" name="Date Placeholder 3">
            <a:extLst>
              <a:ext uri="{FF2B5EF4-FFF2-40B4-BE49-F238E27FC236}">
                <a16:creationId xmlns:a16="http://schemas.microsoft.com/office/drawing/2014/main" id="{579ACE8D-C11B-9F4E-8909-765826FF8C4B}"/>
              </a:ext>
            </a:extLst>
          </p:cNvPr>
          <p:cNvSpPr>
            <a:spLocks noGrp="1"/>
          </p:cNvSpPr>
          <p:nvPr>
            <p:ph type="dt" sz="half" idx="2"/>
          </p:nvPr>
        </p:nvSpPr>
        <p:spPr>
          <a:xfrm>
            <a:off x="7964424" y="6272784"/>
            <a:ext cx="3273552" cy="365125"/>
          </a:xfrm>
          <a:prstGeom prst="rect">
            <a:avLst/>
          </a:prstGeom>
        </p:spPr>
        <p:txBody>
          <a:bodyPr vert="horz" lIns="91440" tIns="45720" rIns="91440" bIns="45720" rtlCol="0" anchor="ctr"/>
          <a:lstStyle>
            <a:lvl1pPr algn="r">
              <a:defRPr sz="1400" b="1">
                <a:solidFill>
                  <a:schemeClr val="tx2"/>
                </a:solidFill>
              </a:defRPr>
            </a:lvl1pPr>
          </a:lstStyle>
          <a:p>
            <a:r>
              <a:rPr kumimoji="1" lang="ja-JP" altLang="en-US"/>
              <a:t>２０２６年３月１０日（火）</a:t>
            </a:r>
            <a:endParaRPr kumimoji="1" lang="ja-JP" altLang="en-US" dirty="0"/>
          </a:p>
        </p:txBody>
      </p:sp>
      <p:sp>
        <p:nvSpPr>
          <p:cNvPr id="5" name="Footer Placeholder 4">
            <a:extLst>
              <a:ext uri="{FF2B5EF4-FFF2-40B4-BE49-F238E27FC236}">
                <a16:creationId xmlns:a16="http://schemas.microsoft.com/office/drawing/2014/main" id="{5699DBC8-DF44-FF91-1572-34B861627F32}"/>
              </a:ext>
            </a:extLst>
          </p:cNvPr>
          <p:cNvSpPr>
            <a:spLocks noGrp="1"/>
          </p:cNvSpPr>
          <p:nvPr>
            <p:ph type="ftr" sz="quarter" idx="3"/>
          </p:nvPr>
        </p:nvSpPr>
        <p:spPr>
          <a:xfrm>
            <a:off x="1088136" y="6272784"/>
            <a:ext cx="2621468" cy="365125"/>
          </a:xfrm>
          <a:prstGeom prst="rect">
            <a:avLst/>
          </a:prstGeom>
        </p:spPr>
        <p:txBody>
          <a:bodyPr vert="horz" lIns="91440" tIns="45720" rIns="91440" bIns="45720" rtlCol="0" anchor="ctr"/>
          <a:lstStyle>
            <a:lvl1pPr algn="l">
              <a:defRPr sz="1400" b="1">
                <a:solidFill>
                  <a:schemeClr val="tx2"/>
                </a:solidFill>
              </a:defRPr>
            </a:lvl1pPr>
          </a:lstStyle>
          <a:p>
            <a:r>
              <a:rPr kumimoji="1" lang="ja-JP" altLang="en-US" dirty="0"/>
              <a:t>一八会４６期３月例会</a:t>
            </a:r>
          </a:p>
        </p:txBody>
      </p:sp>
    </p:spTree>
    <p:extLst>
      <p:ext uri="{BB962C8B-B14F-4D97-AF65-F5344CB8AC3E}">
        <p14:creationId xmlns:p14="http://schemas.microsoft.com/office/powerpoint/2010/main" val="113581252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6" name="Slide Number Placeholder 5"/>
          <p:cNvSpPr>
            <a:spLocks noGrp="1"/>
          </p:cNvSpPr>
          <p:nvPr>
            <p:ph type="sldNum" sz="quarter" idx="12"/>
          </p:nvPr>
        </p:nvSpPr>
        <p:spPr/>
        <p:txBody>
          <a:bodyPr/>
          <a:lstStyle/>
          <a:p>
            <a:fld id="{05FD5F69-4649-43A1-AC42-CF86B4469848}" type="slidenum">
              <a:rPr kumimoji="1" lang="ja-JP" altLang="en-US" smtClean="0"/>
              <a:t>‹#›</a:t>
            </a:fld>
            <a:endParaRPr kumimoji="1" lang="ja-JP" altLang="en-US"/>
          </a:p>
        </p:txBody>
      </p:sp>
      <p:sp>
        <p:nvSpPr>
          <p:cNvPr id="4" name="Date Placeholder 3">
            <a:extLst>
              <a:ext uri="{FF2B5EF4-FFF2-40B4-BE49-F238E27FC236}">
                <a16:creationId xmlns:a16="http://schemas.microsoft.com/office/drawing/2014/main" id="{FD4F3D2B-A356-CA0D-B20D-17B3928E172A}"/>
              </a:ext>
            </a:extLst>
          </p:cNvPr>
          <p:cNvSpPr>
            <a:spLocks noGrp="1"/>
          </p:cNvSpPr>
          <p:nvPr>
            <p:ph type="dt" sz="half" idx="2"/>
          </p:nvPr>
        </p:nvSpPr>
        <p:spPr>
          <a:xfrm>
            <a:off x="7964424" y="6272784"/>
            <a:ext cx="3273552" cy="365125"/>
          </a:xfrm>
          <a:prstGeom prst="rect">
            <a:avLst/>
          </a:prstGeom>
        </p:spPr>
        <p:txBody>
          <a:bodyPr vert="horz" lIns="91440" tIns="45720" rIns="91440" bIns="45720" rtlCol="0" anchor="ctr"/>
          <a:lstStyle>
            <a:lvl1pPr algn="r">
              <a:defRPr sz="1400" b="1">
                <a:solidFill>
                  <a:schemeClr val="tx2"/>
                </a:solidFill>
              </a:defRPr>
            </a:lvl1pPr>
          </a:lstStyle>
          <a:p>
            <a:r>
              <a:rPr kumimoji="1" lang="ja-JP" altLang="en-US"/>
              <a:t>２０２６年３月１０日（火）</a:t>
            </a:r>
            <a:endParaRPr kumimoji="1" lang="ja-JP" altLang="en-US" dirty="0"/>
          </a:p>
        </p:txBody>
      </p:sp>
      <p:sp>
        <p:nvSpPr>
          <p:cNvPr id="5" name="Footer Placeholder 4">
            <a:extLst>
              <a:ext uri="{FF2B5EF4-FFF2-40B4-BE49-F238E27FC236}">
                <a16:creationId xmlns:a16="http://schemas.microsoft.com/office/drawing/2014/main" id="{ED5816EA-0684-DD27-23AC-4532D2CA8B2B}"/>
              </a:ext>
            </a:extLst>
          </p:cNvPr>
          <p:cNvSpPr>
            <a:spLocks noGrp="1"/>
          </p:cNvSpPr>
          <p:nvPr>
            <p:ph type="ftr" sz="quarter" idx="3"/>
          </p:nvPr>
        </p:nvSpPr>
        <p:spPr>
          <a:xfrm>
            <a:off x="1088136" y="6272784"/>
            <a:ext cx="2621468" cy="365125"/>
          </a:xfrm>
          <a:prstGeom prst="rect">
            <a:avLst/>
          </a:prstGeom>
        </p:spPr>
        <p:txBody>
          <a:bodyPr vert="horz" lIns="91440" tIns="45720" rIns="91440" bIns="45720" rtlCol="0" anchor="ctr"/>
          <a:lstStyle>
            <a:lvl1pPr algn="l">
              <a:defRPr sz="1400" b="1">
                <a:solidFill>
                  <a:schemeClr val="tx2"/>
                </a:solidFill>
              </a:defRPr>
            </a:lvl1pPr>
          </a:lstStyle>
          <a:p>
            <a:r>
              <a:rPr kumimoji="1" lang="ja-JP" altLang="en-US" dirty="0"/>
              <a:t>一八会４６期３月例会</a:t>
            </a:r>
          </a:p>
        </p:txBody>
      </p:sp>
    </p:spTree>
    <p:extLst>
      <p:ext uri="{BB962C8B-B14F-4D97-AF65-F5344CB8AC3E}">
        <p14:creationId xmlns:p14="http://schemas.microsoft.com/office/powerpoint/2010/main" val="3496249116"/>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セクション見出し">
    <p:spTree>
      <p:nvGrpSpPr>
        <p:cNvPr id="1" name=""/>
        <p:cNvGrpSpPr/>
        <p:nvPr/>
      </p:nvGrpSpPr>
      <p:grpSpPr>
        <a:xfrm>
          <a:off x="0" y="0"/>
          <a:ext cx="0" cy="0"/>
          <a:chOff x="0" y="0"/>
          <a:chExt cx="0" cy="0"/>
        </a:xfrm>
      </p:grpSpPr>
      <p:sp>
        <p:nvSpPr>
          <p:cNvPr id="7" name="Rectangle 6"/>
          <p:cNvSpPr/>
          <p:nvPr/>
        </p:nvSpPr>
        <p:spPr>
          <a:xfrm>
            <a:off x="0" y="4917989"/>
            <a:ext cx="12192000" cy="1940010"/>
          </a:xfrm>
          <a:prstGeom prst="rect">
            <a:avLst/>
          </a:prstGeom>
          <a:blipFill dpi="0" rotWithShape="1">
            <a:blip r:embed="rId2">
              <a:alphaModFix amt="85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ja-JP" altLang="en-US"/>
          </a:p>
        </p:txBody>
      </p:sp>
      <p:sp>
        <p:nvSpPr>
          <p:cNvPr id="2" name="Title 1"/>
          <p:cNvSpPr>
            <a:spLocks noGrp="1"/>
          </p:cNvSpPr>
          <p:nvPr>
            <p:ph type="title"/>
          </p:nvPr>
        </p:nvSpPr>
        <p:spPr>
          <a:xfrm>
            <a:off x="2167128" y="1225296"/>
            <a:ext cx="9281160" cy="3520440"/>
          </a:xfrm>
        </p:spPr>
        <p:txBody>
          <a:bodyPr anchor="ctr">
            <a:normAutofit/>
          </a:bodyPr>
          <a:lstStyle>
            <a:lvl1pPr>
              <a:lnSpc>
                <a:spcPct val="80000"/>
              </a:lnSpc>
              <a:defRPr sz="8000" b="0"/>
            </a:lvl1pPr>
          </a:lstStyle>
          <a:p>
            <a:r>
              <a:rPr lang="ja-JP" altLang="en-US"/>
              <a:t>マスター タイトルの書式設定</a:t>
            </a:r>
            <a:endParaRPr lang="en-US" dirty="0"/>
          </a:p>
        </p:txBody>
      </p:sp>
      <p:sp>
        <p:nvSpPr>
          <p:cNvPr id="3" name="Text Placeholder 2"/>
          <p:cNvSpPr>
            <a:spLocks noGrp="1"/>
          </p:cNvSpPr>
          <p:nvPr>
            <p:ph type="body" idx="1"/>
          </p:nvPr>
        </p:nvSpPr>
        <p:spPr>
          <a:xfrm>
            <a:off x="2165774" y="5020056"/>
            <a:ext cx="9052560" cy="1066800"/>
          </a:xfrm>
        </p:spPr>
        <p:txBody>
          <a:bodyPr anchor="t">
            <a:normAutofit/>
          </a:bodyPr>
          <a:lstStyle>
            <a:lvl1pPr marL="0" indent="0">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ja-JP" altLang="en-US"/>
              <a:t>マスター テキストの書式設定</a:t>
            </a:r>
          </a:p>
        </p:txBody>
      </p:sp>
      <p:grpSp>
        <p:nvGrpSpPr>
          <p:cNvPr id="11" name="Group 6">
            <a:extLst>
              <a:ext uri="{FF2B5EF4-FFF2-40B4-BE49-F238E27FC236}">
                <a16:creationId xmlns:a16="http://schemas.microsoft.com/office/drawing/2014/main" id="{CE23EF2A-4E84-971D-A662-17D4400942F6}"/>
              </a:ext>
            </a:extLst>
          </p:cNvPr>
          <p:cNvGrpSpPr>
            <a:grpSpLocks noChangeAspect="1"/>
          </p:cNvGrpSpPr>
          <p:nvPr/>
        </p:nvGrpSpPr>
        <p:grpSpPr>
          <a:xfrm>
            <a:off x="11401725" y="6229681"/>
            <a:ext cx="457200" cy="457200"/>
            <a:chOff x="11361456" y="6195813"/>
            <a:chExt cx="548640" cy="548640"/>
          </a:xfrm>
        </p:grpSpPr>
        <p:sp>
          <p:nvSpPr>
            <p:cNvPr id="12" name="Oval 7">
              <a:extLst>
                <a:ext uri="{FF2B5EF4-FFF2-40B4-BE49-F238E27FC236}">
                  <a16:creationId xmlns:a16="http://schemas.microsoft.com/office/drawing/2014/main" id="{AD4F7ED9-91ED-5847-730D-DA0A5EAA0F92}"/>
                </a:ext>
              </a:extLst>
            </p:cNvPr>
            <p:cNvSpPr/>
            <p:nvPr/>
          </p:nvSpPr>
          <p:spPr>
            <a:xfrm>
              <a:off x="11361456" y="6195813"/>
              <a:ext cx="548640" cy="548640"/>
            </a:xfrm>
            <a:prstGeom prst="ellipse">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saturation sat="95000"/>
                        </a14:imgEffect>
                        <a14:imgEffect>
                          <a14:brightnessContrast bright="-40000" contrast="20000"/>
                        </a14:imgEffect>
                      </a14:imgLayer>
                    </a14:imgProps>
                  </a:ext>
                </a:extLst>
              </a:blip>
              <a:srcRect/>
              <a:tile tx="50800" ty="0" sx="85000" sy="85000" flip="none" algn="tl"/>
            </a:blipFill>
            <a:ln w="25400" cap="flat" cmpd="sng" algn="ctr">
              <a:noFill/>
              <a:prstDash val="solid"/>
            </a:ln>
            <a:effectLst/>
          </p:spPr>
          <p:txBody>
            <a:bodyPr/>
            <a:lstStyle/>
            <a:p>
              <a:endParaRPr lang="ja-JP" altLang="en-US"/>
            </a:p>
          </p:txBody>
        </p:sp>
        <p:sp>
          <p:nvSpPr>
            <p:cNvPr id="13" name="Oval 8">
              <a:extLst>
                <a:ext uri="{FF2B5EF4-FFF2-40B4-BE49-F238E27FC236}">
                  <a16:creationId xmlns:a16="http://schemas.microsoft.com/office/drawing/2014/main" id="{C459FD0A-7E5B-4E45-59C0-A15622B06816}"/>
                </a:ext>
              </a:extLst>
            </p:cNvPr>
            <p:cNvSpPr/>
            <p:nvPr/>
          </p:nvSpPr>
          <p:spPr>
            <a:xfrm>
              <a:off x="11396488" y="6230844"/>
              <a:ext cx="478576" cy="478578"/>
            </a:xfrm>
            <a:prstGeom prst="ellipse">
              <a:avLst/>
            </a:prstGeom>
            <a:noFill/>
            <a:ln w="12700" cap="flat" cmpd="sng" algn="ctr">
              <a:solidFill>
                <a:srgbClr val="FFFFFF"/>
              </a:solidFill>
              <a:prstDash val="solid"/>
            </a:ln>
            <a:effectLst/>
          </p:spPr>
          <p:txBody>
            <a:bodyPr/>
            <a:lstStyle/>
            <a:p>
              <a:endParaRPr lang="ja-JP" altLang="en-US"/>
            </a:p>
          </p:txBody>
        </p:sp>
      </p:grpSp>
      <p:sp>
        <p:nvSpPr>
          <p:cNvPr id="14" name="Slide Number Placeholder 5">
            <a:extLst>
              <a:ext uri="{FF2B5EF4-FFF2-40B4-BE49-F238E27FC236}">
                <a16:creationId xmlns:a16="http://schemas.microsoft.com/office/drawing/2014/main" id="{4D72D24E-2137-912F-9074-C136DD14843D}"/>
              </a:ext>
            </a:extLst>
          </p:cNvPr>
          <p:cNvSpPr txBox="1">
            <a:spLocks/>
          </p:cNvSpPr>
          <p:nvPr/>
        </p:nvSpPr>
        <p:spPr>
          <a:xfrm>
            <a:off x="11311128" y="6272784"/>
            <a:ext cx="640080" cy="365125"/>
          </a:xfrm>
          <a:prstGeom prst="rect">
            <a:avLst/>
          </a:prstGeom>
        </p:spPr>
        <p:txBody>
          <a:bodyPr vert="horz" lIns="91440" tIns="45720" rIns="91440" bIns="45720" rtlCol="0" anchor="ctr"/>
          <a:lstStyle>
            <a:defPPr>
              <a:defRPr lang="en-US"/>
            </a:defPPr>
            <a:lvl1pPr marL="0" algn="ctr" defTabSz="457200" rtl="0" eaLnBrk="1" latinLnBrk="0" hangingPunct="1">
              <a:defRPr sz="1400" b="1" kern="1200">
                <a:solidFill>
                  <a:srgbClr val="FFFFFF"/>
                </a:solidFill>
                <a:latin typeface="+mj-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05FD5F69-4649-43A1-AC42-CF86B4469848}" type="slidenum">
              <a:rPr kumimoji="1" lang="ja-JP" altLang="en-US" smtClean="0"/>
              <a:pPr/>
              <a:t>‹#›</a:t>
            </a:fld>
            <a:endParaRPr kumimoji="1" lang="ja-JP" altLang="en-US"/>
          </a:p>
        </p:txBody>
      </p:sp>
      <p:sp>
        <p:nvSpPr>
          <p:cNvPr id="4" name="Date Placeholder 3">
            <a:extLst>
              <a:ext uri="{FF2B5EF4-FFF2-40B4-BE49-F238E27FC236}">
                <a16:creationId xmlns:a16="http://schemas.microsoft.com/office/drawing/2014/main" id="{5C470DFF-3934-8389-5554-E4542BB40E50}"/>
              </a:ext>
            </a:extLst>
          </p:cNvPr>
          <p:cNvSpPr>
            <a:spLocks noGrp="1"/>
          </p:cNvSpPr>
          <p:nvPr>
            <p:ph type="dt" sz="half" idx="2"/>
          </p:nvPr>
        </p:nvSpPr>
        <p:spPr>
          <a:xfrm>
            <a:off x="7964424" y="6272784"/>
            <a:ext cx="3273552" cy="365125"/>
          </a:xfrm>
          <a:prstGeom prst="rect">
            <a:avLst/>
          </a:prstGeom>
        </p:spPr>
        <p:txBody>
          <a:bodyPr vert="horz" lIns="91440" tIns="45720" rIns="91440" bIns="45720" rtlCol="0" anchor="ctr"/>
          <a:lstStyle>
            <a:lvl1pPr algn="r">
              <a:defRPr sz="1400" b="1">
                <a:solidFill>
                  <a:schemeClr val="tx2"/>
                </a:solidFill>
              </a:defRPr>
            </a:lvl1pPr>
          </a:lstStyle>
          <a:p>
            <a:r>
              <a:rPr kumimoji="1" lang="ja-JP" altLang="en-US"/>
              <a:t>２０２６年３月１０日（火）</a:t>
            </a:r>
            <a:endParaRPr kumimoji="1" lang="ja-JP" altLang="en-US" dirty="0"/>
          </a:p>
        </p:txBody>
      </p:sp>
      <p:sp>
        <p:nvSpPr>
          <p:cNvPr id="5" name="Footer Placeholder 4">
            <a:extLst>
              <a:ext uri="{FF2B5EF4-FFF2-40B4-BE49-F238E27FC236}">
                <a16:creationId xmlns:a16="http://schemas.microsoft.com/office/drawing/2014/main" id="{B1B63780-ACB0-4DF5-5554-56E857372420}"/>
              </a:ext>
            </a:extLst>
          </p:cNvPr>
          <p:cNvSpPr>
            <a:spLocks noGrp="1"/>
          </p:cNvSpPr>
          <p:nvPr>
            <p:ph type="ftr" sz="quarter" idx="3"/>
          </p:nvPr>
        </p:nvSpPr>
        <p:spPr>
          <a:xfrm>
            <a:off x="1088136" y="6272784"/>
            <a:ext cx="2621468" cy="365125"/>
          </a:xfrm>
          <a:prstGeom prst="rect">
            <a:avLst/>
          </a:prstGeom>
        </p:spPr>
        <p:txBody>
          <a:bodyPr vert="horz" lIns="91440" tIns="45720" rIns="91440" bIns="45720" rtlCol="0" anchor="ctr"/>
          <a:lstStyle>
            <a:lvl1pPr algn="l">
              <a:defRPr sz="1400" b="1">
                <a:solidFill>
                  <a:schemeClr val="tx2"/>
                </a:solidFill>
              </a:defRPr>
            </a:lvl1pPr>
          </a:lstStyle>
          <a:p>
            <a:r>
              <a:rPr kumimoji="1" lang="ja-JP" altLang="en-US" dirty="0"/>
              <a:t>一八会４６期３月例会</a:t>
            </a:r>
          </a:p>
        </p:txBody>
      </p:sp>
    </p:spTree>
    <p:extLst>
      <p:ext uri="{BB962C8B-B14F-4D97-AF65-F5344CB8AC3E}">
        <p14:creationId xmlns:p14="http://schemas.microsoft.com/office/powerpoint/2010/main" val="378342999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sz="half" idx="1"/>
          </p:nvPr>
        </p:nvSpPr>
        <p:spPr>
          <a:xfrm>
            <a:off x="1069848" y="2194560"/>
            <a:ext cx="4754880" cy="3977640"/>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Content Placeholder 3"/>
          <p:cNvSpPr>
            <a:spLocks noGrp="1"/>
          </p:cNvSpPr>
          <p:nvPr>
            <p:ph sz="half" idx="2"/>
          </p:nvPr>
        </p:nvSpPr>
        <p:spPr>
          <a:xfrm>
            <a:off x="6364224" y="2194560"/>
            <a:ext cx="4754880" cy="3977640"/>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Slide Number Placeholder 6"/>
          <p:cNvSpPr>
            <a:spLocks noGrp="1"/>
          </p:cNvSpPr>
          <p:nvPr>
            <p:ph type="sldNum" sz="quarter" idx="12"/>
          </p:nvPr>
        </p:nvSpPr>
        <p:spPr/>
        <p:txBody>
          <a:bodyPr/>
          <a:lstStyle/>
          <a:p>
            <a:fld id="{05FD5F69-4649-43A1-AC42-CF86B4469848}" type="slidenum">
              <a:rPr kumimoji="1" lang="ja-JP" altLang="en-US" smtClean="0"/>
              <a:t>‹#›</a:t>
            </a:fld>
            <a:endParaRPr kumimoji="1" lang="ja-JP" altLang="en-US"/>
          </a:p>
        </p:txBody>
      </p:sp>
      <p:sp>
        <p:nvSpPr>
          <p:cNvPr id="5" name="Date Placeholder 3">
            <a:extLst>
              <a:ext uri="{FF2B5EF4-FFF2-40B4-BE49-F238E27FC236}">
                <a16:creationId xmlns:a16="http://schemas.microsoft.com/office/drawing/2014/main" id="{E3E6A875-9F3B-B848-9649-047B4BF6E451}"/>
              </a:ext>
            </a:extLst>
          </p:cNvPr>
          <p:cNvSpPr>
            <a:spLocks noGrp="1"/>
          </p:cNvSpPr>
          <p:nvPr>
            <p:ph type="dt" sz="half" idx="13"/>
          </p:nvPr>
        </p:nvSpPr>
        <p:spPr>
          <a:xfrm>
            <a:off x="7964424" y="6272784"/>
            <a:ext cx="3273552" cy="365125"/>
          </a:xfrm>
          <a:prstGeom prst="rect">
            <a:avLst/>
          </a:prstGeom>
        </p:spPr>
        <p:txBody>
          <a:bodyPr vert="horz" lIns="91440" tIns="45720" rIns="91440" bIns="45720" rtlCol="0" anchor="ctr"/>
          <a:lstStyle>
            <a:lvl1pPr algn="r">
              <a:defRPr sz="1400" b="1">
                <a:solidFill>
                  <a:schemeClr val="tx2"/>
                </a:solidFill>
              </a:defRPr>
            </a:lvl1pPr>
          </a:lstStyle>
          <a:p>
            <a:r>
              <a:rPr kumimoji="1" lang="ja-JP" altLang="en-US"/>
              <a:t>２０２６年３月１０日（火）</a:t>
            </a:r>
            <a:endParaRPr kumimoji="1" lang="ja-JP" altLang="en-US" dirty="0"/>
          </a:p>
        </p:txBody>
      </p:sp>
      <p:sp>
        <p:nvSpPr>
          <p:cNvPr id="6" name="Footer Placeholder 4">
            <a:extLst>
              <a:ext uri="{FF2B5EF4-FFF2-40B4-BE49-F238E27FC236}">
                <a16:creationId xmlns:a16="http://schemas.microsoft.com/office/drawing/2014/main" id="{39B692FE-A846-3A07-DEFE-8E992DA31C00}"/>
              </a:ext>
            </a:extLst>
          </p:cNvPr>
          <p:cNvSpPr>
            <a:spLocks noGrp="1"/>
          </p:cNvSpPr>
          <p:nvPr>
            <p:ph type="ftr" sz="quarter" idx="3"/>
          </p:nvPr>
        </p:nvSpPr>
        <p:spPr>
          <a:xfrm>
            <a:off x="1088136" y="6272784"/>
            <a:ext cx="2621468" cy="365125"/>
          </a:xfrm>
          <a:prstGeom prst="rect">
            <a:avLst/>
          </a:prstGeom>
        </p:spPr>
        <p:txBody>
          <a:bodyPr vert="horz" lIns="91440" tIns="45720" rIns="91440" bIns="45720" rtlCol="0" anchor="ctr"/>
          <a:lstStyle>
            <a:lvl1pPr algn="l">
              <a:defRPr sz="1400" b="1">
                <a:solidFill>
                  <a:schemeClr val="tx2"/>
                </a:solidFill>
              </a:defRPr>
            </a:lvl1pPr>
          </a:lstStyle>
          <a:p>
            <a:r>
              <a:rPr kumimoji="1" lang="ja-JP" altLang="en-US" dirty="0"/>
              <a:t>一八会４６期３月例会</a:t>
            </a:r>
          </a:p>
        </p:txBody>
      </p:sp>
    </p:spTree>
    <p:extLst>
      <p:ext uri="{BB962C8B-B14F-4D97-AF65-F5344CB8AC3E}">
        <p14:creationId xmlns:p14="http://schemas.microsoft.com/office/powerpoint/2010/main" val="401403518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ja-JP" altLang="en-US"/>
              <a:t>マスター タイトルの書式設定</a:t>
            </a:r>
            <a:endParaRPr lang="en-US" dirty="0"/>
          </a:p>
        </p:txBody>
      </p:sp>
      <p:sp>
        <p:nvSpPr>
          <p:cNvPr id="3" name="Text Placeholder 2"/>
          <p:cNvSpPr>
            <a:spLocks noGrp="1"/>
          </p:cNvSpPr>
          <p:nvPr>
            <p:ph type="body" idx="1"/>
          </p:nvPr>
        </p:nvSpPr>
        <p:spPr>
          <a:xfrm>
            <a:off x="1066800" y="2048256"/>
            <a:ext cx="4754880" cy="640080"/>
          </a:xfrm>
        </p:spPr>
        <p:txBody>
          <a:bodyPr anchor="ctr">
            <a:normAutofit/>
          </a:bodyPr>
          <a:lstStyle>
            <a:lvl1pPr marL="0" indent="0">
              <a:buNone/>
              <a:defRPr sz="2000" b="1">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Content Placeholder 3"/>
          <p:cNvSpPr>
            <a:spLocks noGrp="1"/>
          </p:cNvSpPr>
          <p:nvPr>
            <p:ph sz="half" idx="2"/>
          </p:nvPr>
        </p:nvSpPr>
        <p:spPr>
          <a:xfrm>
            <a:off x="1069848" y="2743200"/>
            <a:ext cx="4754880" cy="3291840"/>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Text Placeholder 4"/>
          <p:cNvSpPr>
            <a:spLocks noGrp="1"/>
          </p:cNvSpPr>
          <p:nvPr>
            <p:ph type="body" sz="quarter" idx="3"/>
          </p:nvPr>
        </p:nvSpPr>
        <p:spPr>
          <a:xfrm>
            <a:off x="6364224" y="2048256"/>
            <a:ext cx="4754880" cy="640080"/>
          </a:xfrm>
        </p:spPr>
        <p:txBody>
          <a:bodyPr anchor="ctr">
            <a:normAutofit/>
          </a:bodyPr>
          <a:lstStyle>
            <a:lvl1pPr marL="0" indent="0">
              <a:buNone/>
              <a:defRPr sz="2000" b="1">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Content Placeholder 5"/>
          <p:cNvSpPr>
            <a:spLocks noGrp="1"/>
          </p:cNvSpPr>
          <p:nvPr>
            <p:ph sz="quarter" idx="4"/>
          </p:nvPr>
        </p:nvSpPr>
        <p:spPr>
          <a:xfrm>
            <a:off x="6364224" y="2743200"/>
            <a:ext cx="4754880" cy="3291840"/>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9" name="Slide Number Placeholder 8"/>
          <p:cNvSpPr>
            <a:spLocks noGrp="1"/>
          </p:cNvSpPr>
          <p:nvPr>
            <p:ph type="sldNum" sz="quarter" idx="12"/>
          </p:nvPr>
        </p:nvSpPr>
        <p:spPr/>
        <p:txBody>
          <a:bodyPr/>
          <a:lstStyle/>
          <a:p>
            <a:fld id="{05FD5F69-4649-43A1-AC42-CF86B4469848}" type="slidenum">
              <a:rPr kumimoji="1" lang="ja-JP" altLang="en-US" smtClean="0"/>
              <a:t>‹#›</a:t>
            </a:fld>
            <a:endParaRPr kumimoji="1" lang="ja-JP" altLang="en-US"/>
          </a:p>
        </p:txBody>
      </p:sp>
      <p:sp>
        <p:nvSpPr>
          <p:cNvPr id="7" name="Date Placeholder 3">
            <a:extLst>
              <a:ext uri="{FF2B5EF4-FFF2-40B4-BE49-F238E27FC236}">
                <a16:creationId xmlns:a16="http://schemas.microsoft.com/office/drawing/2014/main" id="{C0650153-99E3-7D2D-0752-B8CE242719F4}"/>
              </a:ext>
            </a:extLst>
          </p:cNvPr>
          <p:cNvSpPr>
            <a:spLocks noGrp="1"/>
          </p:cNvSpPr>
          <p:nvPr>
            <p:ph type="dt" sz="half" idx="13"/>
          </p:nvPr>
        </p:nvSpPr>
        <p:spPr>
          <a:xfrm>
            <a:off x="7964424" y="6272784"/>
            <a:ext cx="3273552" cy="365125"/>
          </a:xfrm>
          <a:prstGeom prst="rect">
            <a:avLst/>
          </a:prstGeom>
        </p:spPr>
        <p:txBody>
          <a:bodyPr vert="horz" lIns="91440" tIns="45720" rIns="91440" bIns="45720" rtlCol="0" anchor="ctr"/>
          <a:lstStyle>
            <a:lvl1pPr algn="r">
              <a:defRPr sz="1400" b="1">
                <a:solidFill>
                  <a:schemeClr val="tx2"/>
                </a:solidFill>
              </a:defRPr>
            </a:lvl1pPr>
          </a:lstStyle>
          <a:p>
            <a:r>
              <a:rPr kumimoji="1" lang="ja-JP" altLang="en-US"/>
              <a:t>２０２６年３月１０日（火）</a:t>
            </a:r>
            <a:endParaRPr kumimoji="1" lang="ja-JP" altLang="en-US" dirty="0"/>
          </a:p>
        </p:txBody>
      </p:sp>
      <p:sp>
        <p:nvSpPr>
          <p:cNvPr id="8" name="Footer Placeholder 4">
            <a:extLst>
              <a:ext uri="{FF2B5EF4-FFF2-40B4-BE49-F238E27FC236}">
                <a16:creationId xmlns:a16="http://schemas.microsoft.com/office/drawing/2014/main" id="{61C90223-369D-99F5-C0AA-A0E3A0B97F4A}"/>
              </a:ext>
            </a:extLst>
          </p:cNvPr>
          <p:cNvSpPr>
            <a:spLocks noGrp="1"/>
          </p:cNvSpPr>
          <p:nvPr>
            <p:ph type="ftr" sz="quarter" idx="14"/>
          </p:nvPr>
        </p:nvSpPr>
        <p:spPr>
          <a:xfrm>
            <a:off x="1088136" y="6272784"/>
            <a:ext cx="2621468" cy="365125"/>
          </a:xfrm>
          <a:prstGeom prst="rect">
            <a:avLst/>
          </a:prstGeom>
        </p:spPr>
        <p:txBody>
          <a:bodyPr vert="horz" lIns="91440" tIns="45720" rIns="91440" bIns="45720" rtlCol="0" anchor="ctr"/>
          <a:lstStyle>
            <a:lvl1pPr algn="l">
              <a:defRPr sz="1400" b="1">
                <a:solidFill>
                  <a:schemeClr val="tx2"/>
                </a:solidFill>
              </a:defRPr>
            </a:lvl1pPr>
          </a:lstStyle>
          <a:p>
            <a:r>
              <a:rPr kumimoji="1" lang="ja-JP" altLang="en-US" dirty="0"/>
              <a:t>一八会４６期３月例会</a:t>
            </a:r>
          </a:p>
        </p:txBody>
      </p:sp>
    </p:spTree>
    <p:extLst>
      <p:ext uri="{BB962C8B-B14F-4D97-AF65-F5344CB8AC3E}">
        <p14:creationId xmlns:p14="http://schemas.microsoft.com/office/powerpoint/2010/main" val="364912342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6" name="Title 5"/>
          <p:cNvSpPr>
            <a:spLocks noGrp="1"/>
          </p:cNvSpPr>
          <p:nvPr>
            <p:ph type="title"/>
          </p:nvPr>
        </p:nvSpPr>
        <p:spPr>
          <a:xfrm>
            <a:off x="1069848" y="2624328"/>
            <a:ext cx="10058400" cy="1609344"/>
          </a:xfrm>
        </p:spPr>
        <p:txBody>
          <a:bodyPr/>
          <a:lstStyle/>
          <a:p>
            <a:r>
              <a:rPr lang="ja-JP" altLang="en-US"/>
              <a:t>マスター タイトルの書式設定</a:t>
            </a:r>
            <a:endParaRPr lang="en-US" dirty="0"/>
          </a:p>
        </p:txBody>
      </p:sp>
      <p:sp>
        <p:nvSpPr>
          <p:cNvPr id="5" name="Slide Number Placeholder 4"/>
          <p:cNvSpPr>
            <a:spLocks noGrp="1"/>
          </p:cNvSpPr>
          <p:nvPr>
            <p:ph type="sldNum" sz="quarter" idx="12"/>
          </p:nvPr>
        </p:nvSpPr>
        <p:spPr/>
        <p:txBody>
          <a:bodyPr/>
          <a:lstStyle/>
          <a:p>
            <a:fld id="{05FD5F69-4649-43A1-AC42-CF86B4469848}" type="slidenum">
              <a:rPr kumimoji="1" lang="ja-JP" altLang="en-US" smtClean="0"/>
              <a:t>‹#›</a:t>
            </a:fld>
            <a:endParaRPr kumimoji="1" lang="ja-JP" altLang="en-US"/>
          </a:p>
        </p:txBody>
      </p:sp>
      <p:sp>
        <p:nvSpPr>
          <p:cNvPr id="3" name="Date Placeholder 3">
            <a:extLst>
              <a:ext uri="{FF2B5EF4-FFF2-40B4-BE49-F238E27FC236}">
                <a16:creationId xmlns:a16="http://schemas.microsoft.com/office/drawing/2014/main" id="{FF496CEA-A30B-6C19-6CAF-A658DC2E1C4D}"/>
              </a:ext>
            </a:extLst>
          </p:cNvPr>
          <p:cNvSpPr>
            <a:spLocks noGrp="1"/>
          </p:cNvSpPr>
          <p:nvPr>
            <p:ph type="dt" sz="half" idx="2"/>
          </p:nvPr>
        </p:nvSpPr>
        <p:spPr>
          <a:xfrm>
            <a:off x="7964424" y="6272784"/>
            <a:ext cx="3273552" cy="365125"/>
          </a:xfrm>
          <a:prstGeom prst="rect">
            <a:avLst/>
          </a:prstGeom>
        </p:spPr>
        <p:txBody>
          <a:bodyPr vert="horz" lIns="91440" tIns="45720" rIns="91440" bIns="45720" rtlCol="0" anchor="ctr"/>
          <a:lstStyle>
            <a:lvl1pPr algn="r">
              <a:defRPr sz="1400" b="1">
                <a:solidFill>
                  <a:schemeClr val="tx2"/>
                </a:solidFill>
              </a:defRPr>
            </a:lvl1pPr>
          </a:lstStyle>
          <a:p>
            <a:r>
              <a:rPr kumimoji="1" lang="ja-JP" altLang="en-US"/>
              <a:t>２０２６年３月１０日（火）</a:t>
            </a:r>
            <a:endParaRPr kumimoji="1" lang="ja-JP" altLang="en-US" dirty="0"/>
          </a:p>
        </p:txBody>
      </p:sp>
      <p:sp>
        <p:nvSpPr>
          <p:cNvPr id="4" name="Footer Placeholder 4">
            <a:extLst>
              <a:ext uri="{FF2B5EF4-FFF2-40B4-BE49-F238E27FC236}">
                <a16:creationId xmlns:a16="http://schemas.microsoft.com/office/drawing/2014/main" id="{20E2F345-FE81-5614-C7AE-838FE5AAFE50}"/>
              </a:ext>
            </a:extLst>
          </p:cNvPr>
          <p:cNvSpPr>
            <a:spLocks noGrp="1"/>
          </p:cNvSpPr>
          <p:nvPr>
            <p:ph type="ftr" sz="quarter" idx="3"/>
          </p:nvPr>
        </p:nvSpPr>
        <p:spPr>
          <a:xfrm>
            <a:off x="1088136" y="6272784"/>
            <a:ext cx="2621468" cy="365125"/>
          </a:xfrm>
          <a:prstGeom prst="rect">
            <a:avLst/>
          </a:prstGeom>
        </p:spPr>
        <p:txBody>
          <a:bodyPr vert="horz" lIns="91440" tIns="45720" rIns="91440" bIns="45720" rtlCol="0" anchor="ctr"/>
          <a:lstStyle>
            <a:lvl1pPr algn="l">
              <a:defRPr sz="1400" b="1">
                <a:solidFill>
                  <a:schemeClr val="tx2"/>
                </a:solidFill>
              </a:defRPr>
            </a:lvl1pPr>
          </a:lstStyle>
          <a:p>
            <a:r>
              <a:rPr kumimoji="1" lang="ja-JP" altLang="en-US" dirty="0"/>
              <a:t>一八会４６期３月例会</a:t>
            </a:r>
          </a:p>
        </p:txBody>
      </p:sp>
    </p:spTree>
    <p:extLst>
      <p:ext uri="{BB962C8B-B14F-4D97-AF65-F5344CB8AC3E}">
        <p14:creationId xmlns:p14="http://schemas.microsoft.com/office/powerpoint/2010/main" val="129034659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05FD5F69-4649-43A1-AC42-CF86B4469848}" type="slidenum">
              <a:rPr kumimoji="1" lang="ja-JP" altLang="en-US" smtClean="0"/>
              <a:t>‹#›</a:t>
            </a:fld>
            <a:endParaRPr kumimoji="1" lang="ja-JP" altLang="en-US"/>
          </a:p>
        </p:txBody>
      </p:sp>
      <p:sp>
        <p:nvSpPr>
          <p:cNvPr id="2" name="Date Placeholder 3">
            <a:extLst>
              <a:ext uri="{FF2B5EF4-FFF2-40B4-BE49-F238E27FC236}">
                <a16:creationId xmlns:a16="http://schemas.microsoft.com/office/drawing/2014/main" id="{FCA00D34-BF3F-97DF-9EB0-2345BAB2D0A0}"/>
              </a:ext>
            </a:extLst>
          </p:cNvPr>
          <p:cNvSpPr>
            <a:spLocks noGrp="1"/>
          </p:cNvSpPr>
          <p:nvPr>
            <p:ph type="dt" sz="half" idx="2"/>
          </p:nvPr>
        </p:nvSpPr>
        <p:spPr>
          <a:xfrm>
            <a:off x="7964424" y="6272784"/>
            <a:ext cx="3273552" cy="365125"/>
          </a:xfrm>
          <a:prstGeom prst="rect">
            <a:avLst/>
          </a:prstGeom>
        </p:spPr>
        <p:txBody>
          <a:bodyPr vert="horz" lIns="91440" tIns="45720" rIns="91440" bIns="45720" rtlCol="0" anchor="ctr"/>
          <a:lstStyle>
            <a:lvl1pPr algn="r">
              <a:defRPr sz="1400" b="1">
                <a:solidFill>
                  <a:schemeClr val="tx2"/>
                </a:solidFill>
              </a:defRPr>
            </a:lvl1pPr>
          </a:lstStyle>
          <a:p>
            <a:r>
              <a:rPr kumimoji="1" lang="ja-JP" altLang="en-US"/>
              <a:t>２０２６年３月１０日（火）</a:t>
            </a:r>
            <a:endParaRPr kumimoji="1" lang="ja-JP" altLang="en-US" dirty="0"/>
          </a:p>
        </p:txBody>
      </p:sp>
      <p:sp>
        <p:nvSpPr>
          <p:cNvPr id="3" name="Footer Placeholder 4">
            <a:extLst>
              <a:ext uri="{FF2B5EF4-FFF2-40B4-BE49-F238E27FC236}">
                <a16:creationId xmlns:a16="http://schemas.microsoft.com/office/drawing/2014/main" id="{B2B2FE49-3CC6-1A27-DC8F-092168D1C226}"/>
              </a:ext>
            </a:extLst>
          </p:cNvPr>
          <p:cNvSpPr>
            <a:spLocks noGrp="1"/>
          </p:cNvSpPr>
          <p:nvPr>
            <p:ph type="ftr" sz="quarter" idx="3"/>
          </p:nvPr>
        </p:nvSpPr>
        <p:spPr>
          <a:xfrm>
            <a:off x="1088136" y="6272784"/>
            <a:ext cx="2621468" cy="365125"/>
          </a:xfrm>
          <a:prstGeom prst="rect">
            <a:avLst/>
          </a:prstGeom>
        </p:spPr>
        <p:txBody>
          <a:bodyPr vert="horz" lIns="91440" tIns="45720" rIns="91440" bIns="45720" rtlCol="0" anchor="ctr"/>
          <a:lstStyle>
            <a:lvl1pPr algn="l">
              <a:defRPr sz="1400" b="1">
                <a:solidFill>
                  <a:schemeClr val="tx2"/>
                </a:solidFill>
              </a:defRPr>
            </a:lvl1pPr>
          </a:lstStyle>
          <a:p>
            <a:r>
              <a:rPr kumimoji="1" lang="ja-JP" altLang="en-US" dirty="0"/>
              <a:t>一八会４６期３月例会</a:t>
            </a:r>
          </a:p>
        </p:txBody>
      </p:sp>
    </p:spTree>
    <p:extLst>
      <p:ext uri="{BB962C8B-B14F-4D97-AF65-F5344CB8AC3E}">
        <p14:creationId xmlns:p14="http://schemas.microsoft.com/office/powerpoint/2010/main" val="132028870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タイトル付きのコンテンツ">
    <p:spTree>
      <p:nvGrpSpPr>
        <p:cNvPr id="1" name=""/>
        <p:cNvGrpSpPr/>
        <p:nvPr/>
      </p:nvGrpSpPr>
      <p:grpSpPr>
        <a:xfrm>
          <a:off x="0" y="0"/>
          <a:ext cx="0" cy="0"/>
          <a:chOff x="0" y="0"/>
          <a:chExt cx="0" cy="0"/>
        </a:xfrm>
      </p:grpSpPr>
      <p:sp>
        <p:nvSpPr>
          <p:cNvPr id="8" name="Rectangle 7"/>
          <p:cNvSpPr/>
          <p:nvPr/>
        </p:nvSpPr>
        <p:spPr>
          <a:xfrm>
            <a:off x="8303740" y="0"/>
            <a:ext cx="3888259" cy="6857999"/>
          </a:xfrm>
          <a:prstGeom prst="rect">
            <a:avLst/>
          </a:prstGeom>
          <a:blipFill dpi="0" rotWithShape="1">
            <a:blip r:embed="rId2">
              <a:alphaModFix amt="60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549640" y="685800"/>
            <a:ext cx="3200400" cy="1737360"/>
          </a:xfrm>
        </p:spPr>
        <p:txBody>
          <a:bodyPr anchor="b">
            <a:normAutofit/>
          </a:bodyPr>
          <a:lstStyle>
            <a:lvl1pPr>
              <a:defRPr sz="3200" b="1"/>
            </a:lvl1pPr>
          </a:lstStyle>
          <a:p>
            <a:r>
              <a:rPr lang="ja-JP" altLang="en-US"/>
              <a:t>マスター タイトルの書式設定</a:t>
            </a:r>
            <a:endParaRPr lang="en-US" dirty="0"/>
          </a:p>
        </p:txBody>
      </p:sp>
      <p:sp>
        <p:nvSpPr>
          <p:cNvPr id="3" name="Content Placeholder 2"/>
          <p:cNvSpPr>
            <a:spLocks noGrp="1"/>
          </p:cNvSpPr>
          <p:nvPr>
            <p:ph idx="1"/>
          </p:nvPr>
        </p:nvSpPr>
        <p:spPr>
          <a:xfrm>
            <a:off x="838200" y="685800"/>
            <a:ext cx="6711696" cy="5020056"/>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Text Placeholder 3"/>
          <p:cNvSpPr>
            <a:spLocks noGrp="1"/>
          </p:cNvSpPr>
          <p:nvPr>
            <p:ph type="body" sz="half" idx="2"/>
          </p:nvPr>
        </p:nvSpPr>
        <p:spPr>
          <a:xfrm>
            <a:off x="8549640" y="2423160"/>
            <a:ext cx="3200400" cy="3291840"/>
          </a:xfrm>
        </p:spPr>
        <p:txBody>
          <a:bodyPr>
            <a:normAutofit/>
          </a:bodyPr>
          <a:lstStyle>
            <a:lvl1pPr marL="0" indent="0">
              <a:lnSpc>
                <a:spcPct val="100000"/>
              </a:lnSpc>
              <a:spcBef>
                <a:spcPts val="1000"/>
              </a:spcBef>
              <a:buNone/>
              <a:defRPr sz="1400">
                <a:solidFill>
                  <a:schemeClr val="accent1">
                    <a:lumMod val="7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マスター テキストの書式設定</a:t>
            </a:r>
          </a:p>
        </p:txBody>
      </p:sp>
      <p:grpSp>
        <p:nvGrpSpPr>
          <p:cNvPr id="9" name="Group 8"/>
          <p:cNvGrpSpPr>
            <a:grpSpLocks noChangeAspect="1"/>
          </p:cNvGrpSpPr>
          <p:nvPr/>
        </p:nvGrpSpPr>
        <p:grpSpPr>
          <a:xfrm>
            <a:off x="11401725" y="6229681"/>
            <a:ext cx="457200" cy="457200"/>
            <a:chOff x="11361456" y="6195813"/>
            <a:chExt cx="548640" cy="548640"/>
          </a:xfrm>
        </p:grpSpPr>
        <p:sp>
          <p:nvSpPr>
            <p:cNvPr id="10" name="Oval 9"/>
            <p:cNvSpPr/>
            <p:nvPr/>
          </p:nvSpPr>
          <p:spPr>
            <a:xfrm>
              <a:off x="11361456" y="6195813"/>
              <a:ext cx="548640" cy="548640"/>
            </a:xfrm>
            <a:prstGeom prst="ellipse">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saturation sat="95000"/>
                        </a14:imgEffect>
                        <a14:imgEffect>
                          <a14:brightnessContrast bright="-40000" contrast="20000"/>
                        </a14:imgEffect>
                      </a14:imgLayer>
                    </a14:imgProps>
                  </a:ext>
                </a:extLst>
              </a:blip>
              <a:srcRect/>
              <a:tile tx="50800" ty="0" sx="85000" sy="85000" flip="none" algn="tl"/>
            </a:blipFill>
            <a:ln w="25400" cap="flat" cmpd="sng" algn="ctr">
              <a:noFill/>
              <a:prstDash val="solid"/>
            </a:ln>
            <a:effectLst/>
          </p:spPr>
        </p:sp>
        <p:sp>
          <p:nvSpPr>
            <p:cNvPr id="11" name="Oval 10"/>
            <p:cNvSpPr/>
            <p:nvPr/>
          </p:nvSpPr>
          <p:spPr>
            <a:xfrm>
              <a:off x="11396488" y="6230844"/>
              <a:ext cx="478576" cy="478578"/>
            </a:xfrm>
            <a:prstGeom prst="ellipse">
              <a:avLst/>
            </a:prstGeom>
            <a:noFill/>
            <a:ln w="12700" cap="flat" cmpd="sng" algn="ctr">
              <a:solidFill>
                <a:sysClr val="window" lastClr="FFFFFF"/>
              </a:solidFill>
              <a:prstDash val="solid"/>
            </a:ln>
            <a:effectLst/>
          </p:spPr>
        </p:sp>
      </p:grpSp>
      <p:sp>
        <p:nvSpPr>
          <p:cNvPr id="7" name="Slide Number Placeholder 6"/>
          <p:cNvSpPr>
            <a:spLocks noGrp="1"/>
          </p:cNvSpPr>
          <p:nvPr>
            <p:ph type="sldNum" sz="quarter" idx="12"/>
          </p:nvPr>
        </p:nvSpPr>
        <p:spPr/>
        <p:txBody>
          <a:bodyPr/>
          <a:lstStyle/>
          <a:p>
            <a:fld id="{05FD5F69-4649-43A1-AC42-CF86B4469848}" type="slidenum">
              <a:rPr kumimoji="1" lang="ja-JP" altLang="en-US" smtClean="0"/>
              <a:t>‹#›</a:t>
            </a:fld>
            <a:endParaRPr kumimoji="1" lang="ja-JP" altLang="en-US"/>
          </a:p>
        </p:txBody>
      </p:sp>
      <p:sp>
        <p:nvSpPr>
          <p:cNvPr id="5" name="Date Placeholder 3">
            <a:extLst>
              <a:ext uri="{FF2B5EF4-FFF2-40B4-BE49-F238E27FC236}">
                <a16:creationId xmlns:a16="http://schemas.microsoft.com/office/drawing/2014/main" id="{71FF6F0B-4729-2EB3-9B08-511053B0D1A3}"/>
              </a:ext>
            </a:extLst>
          </p:cNvPr>
          <p:cNvSpPr>
            <a:spLocks noGrp="1"/>
          </p:cNvSpPr>
          <p:nvPr>
            <p:ph type="dt" sz="half" idx="13"/>
          </p:nvPr>
        </p:nvSpPr>
        <p:spPr>
          <a:xfrm>
            <a:off x="7964424" y="6272784"/>
            <a:ext cx="3273552" cy="365125"/>
          </a:xfrm>
          <a:prstGeom prst="rect">
            <a:avLst/>
          </a:prstGeom>
        </p:spPr>
        <p:txBody>
          <a:bodyPr vert="horz" lIns="91440" tIns="45720" rIns="91440" bIns="45720" rtlCol="0" anchor="ctr"/>
          <a:lstStyle>
            <a:lvl1pPr algn="r">
              <a:defRPr sz="1400" b="1">
                <a:solidFill>
                  <a:schemeClr val="tx2"/>
                </a:solidFill>
              </a:defRPr>
            </a:lvl1pPr>
          </a:lstStyle>
          <a:p>
            <a:r>
              <a:rPr kumimoji="1" lang="ja-JP" altLang="en-US"/>
              <a:t>２０２６年３月１０日（火）</a:t>
            </a:r>
            <a:endParaRPr kumimoji="1" lang="ja-JP" altLang="en-US" dirty="0"/>
          </a:p>
        </p:txBody>
      </p:sp>
      <p:sp>
        <p:nvSpPr>
          <p:cNvPr id="6" name="Footer Placeholder 4">
            <a:extLst>
              <a:ext uri="{FF2B5EF4-FFF2-40B4-BE49-F238E27FC236}">
                <a16:creationId xmlns:a16="http://schemas.microsoft.com/office/drawing/2014/main" id="{51B0E73E-04DD-9325-4507-E2C34A2E8279}"/>
              </a:ext>
            </a:extLst>
          </p:cNvPr>
          <p:cNvSpPr>
            <a:spLocks noGrp="1"/>
          </p:cNvSpPr>
          <p:nvPr>
            <p:ph type="ftr" sz="quarter" idx="3"/>
          </p:nvPr>
        </p:nvSpPr>
        <p:spPr>
          <a:xfrm>
            <a:off x="1088136" y="6272784"/>
            <a:ext cx="2621468" cy="365125"/>
          </a:xfrm>
          <a:prstGeom prst="rect">
            <a:avLst/>
          </a:prstGeom>
        </p:spPr>
        <p:txBody>
          <a:bodyPr vert="horz" lIns="91440" tIns="45720" rIns="91440" bIns="45720" rtlCol="0" anchor="ctr"/>
          <a:lstStyle>
            <a:lvl1pPr algn="l">
              <a:defRPr sz="1400" b="1">
                <a:solidFill>
                  <a:schemeClr val="tx2"/>
                </a:solidFill>
              </a:defRPr>
            </a:lvl1pPr>
          </a:lstStyle>
          <a:p>
            <a:r>
              <a:rPr kumimoji="1" lang="ja-JP" altLang="en-US" dirty="0"/>
              <a:t>一八会４６期３月例会</a:t>
            </a:r>
          </a:p>
        </p:txBody>
      </p:sp>
    </p:spTree>
    <p:extLst>
      <p:ext uri="{BB962C8B-B14F-4D97-AF65-F5344CB8AC3E}">
        <p14:creationId xmlns:p14="http://schemas.microsoft.com/office/powerpoint/2010/main" val="274953316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タイトル付きの図">
    <p:spTree>
      <p:nvGrpSpPr>
        <p:cNvPr id="1" name=""/>
        <p:cNvGrpSpPr/>
        <p:nvPr/>
      </p:nvGrpSpPr>
      <p:grpSpPr>
        <a:xfrm>
          <a:off x="0" y="0"/>
          <a:ext cx="0" cy="0"/>
          <a:chOff x="0" y="0"/>
          <a:chExt cx="0" cy="0"/>
        </a:xfrm>
      </p:grpSpPr>
      <p:sp>
        <p:nvSpPr>
          <p:cNvPr id="11" name="Rectangle 10"/>
          <p:cNvSpPr/>
          <p:nvPr/>
        </p:nvSpPr>
        <p:spPr>
          <a:xfrm>
            <a:off x="8303740" y="0"/>
            <a:ext cx="3888259" cy="6857999"/>
          </a:xfrm>
          <a:prstGeom prst="rect">
            <a:avLst/>
          </a:prstGeom>
          <a:blipFill dpi="0" rotWithShape="1">
            <a:blip r:embed="rId2">
              <a:alphaModFix amt="60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ja-JP" altLang="en-US"/>
          </a:p>
        </p:txBody>
      </p:sp>
      <p:sp>
        <p:nvSpPr>
          <p:cNvPr id="2" name="Title 1"/>
          <p:cNvSpPr>
            <a:spLocks noGrp="1"/>
          </p:cNvSpPr>
          <p:nvPr>
            <p:ph type="title"/>
          </p:nvPr>
        </p:nvSpPr>
        <p:spPr>
          <a:xfrm>
            <a:off x="8549640" y="685800"/>
            <a:ext cx="3200400" cy="1737360"/>
          </a:xfrm>
        </p:spPr>
        <p:txBody>
          <a:bodyPr anchor="b">
            <a:normAutofit/>
          </a:bodyPr>
          <a:lstStyle>
            <a:lvl1pPr>
              <a:defRPr sz="3200" b="1"/>
            </a:lvl1pPr>
          </a:lstStyle>
          <a:p>
            <a:r>
              <a:rPr lang="ja-JP" altLang="en-US"/>
              <a:t>マスター タイトルの書式設定</a:t>
            </a:r>
            <a:endParaRPr lang="en-US" dirty="0"/>
          </a:p>
        </p:txBody>
      </p:sp>
      <p:sp>
        <p:nvSpPr>
          <p:cNvPr id="3" name="Picture Placeholder 2"/>
          <p:cNvSpPr>
            <a:spLocks noGrp="1" noChangeAspect="1"/>
          </p:cNvSpPr>
          <p:nvPr>
            <p:ph type="pic" idx="1"/>
          </p:nvPr>
        </p:nvSpPr>
        <p:spPr>
          <a:xfrm>
            <a:off x="0" y="0"/>
            <a:ext cx="8303740" cy="6858000"/>
          </a:xfrm>
          <a:solidFill>
            <a:schemeClr val="tx2">
              <a:lumMod val="20000"/>
              <a:lumOff val="80000"/>
            </a:schemeClr>
          </a:solidFill>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ja-JP" altLang="en-US"/>
              <a:t>アイコンをクリックして図を追加</a:t>
            </a:r>
            <a:endParaRPr lang="en-US" dirty="0"/>
          </a:p>
        </p:txBody>
      </p:sp>
      <p:sp>
        <p:nvSpPr>
          <p:cNvPr id="4" name="Text Placeholder 3"/>
          <p:cNvSpPr>
            <a:spLocks noGrp="1"/>
          </p:cNvSpPr>
          <p:nvPr>
            <p:ph type="body" sz="half" idx="2"/>
          </p:nvPr>
        </p:nvSpPr>
        <p:spPr>
          <a:xfrm>
            <a:off x="8549640" y="2423160"/>
            <a:ext cx="3200400" cy="3291840"/>
          </a:xfrm>
        </p:spPr>
        <p:txBody>
          <a:bodyPr>
            <a:normAutofit/>
          </a:bodyPr>
          <a:lstStyle>
            <a:lvl1pPr marL="0" indent="0">
              <a:lnSpc>
                <a:spcPct val="100000"/>
              </a:lnSpc>
              <a:spcBef>
                <a:spcPts val="1000"/>
              </a:spcBef>
              <a:buNone/>
              <a:defRPr sz="1400">
                <a:solidFill>
                  <a:schemeClr val="accent1">
                    <a:lumMod val="7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マスター テキストの書式設定</a:t>
            </a:r>
          </a:p>
        </p:txBody>
      </p:sp>
      <p:grpSp>
        <p:nvGrpSpPr>
          <p:cNvPr id="8" name="Group 7"/>
          <p:cNvGrpSpPr>
            <a:grpSpLocks noChangeAspect="1"/>
          </p:cNvGrpSpPr>
          <p:nvPr/>
        </p:nvGrpSpPr>
        <p:grpSpPr>
          <a:xfrm>
            <a:off x="11401725" y="6229681"/>
            <a:ext cx="457200" cy="457200"/>
            <a:chOff x="11361456" y="6195813"/>
            <a:chExt cx="548640" cy="548640"/>
          </a:xfrm>
        </p:grpSpPr>
        <p:sp>
          <p:nvSpPr>
            <p:cNvPr id="9" name="Oval 8"/>
            <p:cNvSpPr/>
            <p:nvPr/>
          </p:nvSpPr>
          <p:spPr>
            <a:xfrm>
              <a:off x="11361456" y="6195813"/>
              <a:ext cx="548640" cy="548640"/>
            </a:xfrm>
            <a:prstGeom prst="ellipse">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saturation sat="95000"/>
                        </a14:imgEffect>
                        <a14:imgEffect>
                          <a14:brightnessContrast bright="-40000" contrast="20000"/>
                        </a14:imgEffect>
                      </a14:imgLayer>
                    </a14:imgProps>
                  </a:ext>
                </a:extLst>
              </a:blip>
              <a:srcRect/>
              <a:tile tx="50800" ty="0" sx="85000" sy="85000" flip="none" algn="tl"/>
            </a:blipFill>
            <a:ln w="25400" cap="flat" cmpd="sng" algn="ctr">
              <a:noFill/>
              <a:prstDash val="solid"/>
            </a:ln>
            <a:effectLst/>
          </p:spPr>
          <p:txBody>
            <a:bodyPr/>
            <a:lstStyle/>
            <a:p>
              <a:endParaRPr lang="ja-JP" altLang="en-US"/>
            </a:p>
          </p:txBody>
        </p:sp>
        <p:sp>
          <p:nvSpPr>
            <p:cNvPr id="10" name="Oval 9"/>
            <p:cNvSpPr/>
            <p:nvPr/>
          </p:nvSpPr>
          <p:spPr>
            <a:xfrm>
              <a:off x="11396488" y="6230844"/>
              <a:ext cx="478576" cy="478578"/>
            </a:xfrm>
            <a:prstGeom prst="ellipse">
              <a:avLst/>
            </a:prstGeom>
            <a:noFill/>
            <a:ln w="12700" cap="flat" cmpd="sng" algn="ctr">
              <a:solidFill>
                <a:sysClr val="window" lastClr="FFFFFF"/>
              </a:solidFill>
              <a:prstDash val="solid"/>
            </a:ln>
            <a:effectLst/>
          </p:spPr>
          <p:txBody>
            <a:bodyPr/>
            <a:lstStyle/>
            <a:p>
              <a:endParaRPr lang="ja-JP" altLang="en-US"/>
            </a:p>
          </p:txBody>
        </p:sp>
      </p:grpSp>
      <p:sp>
        <p:nvSpPr>
          <p:cNvPr id="7" name="Slide Number Placeholder 6"/>
          <p:cNvSpPr>
            <a:spLocks noGrp="1"/>
          </p:cNvSpPr>
          <p:nvPr>
            <p:ph type="sldNum" sz="quarter" idx="12"/>
          </p:nvPr>
        </p:nvSpPr>
        <p:spPr/>
        <p:txBody>
          <a:bodyPr/>
          <a:lstStyle/>
          <a:p>
            <a:fld id="{05FD5F69-4649-43A1-AC42-CF86B4469848}" type="slidenum">
              <a:rPr kumimoji="1" lang="ja-JP" altLang="en-US" smtClean="0"/>
              <a:t>‹#›</a:t>
            </a:fld>
            <a:endParaRPr kumimoji="1" lang="ja-JP" altLang="en-US"/>
          </a:p>
        </p:txBody>
      </p:sp>
      <p:sp>
        <p:nvSpPr>
          <p:cNvPr id="5" name="Date Placeholder 3">
            <a:extLst>
              <a:ext uri="{FF2B5EF4-FFF2-40B4-BE49-F238E27FC236}">
                <a16:creationId xmlns:a16="http://schemas.microsoft.com/office/drawing/2014/main" id="{8E476C49-E675-C3EC-8B46-749E120D2F30}"/>
              </a:ext>
            </a:extLst>
          </p:cNvPr>
          <p:cNvSpPr>
            <a:spLocks noGrp="1"/>
          </p:cNvSpPr>
          <p:nvPr>
            <p:ph type="dt" sz="half" idx="13"/>
          </p:nvPr>
        </p:nvSpPr>
        <p:spPr>
          <a:xfrm>
            <a:off x="7964424" y="6272784"/>
            <a:ext cx="3273552" cy="365125"/>
          </a:xfrm>
          <a:prstGeom prst="rect">
            <a:avLst/>
          </a:prstGeom>
        </p:spPr>
        <p:txBody>
          <a:bodyPr vert="horz" lIns="91440" tIns="45720" rIns="91440" bIns="45720" rtlCol="0" anchor="ctr"/>
          <a:lstStyle>
            <a:lvl1pPr algn="r">
              <a:defRPr sz="1400" b="1">
                <a:solidFill>
                  <a:schemeClr val="tx2"/>
                </a:solidFill>
              </a:defRPr>
            </a:lvl1pPr>
          </a:lstStyle>
          <a:p>
            <a:r>
              <a:rPr kumimoji="1" lang="ja-JP" altLang="en-US"/>
              <a:t>２０２６年３月１０日（火）</a:t>
            </a:r>
            <a:endParaRPr kumimoji="1" lang="ja-JP" altLang="en-US" dirty="0"/>
          </a:p>
        </p:txBody>
      </p:sp>
    </p:spTree>
    <p:extLst>
      <p:ext uri="{BB962C8B-B14F-4D97-AF65-F5344CB8AC3E}">
        <p14:creationId xmlns:p14="http://schemas.microsoft.com/office/powerpoint/2010/main" val="680194216"/>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17" Type="http://schemas.openxmlformats.org/officeDocument/2006/relationships/image" Target="../media/image4.png"/><Relationship Id="rId2" Type="http://schemas.openxmlformats.org/officeDocument/2006/relationships/slideLayout" Target="../slideLayouts/slideLayout2.xml"/><Relationship Id="rId16" Type="http://schemas.microsoft.com/office/2007/relationships/hdphoto" Target="../media/hdphoto2.wdp"/><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microsoft.com/office/2007/relationships/hdphoto" Target="../media/hdphoto1.wdp"/></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 name="Rectangle 6">
            <a:extLst>
              <a:ext uri="{FF2B5EF4-FFF2-40B4-BE49-F238E27FC236}">
                <a16:creationId xmlns:a16="http://schemas.microsoft.com/office/drawing/2014/main" id="{C07F22A5-9A27-04A8-892F-4826C959F949}"/>
              </a:ext>
            </a:extLst>
          </p:cNvPr>
          <p:cNvSpPr/>
          <p:nvPr/>
        </p:nvSpPr>
        <p:spPr>
          <a:xfrm>
            <a:off x="0" y="6172199"/>
            <a:ext cx="12192000" cy="685799"/>
          </a:xfrm>
          <a:prstGeom prst="rect">
            <a:avLst/>
          </a:prstGeom>
          <a:blipFill dpi="0" rotWithShape="1">
            <a:blip r:embed="rId13">
              <a:alphaModFix amt="85000"/>
              <a:lum bright="70000" contrast="-70000"/>
              <a:extLst>
                <a:ext uri="{BEBA8EAE-BF5A-486C-A8C5-ECC9F3942E4B}">
                  <a14:imgProps xmlns:a14="http://schemas.microsoft.com/office/drawing/2010/main">
                    <a14:imgLayer r:embed="rId14">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ja-JP" altLang="en-US"/>
          </a:p>
        </p:txBody>
      </p:sp>
      <p:sp>
        <p:nvSpPr>
          <p:cNvPr id="2" name="Title Placeholder 1"/>
          <p:cNvSpPr>
            <a:spLocks noGrp="1"/>
          </p:cNvSpPr>
          <p:nvPr>
            <p:ph type="title"/>
          </p:nvPr>
        </p:nvSpPr>
        <p:spPr>
          <a:xfrm>
            <a:off x="1069848" y="484632"/>
            <a:ext cx="10058400" cy="1609344"/>
          </a:xfrm>
          <a:prstGeom prst="rect">
            <a:avLst/>
          </a:prstGeom>
        </p:spPr>
        <p:txBody>
          <a:bodyPr vert="horz" lIns="91440" tIns="45720" rIns="91440" bIns="45720" rtlCol="0" anchor="ctr">
            <a:normAutofit/>
          </a:bodyPr>
          <a:lstStyle/>
          <a:p>
            <a:r>
              <a:rPr lang="ja-JP" altLang="en-US"/>
              <a:t>マスター タイトルの書式設定</a:t>
            </a:r>
            <a:endParaRPr lang="en-US" dirty="0"/>
          </a:p>
        </p:txBody>
      </p:sp>
      <p:sp>
        <p:nvSpPr>
          <p:cNvPr id="3" name="Text Placeholder 2"/>
          <p:cNvSpPr>
            <a:spLocks noGrp="1"/>
          </p:cNvSpPr>
          <p:nvPr>
            <p:ph type="body" idx="1"/>
          </p:nvPr>
        </p:nvSpPr>
        <p:spPr>
          <a:xfrm>
            <a:off x="1069848" y="2121408"/>
            <a:ext cx="10058400" cy="4050792"/>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2"/>
          </p:nvPr>
        </p:nvSpPr>
        <p:spPr>
          <a:xfrm>
            <a:off x="7964424" y="6272784"/>
            <a:ext cx="3273552" cy="365125"/>
          </a:xfrm>
          <a:prstGeom prst="rect">
            <a:avLst/>
          </a:prstGeom>
        </p:spPr>
        <p:txBody>
          <a:bodyPr vert="horz" lIns="91440" tIns="45720" rIns="91440" bIns="45720" rtlCol="0" anchor="ctr"/>
          <a:lstStyle>
            <a:lvl1pPr algn="r">
              <a:defRPr sz="1400" b="1">
                <a:solidFill>
                  <a:schemeClr val="tx2"/>
                </a:solidFill>
              </a:defRPr>
            </a:lvl1pPr>
          </a:lstStyle>
          <a:p>
            <a:r>
              <a:rPr kumimoji="1" lang="ja-JP" altLang="en-US"/>
              <a:t>２０２６年３月１０日（火）</a:t>
            </a:r>
            <a:endParaRPr kumimoji="1" lang="ja-JP" altLang="en-US" dirty="0"/>
          </a:p>
        </p:txBody>
      </p:sp>
      <p:sp>
        <p:nvSpPr>
          <p:cNvPr id="5" name="Footer Placeholder 4"/>
          <p:cNvSpPr>
            <a:spLocks noGrp="1"/>
          </p:cNvSpPr>
          <p:nvPr>
            <p:ph type="ftr" sz="quarter" idx="3"/>
          </p:nvPr>
        </p:nvSpPr>
        <p:spPr>
          <a:xfrm>
            <a:off x="1088136" y="6272784"/>
            <a:ext cx="2621468" cy="365125"/>
          </a:xfrm>
          <a:prstGeom prst="rect">
            <a:avLst/>
          </a:prstGeom>
        </p:spPr>
        <p:txBody>
          <a:bodyPr vert="horz" lIns="91440" tIns="45720" rIns="91440" bIns="45720" rtlCol="0" anchor="ctr"/>
          <a:lstStyle>
            <a:lvl1pPr algn="l">
              <a:defRPr sz="1400" b="1">
                <a:solidFill>
                  <a:schemeClr val="tx2"/>
                </a:solidFill>
              </a:defRPr>
            </a:lvl1pPr>
          </a:lstStyle>
          <a:p>
            <a:r>
              <a:rPr kumimoji="1" lang="ja-JP" altLang="en-US" dirty="0"/>
              <a:t>一八会４６期３月例会</a:t>
            </a:r>
          </a:p>
        </p:txBody>
      </p:sp>
      <p:grpSp>
        <p:nvGrpSpPr>
          <p:cNvPr id="7" name="Group 6"/>
          <p:cNvGrpSpPr>
            <a:grpSpLocks noChangeAspect="1"/>
          </p:cNvGrpSpPr>
          <p:nvPr/>
        </p:nvGrpSpPr>
        <p:grpSpPr>
          <a:xfrm>
            <a:off x="11401725" y="6229681"/>
            <a:ext cx="457200" cy="457200"/>
            <a:chOff x="11361456" y="6195813"/>
            <a:chExt cx="548640" cy="548640"/>
          </a:xfrm>
        </p:grpSpPr>
        <p:sp>
          <p:nvSpPr>
            <p:cNvPr id="8" name="Oval 7"/>
            <p:cNvSpPr/>
            <p:nvPr/>
          </p:nvSpPr>
          <p:spPr>
            <a:xfrm>
              <a:off x="11361456" y="6195813"/>
              <a:ext cx="548640" cy="548640"/>
            </a:xfrm>
            <a:prstGeom prst="ellipse">
              <a:avLst/>
            </a:prstGeom>
            <a:blipFill dpi="0" rotWithShape="1">
              <a:blip r:embed="rId15">
                <a:duotone>
                  <a:schemeClr val="accent1">
                    <a:shade val="45000"/>
                    <a:satMod val="135000"/>
                  </a:schemeClr>
                  <a:prstClr val="white"/>
                </a:duotone>
                <a:extLst>
                  <a:ext uri="{BEBA8EAE-BF5A-486C-A8C5-ECC9F3942E4B}">
                    <a14:imgProps xmlns:a14="http://schemas.microsoft.com/office/drawing/2010/main">
                      <a14:imgLayer r:embed="rId16">
                        <a14:imgEffect>
                          <a14:saturation sat="95000"/>
                        </a14:imgEffect>
                        <a14:imgEffect>
                          <a14:brightnessContrast bright="-40000" contrast="20000"/>
                        </a14:imgEffect>
                      </a14:imgLayer>
                    </a14:imgProps>
                  </a:ext>
                </a:extLst>
              </a:blip>
              <a:srcRect/>
              <a:tile tx="50800" ty="0" sx="85000" sy="85000" flip="none" algn="tl"/>
            </a:blipFill>
            <a:ln w="25400" cap="flat" cmpd="sng" algn="ctr">
              <a:noFill/>
              <a:prstDash val="solid"/>
            </a:ln>
            <a:effectLst/>
          </p:spPr>
          <p:txBody>
            <a:bodyPr/>
            <a:lstStyle/>
            <a:p>
              <a:endParaRPr lang="ja-JP" altLang="en-US"/>
            </a:p>
          </p:txBody>
        </p:sp>
        <p:sp>
          <p:nvSpPr>
            <p:cNvPr id="9" name="Oval 8"/>
            <p:cNvSpPr/>
            <p:nvPr/>
          </p:nvSpPr>
          <p:spPr>
            <a:xfrm>
              <a:off x="11396488" y="6230844"/>
              <a:ext cx="478576" cy="478578"/>
            </a:xfrm>
            <a:prstGeom prst="ellipse">
              <a:avLst/>
            </a:prstGeom>
            <a:noFill/>
            <a:ln w="12700" cap="flat" cmpd="sng" algn="ctr">
              <a:solidFill>
                <a:srgbClr val="FFFFFF"/>
              </a:solidFill>
              <a:prstDash val="solid"/>
            </a:ln>
            <a:effectLst/>
          </p:spPr>
          <p:txBody>
            <a:bodyPr/>
            <a:lstStyle/>
            <a:p>
              <a:endParaRPr lang="ja-JP" altLang="en-US"/>
            </a:p>
          </p:txBody>
        </p:sp>
      </p:grpSp>
      <p:sp>
        <p:nvSpPr>
          <p:cNvPr id="6" name="Slide Number Placeholder 5"/>
          <p:cNvSpPr>
            <a:spLocks noGrp="1"/>
          </p:cNvSpPr>
          <p:nvPr>
            <p:ph type="sldNum" sz="quarter" idx="4"/>
          </p:nvPr>
        </p:nvSpPr>
        <p:spPr>
          <a:xfrm>
            <a:off x="11311128" y="6272784"/>
            <a:ext cx="640080" cy="365125"/>
          </a:xfrm>
          <a:prstGeom prst="rect">
            <a:avLst/>
          </a:prstGeom>
        </p:spPr>
        <p:txBody>
          <a:bodyPr vert="horz" lIns="91440" tIns="45720" rIns="91440" bIns="45720" rtlCol="0" anchor="ctr"/>
          <a:lstStyle>
            <a:lvl1pPr algn="ctr">
              <a:defRPr sz="1400" b="1">
                <a:solidFill>
                  <a:srgbClr val="FFFFFF"/>
                </a:solidFill>
                <a:latin typeface="+mj-lt"/>
              </a:defRPr>
            </a:lvl1pPr>
          </a:lstStyle>
          <a:p>
            <a:fld id="{05FD5F69-4649-43A1-AC42-CF86B4469848}" type="slidenum">
              <a:rPr kumimoji="1" lang="ja-JP" altLang="en-US" smtClean="0"/>
              <a:t>‹#›</a:t>
            </a:fld>
            <a:endParaRPr kumimoji="1" lang="ja-JP" altLang="en-US"/>
          </a:p>
        </p:txBody>
      </p:sp>
    </p:spTree>
    <p:extLst>
      <p:ext uri="{BB962C8B-B14F-4D97-AF65-F5344CB8AC3E}">
        <p14:creationId xmlns:p14="http://schemas.microsoft.com/office/powerpoint/2010/main" val="420969532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p:txStyles>
    <p:titleStyle>
      <a:lvl1pPr algn="l" defTabSz="914400" rtl="0" eaLnBrk="1" latinLnBrk="0" hangingPunct="1">
        <a:lnSpc>
          <a:spcPct val="90000"/>
        </a:lnSpc>
        <a:spcBef>
          <a:spcPct val="0"/>
        </a:spcBef>
        <a:buNone/>
        <a:defRPr kumimoji="1" sz="5400" kern="1200" cap="all" baseline="0">
          <a:blipFill>
            <a:blip r:embed="rId17">
              <a:extLst>
                <a:ext uri="{28A0092B-C50C-407E-A947-70E740481C1C}">
                  <a14:useLocalDpi xmlns:a14="http://schemas.microsoft.com/office/drawing/2010/main" val="0"/>
                </a:ext>
              </a:extLst>
            </a:blip>
            <a:tile tx="6350" ty="-127000" sx="65000" sy="64000" flip="none" algn="tl"/>
          </a:blipFill>
          <a:latin typeface="+mj-lt"/>
          <a:ea typeface="+mj-ea"/>
          <a:cs typeface="+mj-cs"/>
        </a:defRPr>
      </a:lvl1pPr>
    </p:titleStyle>
    <p:bodyStyle>
      <a:lvl1pPr marL="182880" indent="-182880" algn="l" defTabSz="914400" rtl="0" eaLnBrk="1" latinLnBrk="0" hangingPunct="1">
        <a:lnSpc>
          <a:spcPct val="90000"/>
        </a:lnSpc>
        <a:spcBef>
          <a:spcPts val="1200"/>
        </a:spcBef>
        <a:buClr>
          <a:schemeClr val="accent1">
            <a:lumMod val="75000"/>
          </a:schemeClr>
        </a:buClr>
        <a:buSzPct val="85000"/>
        <a:buFont typeface="Wingdings" pitchFamily="2" charset="2"/>
        <a:buChar char="§"/>
        <a:defRPr kumimoji="1" sz="2000" kern="1200">
          <a:solidFill>
            <a:schemeClr val="tx1"/>
          </a:solidFill>
          <a:latin typeface="+mn-lt"/>
          <a:ea typeface="+mn-ea"/>
          <a:cs typeface="+mn-cs"/>
        </a:defRPr>
      </a:lvl1pPr>
      <a:lvl2pPr marL="45720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kumimoji="1" sz="1800" kern="1200">
          <a:solidFill>
            <a:schemeClr val="tx1"/>
          </a:solidFill>
          <a:latin typeface="+mn-lt"/>
          <a:ea typeface="+mn-ea"/>
          <a:cs typeface="+mn-cs"/>
        </a:defRPr>
      </a:lvl2pPr>
      <a:lvl3pPr marL="73152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kumimoji="1" sz="1600" kern="1200">
          <a:solidFill>
            <a:schemeClr val="tx1"/>
          </a:solidFill>
          <a:latin typeface="+mn-lt"/>
          <a:ea typeface="+mn-ea"/>
          <a:cs typeface="+mn-cs"/>
        </a:defRPr>
      </a:lvl3pPr>
      <a:lvl4pPr marL="100584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kumimoji="1" sz="1600" kern="1200">
          <a:solidFill>
            <a:schemeClr val="tx1"/>
          </a:solidFill>
          <a:latin typeface="+mn-lt"/>
          <a:ea typeface="+mn-ea"/>
          <a:cs typeface="+mn-cs"/>
        </a:defRPr>
      </a:lvl4pPr>
      <a:lvl5pPr marL="128016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kumimoji="1" sz="1600" kern="1200">
          <a:solidFill>
            <a:schemeClr val="tx1"/>
          </a:solidFill>
          <a:latin typeface="+mn-lt"/>
          <a:ea typeface="+mn-ea"/>
          <a:cs typeface="+mn-cs"/>
        </a:defRPr>
      </a:lvl5pPr>
      <a:lvl6pPr marL="16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kumimoji="1" sz="1600" kern="1200">
          <a:solidFill>
            <a:schemeClr val="tx1"/>
          </a:solidFill>
          <a:latin typeface="+mn-lt"/>
          <a:ea typeface="+mn-ea"/>
          <a:cs typeface="+mn-cs"/>
        </a:defRPr>
      </a:lvl6pPr>
      <a:lvl7pPr marL="19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kumimoji="1" sz="1600" kern="1200">
          <a:solidFill>
            <a:schemeClr val="tx1"/>
          </a:solidFill>
          <a:latin typeface="+mn-lt"/>
          <a:ea typeface="+mn-ea"/>
          <a:cs typeface="+mn-cs"/>
        </a:defRPr>
      </a:lvl7pPr>
      <a:lvl8pPr marL="22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kumimoji="1" sz="1600" kern="1200">
          <a:solidFill>
            <a:schemeClr val="tx1"/>
          </a:solidFill>
          <a:latin typeface="+mn-lt"/>
          <a:ea typeface="+mn-ea"/>
          <a:cs typeface="+mn-cs"/>
        </a:defRPr>
      </a:lvl8pPr>
      <a:lvl9pPr marL="25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kumimoji="1" sz="16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xml"/><Relationship Id="rId1" Type="http://schemas.openxmlformats.org/officeDocument/2006/relationships/slideLayout" Target="../slideLayouts/slideLayout3.xml"/><Relationship Id="rId4" Type="http://schemas.microsoft.com/office/2007/relationships/hdphoto" Target="../media/hdphoto2.wdp"/></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2.xml"/><Relationship Id="rId1" Type="http://schemas.openxmlformats.org/officeDocument/2006/relationships/slideLayout" Target="../slideLayouts/slideLayout3.xml"/><Relationship Id="rId4" Type="http://schemas.microsoft.com/office/2007/relationships/hdphoto" Target="../media/hdphoto2.wdp"/></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4.xml"/><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5.xml"/><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6.xml"/><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9.xml"/><Relationship Id="rId1" Type="http://schemas.openxmlformats.org/officeDocument/2006/relationships/slideLayout" Target="../slideLayouts/slideLayout7.xml"/><Relationship Id="rId4" Type="http://schemas.microsoft.com/office/2007/relationships/hdphoto" Target="../media/hdphoto2.wdp"/></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7.xml"/><Relationship Id="rId1" Type="http://schemas.openxmlformats.org/officeDocument/2006/relationships/video" Target="https://www.youtube.com/embed/EE8NjaemtmU?feature=oembed" TargetMode="External"/><Relationship Id="rId4" Type="http://schemas.openxmlformats.org/officeDocument/2006/relationships/image" Target="../media/image10.jpe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7.xml"/><Relationship Id="rId1" Type="http://schemas.openxmlformats.org/officeDocument/2006/relationships/video" Target="https://www.youtube.com/embed/dt_Tmv9K2AE?feature=oembed" TargetMode="External"/><Relationship Id="rId4" Type="http://schemas.openxmlformats.org/officeDocument/2006/relationships/image" Target="../media/image11.jpeg"/></Relationships>
</file>

<file path=ppt/slides/_rels/slide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2.xml"/><Relationship Id="rId1" Type="http://schemas.openxmlformats.org/officeDocument/2006/relationships/slideLayout" Target="../slideLayouts/slideLayout7.xml"/><Relationship Id="rId4" Type="http://schemas.microsoft.com/office/2007/relationships/hdphoto" Target="../media/hdphoto2.wdp"/></Relationships>
</file>

<file path=ppt/slides/_rels/slide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3.xml"/><Relationship Id="rId1" Type="http://schemas.openxmlformats.org/officeDocument/2006/relationships/slideLayout" Target="../slideLayouts/slideLayout7.xml"/><Relationship Id="rId4" Type="http://schemas.microsoft.com/office/2007/relationships/hdphoto" Target="../media/hdphoto2.wdp"/></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5.xml"/><Relationship Id="rId1" Type="http://schemas.openxmlformats.org/officeDocument/2006/relationships/slideLayout" Target="../slideLayouts/slideLayout7.xml"/><Relationship Id="rId4" Type="http://schemas.microsoft.com/office/2007/relationships/hdphoto" Target="../media/hdphoto2.wdp"/></Relationships>
</file>

<file path=ppt/slides/_rels/slide2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6.xml"/><Relationship Id="rId1" Type="http://schemas.openxmlformats.org/officeDocument/2006/relationships/slideLayout" Target="../slideLayouts/slideLayout7.xml"/><Relationship Id="rId4" Type="http://schemas.microsoft.com/office/2007/relationships/hdphoto" Target="../media/hdphoto2.wdp"/></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8.xml"/><Relationship Id="rId1" Type="http://schemas.openxmlformats.org/officeDocument/2006/relationships/slideLayout" Target="../slideLayouts/slideLayout7.xml"/><Relationship Id="rId5" Type="http://schemas.microsoft.com/office/2007/relationships/hdphoto" Target="../media/hdphoto2.wdp"/><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9.xml"/><Relationship Id="rId1" Type="http://schemas.openxmlformats.org/officeDocument/2006/relationships/slideLayout" Target="../slideLayouts/slideLayout7.xml"/><Relationship Id="rId4" Type="http://schemas.microsoft.com/office/2007/relationships/hdphoto" Target="../media/hdphoto2.wdp"/></Relationships>
</file>

<file path=ppt/slides/_rels/slide3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0.xml"/><Relationship Id="rId1" Type="http://schemas.openxmlformats.org/officeDocument/2006/relationships/slideLayout" Target="../slideLayouts/slideLayout3.xml"/><Relationship Id="rId4" Type="http://schemas.microsoft.com/office/2007/relationships/hdphoto" Target="../media/hdphoto2.wdp"/></Relationships>
</file>

<file path=ppt/slides/_rels/slide3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1.xml"/><Relationship Id="rId1" Type="http://schemas.openxmlformats.org/officeDocument/2006/relationships/slideLayout" Target="../slideLayouts/slideLayout7.xml"/><Relationship Id="rId4" Type="http://schemas.microsoft.com/office/2007/relationships/hdphoto" Target="../media/hdphoto2.wdp"/></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3.xml"/><Relationship Id="rId1" Type="http://schemas.openxmlformats.org/officeDocument/2006/relationships/slideLayout" Target="../slideLayouts/slideLayout3.xml"/><Relationship Id="rId4" Type="http://schemas.microsoft.com/office/2007/relationships/hdphoto" Target="../media/hdphoto2.wdp"/></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5.xml"/><Relationship Id="rId1" Type="http://schemas.openxmlformats.org/officeDocument/2006/relationships/slideLayout" Target="../slideLayouts/slideLayout1.xml"/><Relationship Id="rId4" Type="http://schemas.microsoft.com/office/2007/relationships/hdphoto" Target="../media/hdphoto2.wdp"/></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7.xml"/><Relationship Id="rId1" Type="http://schemas.openxmlformats.org/officeDocument/2006/relationships/slideLayout" Target="../slideLayouts/slideLayout7.xml"/><Relationship Id="rId4" Type="http://schemas.microsoft.com/office/2007/relationships/hdphoto" Target="../media/hdphoto2.wdp"/></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7.xml"/><Relationship Id="rId5" Type="http://schemas.microsoft.com/office/2007/relationships/hdphoto" Target="../media/hdphoto2.wdp"/><Relationship Id="rId4" Type="http://schemas.openxmlformats.org/officeDocument/2006/relationships/image" Target="../media/image3.pn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0.xml"/><Relationship Id="rId1" Type="http://schemas.openxmlformats.org/officeDocument/2006/relationships/slideLayout" Target="../slideLayouts/slideLayout7.xml"/><Relationship Id="rId4" Type="http://schemas.microsoft.com/office/2007/relationships/hdphoto" Target="../media/hdphoto2.wdp"/></Relationships>
</file>

<file path=ppt/slides/_rels/slide4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1.xml"/><Relationship Id="rId1" Type="http://schemas.openxmlformats.org/officeDocument/2006/relationships/slideLayout" Target="../slideLayouts/slideLayout7.xml"/><Relationship Id="rId4" Type="http://schemas.microsoft.com/office/2007/relationships/hdphoto" Target="../media/hdphoto2.wdp"/></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4.xml"/><Relationship Id="rId1" Type="http://schemas.openxmlformats.org/officeDocument/2006/relationships/slideLayout" Target="../slideLayouts/slideLayout7.xml"/><Relationship Id="rId4" Type="http://schemas.microsoft.com/office/2007/relationships/hdphoto" Target="../media/hdphoto2.wdp"/></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6.xml"/><Relationship Id="rId1" Type="http://schemas.openxmlformats.org/officeDocument/2006/relationships/slideLayout" Target="../slideLayouts/slideLayout1.xml"/><Relationship Id="rId4" Type="http://schemas.microsoft.com/office/2007/relationships/hdphoto" Target="../media/hdphoto2.wdp"/></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3.xml"/><Relationship Id="rId4" Type="http://schemas.microsoft.com/office/2007/relationships/hdphoto" Target="../media/hdphoto2.wdp"/></Relationships>
</file>

<file path=ppt/slides/_rels/slide5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7.xml"/><Relationship Id="rId1" Type="http://schemas.openxmlformats.org/officeDocument/2006/relationships/slideLayout" Target="../slideLayouts/slideLayout7.xml"/><Relationship Id="rId4" Type="http://schemas.microsoft.com/office/2007/relationships/hdphoto" Target="../media/hdphoto2.wdp"/></Relationships>
</file>

<file path=ppt/slides/_rels/slide5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8.xml"/><Relationship Id="rId1" Type="http://schemas.openxmlformats.org/officeDocument/2006/relationships/slideLayout" Target="../slideLayouts/slideLayout3.xml"/><Relationship Id="rId4" Type="http://schemas.microsoft.com/office/2007/relationships/hdphoto" Target="../media/hdphoto2.wdp"/></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0.xml"/><Relationship Id="rId1" Type="http://schemas.openxmlformats.org/officeDocument/2006/relationships/slideLayout" Target="../slideLayouts/slideLayout7.xml"/><Relationship Id="rId5" Type="http://schemas.openxmlformats.org/officeDocument/2006/relationships/image" Target="../media/image13.png"/><Relationship Id="rId4" Type="http://schemas.microsoft.com/office/2007/relationships/hdphoto" Target="../media/hdphoto2.wdp"/></Relationships>
</file>

<file path=ppt/slides/_rels/slide5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1.xml"/><Relationship Id="rId1" Type="http://schemas.openxmlformats.org/officeDocument/2006/relationships/slideLayout" Target="../slideLayouts/slideLayout7.xml"/><Relationship Id="rId6" Type="http://schemas.openxmlformats.org/officeDocument/2006/relationships/image" Target="../media/image15.png"/><Relationship Id="rId5" Type="http://schemas.openxmlformats.org/officeDocument/2006/relationships/image" Target="../media/image14.png"/><Relationship Id="rId4" Type="http://schemas.microsoft.com/office/2007/relationships/hdphoto" Target="../media/hdphoto2.wdp"/></Relationships>
</file>

<file path=ppt/slides/_rels/slide5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2.xml"/><Relationship Id="rId1" Type="http://schemas.openxmlformats.org/officeDocument/2006/relationships/slideLayout" Target="../slideLayouts/slideLayout3.xml"/><Relationship Id="rId4" Type="http://schemas.microsoft.com/office/2007/relationships/hdphoto" Target="../media/hdphoto2.wdp"/></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4.xml"/><Relationship Id="rId1" Type="http://schemas.openxmlformats.org/officeDocument/2006/relationships/slideLayout" Target="../slideLayouts/slideLayout3.xml"/><Relationship Id="rId4" Type="http://schemas.microsoft.com/office/2007/relationships/hdphoto" Target="../media/hdphoto2.wdp"/></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3.xml"/><Relationship Id="rId4" Type="http://schemas.microsoft.com/office/2007/relationships/hdphoto" Target="../media/hdphoto2.wdp"/></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3.xml"/><Relationship Id="rId4" Type="http://schemas.microsoft.com/office/2007/relationships/hdphoto" Target="../media/hdphoto2.wdp"/></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a:extLst>
              <a:ext uri="{FF2B5EF4-FFF2-40B4-BE49-F238E27FC236}">
                <a16:creationId xmlns:a16="http://schemas.microsoft.com/office/drawing/2014/main" id="{5B226C3B-656F-B630-4E13-76A6CBD6379E}"/>
              </a:ext>
            </a:extLst>
          </p:cNvPr>
          <p:cNvSpPr>
            <a:spLocks noGrp="1"/>
          </p:cNvSpPr>
          <p:nvPr>
            <p:ph type="sldNum" sz="quarter" idx="12"/>
          </p:nvPr>
        </p:nvSpPr>
        <p:spPr/>
        <p:txBody>
          <a:bodyPr/>
          <a:lstStyle/>
          <a:p>
            <a:fld id="{05FD5F69-4649-43A1-AC42-CF86B4469848}" type="slidenum">
              <a:rPr kumimoji="1" lang="ja-JP" altLang="en-US" smtClean="0"/>
              <a:t>1</a:t>
            </a:fld>
            <a:endParaRPr kumimoji="1" lang="ja-JP" altLang="en-US"/>
          </a:p>
        </p:txBody>
      </p:sp>
      <p:sp>
        <p:nvSpPr>
          <p:cNvPr id="5" name="日付プレースホルダー 4">
            <a:extLst>
              <a:ext uri="{FF2B5EF4-FFF2-40B4-BE49-F238E27FC236}">
                <a16:creationId xmlns:a16="http://schemas.microsoft.com/office/drawing/2014/main" id="{D90E1F05-836B-34E4-57BA-F625E3877CBB}"/>
              </a:ext>
            </a:extLst>
          </p:cNvPr>
          <p:cNvSpPr>
            <a:spLocks noGrp="1"/>
          </p:cNvSpPr>
          <p:nvPr>
            <p:ph type="dt" sz="half" idx="2"/>
          </p:nvPr>
        </p:nvSpPr>
        <p:spPr/>
        <p:txBody>
          <a:bodyPr/>
          <a:lstStyle/>
          <a:p>
            <a:r>
              <a:rPr kumimoji="1" lang="ja-JP" altLang="en-US"/>
              <a:t>２０２６年３月１０日（火）</a:t>
            </a:r>
            <a:endParaRPr kumimoji="1" lang="ja-JP" altLang="en-US" dirty="0"/>
          </a:p>
        </p:txBody>
      </p:sp>
      <p:sp>
        <p:nvSpPr>
          <p:cNvPr id="6" name="フッター プレースホルダー 5">
            <a:extLst>
              <a:ext uri="{FF2B5EF4-FFF2-40B4-BE49-F238E27FC236}">
                <a16:creationId xmlns:a16="http://schemas.microsoft.com/office/drawing/2014/main" id="{31CB7B58-6647-740E-97F2-C2D60C0FB125}"/>
              </a:ext>
            </a:extLst>
          </p:cNvPr>
          <p:cNvSpPr>
            <a:spLocks noGrp="1"/>
          </p:cNvSpPr>
          <p:nvPr>
            <p:ph type="ftr" sz="quarter" idx="3"/>
          </p:nvPr>
        </p:nvSpPr>
        <p:spPr/>
        <p:txBody>
          <a:bodyPr/>
          <a:lstStyle/>
          <a:p>
            <a:r>
              <a:rPr kumimoji="1" lang="ja-JP" altLang="en-US"/>
              <a:t>一八会４６期３月例会</a:t>
            </a:r>
            <a:endParaRPr kumimoji="1" lang="ja-JP" altLang="en-US" dirty="0"/>
          </a:p>
        </p:txBody>
      </p:sp>
      <p:sp>
        <p:nvSpPr>
          <p:cNvPr id="7" name="TextBox 2">
            <a:extLst>
              <a:ext uri="{FF2B5EF4-FFF2-40B4-BE49-F238E27FC236}">
                <a16:creationId xmlns:a16="http://schemas.microsoft.com/office/drawing/2014/main" id="{B50807FF-9394-FA71-99F3-4DB3EF8907D9}"/>
              </a:ext>
            </a:extLst>
          </p:cNvPr>
          <p:cNvSpPr txBox="1"/>
          <p:nvPr/>
        </p:nvSpPr>
        <p:spPr>
          <a:xfrm>
            <a:off x="3695343" y="127647"/>
            <a:ext cx="4801314" cy="707886"/>
          </a:xfrm>
          <a:prstGeom prst="rect">
            <a:avLst/>
          </a:prstGeom>
          <a:noFill/>
        </p:spPr>
        <p:txBody>
          <a:bodyPr wrap="none" anchor="ctr">
            <a:spAutoFit/>
          </a:bodyPr>
          <a:lstStyle/>
          <a:p>
            <a:pPr algn="ctr"/>
            <a:r>
              <a:rPr lang="ja-JP" altLang="en-US" sz="4000" b="1" dirty="0">
                <a:latin typeface="メイリオ" panose="020B0604030504040204" pitchFamily="50" charset="-128"/>
                <a:ea typeface="メイリオ" panose="020B0604030504040204" pitchFamily="50" charset="-128"/>
              </a:rPr>
              <a:t>席次とグループ分け</a:t>
            </a:r>
            <a:endParaRPr sz="4000" b="1" dirty="0">
              <a:latin typeface="メイリオ" panose="020B0604030504040204" pitchFamily="50" charset="-128"/>
              <a:ea typeface="メイリオ" panose="020B0604030504040204" pitchFamily="50" charset="-128"/>
            </a:endParaRPr>
          </a:p>
        </p:txBody>
      </p:sp>
      <p:grpSp>
        <p:nvGrpSpPr>
          <p:cNvPr id="8" name="グループ化 7">
            <a:extLst>
              <a:ext uri="{FF2B5EF4-FFF2-40B4-BE49-F238E27FC236}">
                <a16:creationId xmlns:a16="http://schemas.microsoft.com/office/drawing/2014/main" id="{00DE9F05-1955-952C-A256-4B59218DFB18}"/>
              </a:ext>
            </a:extLst>
          </p:cNvPr>
          <p:cNvGrpSpPr/>
          <p:nvPr/>
        </p:nvGrpSpPr>
        <p:grpSpPr>
          <a:xfrm>
            <a:off x="2438969" y="1396534"/>
            <a:ext cx="1589182" cy="329800"/>
            <a:chOff x="3702915" y="1659478"/>
            <a:chExt cx="1734898" cy="360040"/>
          </a:xfrm>
        </p:grpSpPr>
        <p:sp>
          <p:nvSpPr>
            <p:cNvPr id="9" name="四角形: 角を丸くする 8">
              <a:extLst>
                <a:ext uri="{FF2B5EF4-FFF2-40B4-BE49-F238E27FC236}">
                  <a16:creationId xmlns:a16="http://schemas.microsoft.com/office/drawing/2014/main" id="{E4D59839-8928-1621-85D6-E0AC83CFF1D9}"/>
                </a:ext>
              </a:extLst>
            </p:cNvPr>
            <p:cNvSpPr/>
            <p:nvPr/>
          </p:nvSpPr>
          <p:spPr>
            <a:xfrm>
              <a:off x="4394736" y="1659478"/>
              <a:ext cx="360040" cy="360040"/>
            </a:xfrm>
            <a:prstGeom prst="roundRect">
              <a:avLst/>
            </a:prstGeom>
            <a:solidFill>
              <a:srgbClr val="F9E4DB"/>
            </a:solidFill>
            <a:ln>
              <a:solidFill>
                <a:srgbClr val="CC66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10" name="四角形: 角を丸くする 9">
              <a:extLst>
                <a:ext uri="{FF2B5EF4-FFF2-40B4-BE49-F238E27FC236}">
                  <a16:creationId xmlns:a16="http://schemas.microsoft.com/office/drawing/2014/main" id="{A9D53213-1527-5912-0A83-3FC9644DB2EC}"/>
                </a:ext>
              </a:extLst>
            </p:cNvPr>
            <p:cNvSpPr/>
            <p:nvPr/>
          </p:nvSpPr>
          <p:spPr>
            <a:xfrm>
              <a:off x="3702915" y="1659478"/>
              <a:ext cx="360040" cy="360040"/>
            </a:xfrm>
            <a:prstGeom prst="roundRect">
              <a:avLst/>
            </a:prstGeom>
            <a:solidFill>
              <a:srgbClr val="F9E4DB"/>
            </a:solidFill>
            <a:ln>
              <a:solidFill>
                <a:srgbClr val="CC66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11" name="四角形: 角を丸くする 10">
              <a:extLst>
                <a:ext uri="{FF2B5EF4-FFF2-40B4-BE49-F238E27FC236}">
                  <a16:creationId xmlns:a16="http://schemas.microsoft.com/office/drawing/2014/main" id="{37E9B619-DE8B-0E50-22E7-5C17F537EE89}"/>
                </a:ext>
              </a:extLst>
            </p:cNvPr>
            <p:cNvSpPr/>
            <p:nvPr/>
          </p:nvSpPr>
          <p:spPr>
            <a:xfrm>
              <a:off x="5077773" y="1659478"/>
              <a:ext cx="360040" cy="360040"/>
            </a:xfrm>
            <a:prstGeom prst="roundRect">
              <a:avLst/>
            </a:prstGeom>
            <a:solidFill>
              <a:srgbClr val="F9E4DB"/>
            </a:solidFill>
            <a:ln>
              <a:solidFill>
                <a:srgbClr val="CC66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a:p>
          </p:txBody>
        </p:sp>
      </p:grpSp>
      <p:grpSp>
        <p:nvGrpSpPr>
          <p:cNvPr id="12" name="グループ化 11">
            <a:extLst>
              <a:ext uri="{FF2B5EF4-FFF2-40B4-BE49-F238E27FC236}">
                <a16:creationId xmlns:a16="http://schemas.microsoft.com/office/drawing/2014/main" id="{9677D5B0-9763-462B-3FB3-76FE31E98347}"/>
              </a:ext>
            </a:extLst>
          </p:cNvPr>
          <p:cNvGrpSpPr/>
          <p:nvPr/>
        </p:nvGrpSpPr>
        <p:grpSpPr>
          <a:xfrm>
            <a:off x="8110166" y="1396534"/>
            <a:ext cx="1589182" cy="329800"/>
            <a:chOff x="3702915" y="1659478"/>
            <a:chExt cx="1734898" cy="360040"/>
          </a:xfrm>
        </p:grpSpPr>
        <p:sp>
          <p:nvSpPr>
            <p:cNvPr id="13" name="四角形: 角を丸くする 12">
              <a:extLst>
                <a:ext uri="{FF2B5EF4-FFF2-40B4-BE49-F238E27FC236}">
                  <a16:creationId xmlns:a16="http://schemas.microsoft.com/office/drawing/2014/main" id="{CBC9E5D9-FEAE-F6EA-2BF5-EF6996968100}"/>
                </a:ext>
              </a:extLst>
            </p:cNvPr>
            <p:cNvSpPr/>
            <p:nvPr/>
          </p:nvSpPr>
          <p:spPr>
            <a:xfrm>
              <a:off x="4394736" y="1659478"/>
              <a:ext cx="360040" cy="360040"/>
            </a:xfrm>
            <a:prstGeom prst="roundRect">
              <a:avLst/>
            </a:prstGeom>
            <a:solidFill>
              <a:srgbClr val="F9E4DB"/>
            </a:solidFill>
            <a:ln>
              <a:solidFill>
                <a:srgbClr val="CC66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14" name="四角形: 角を丸くする 13">
              <a:extLst>
                <a:ext uri="{FF2B5EF4-FFF2-40B4-BE49-F238E27FC236}">
                  <a16:creationId xmlns:a16="http://schemas.microsoft.com/office/drawing/2014/main" id="{B604857C-79E5-83F6-049F-772709831A2D}"/>
                </a:ext>
              </a:extLst>
            </p:cNvPr>
            <p:cNvSpPr/>
            <p:nvPr/>
          </p:nvSpPr>
          <p:spPr>
            <a:xfrm>
              <a:off x="3702915" y="1659478"/>
              <a:ext cx="360040" cy="360040"/>
            </a:xfrm>
            <a:prstGeom prst="roundRect">
              <a:avLst/>
            </a:prstGeom>
            <a:solidFill>
              <a:srgbClr val="F9E4DB"/>
            </a:solidFill>
            <a:ln>
              <a:solidFill>
                <a:srgbClr val="CC66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15" name="四角形: 角を丸くする 14">
              <a:extLst>
                <a:ext uri="{FF2B5EF4-FFF2-40B4-BE49-F238E27FC236}">
                  <a16:creationId xmlns:a16="http://schemas.microsoft.com/office/drawing/2014/main" id="{0F2DDCDE-EC70-D4CF-F5C0-08861E298387}"/>
                </a:ext>
              </a:extLst>
            </p:cNvPr>
            <p:cNvSpPr/>
            <p:nvPr/>
          </p:nvSpPr>
          <p:spPr>
            <a:xfrm>
              <a:off x="5077773" y="1659478"/>
              <a:ext cx="360040" cy="360040"/>
            </a:xfrm>
            <a:prstGeom prst="roundRect">
              <a:avLst/>
            </a:prstGeom>
            <a:solidFill>
              <a:srgbClr val="F9E4DB"/>
            </a:solidFill>
            <a:ln>
              <a:solidFill>
                <a:srgbClr val="CC66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a:p>
          </p:txBody>
        </p:sp>
      </p:grpSp>
      <p:grpSp>
        <p:nvGrpSpPr>
          <p:cNvPr id="16" name="グループ化 15">
            <a:extLst>
              <a:ext uri="{FF2B5EF4-FFF2-40B4-BE49-F238E27FC236}">
                <a16:creationId xmlns:a16="http://schemas.microsoft.com/office/drawing/2014/main" id="{BFF3D49D-0FF7-EDD0-D0F2-CB6481F7EF50}"/>
              </a:ext>
            </a:extLst>
          </p:cNvPr>
          <p:cNvGrpSpPr/>
          <p:nvPr/>
        </p:nvGrpSpPr>
        <p:grpSpPr>
          <a:xfrm>
            <a:off x="5305128" y="2254799"/>
            <a:ext cx="1589182" cy="329800"/>
            <a:chOff x="3702915" y="1659478"/>
            <a:chExt cx="1734898" cy="360040"/>
          </a:xfrm>
        </p:grpSpPr>
        <p:sp>
          <p:nvSpPr>
            <p:cNvPr id="17" name="四角形: 角を丸くする 16">
              <a:extLst>
                <a:ext uri="{FF2B5EF4-FFF2-40B4-BE49-F238E27FC236}">
                  <a16:creationId xmlns:a16="http://schemas.microsoft.com/office/drawing/2014/main" id="{B364440F-7052-D6F9-E1C2-4FAE7AE98BAA}"/>
                </a:ext>
              </a:extLst>
            </p:cNvPr>
            <p:cNvSpPr/>
            <p:nvPr/>
          </p:nvSpPr>
          <p:spPr>
            <a:xfrm>
              <a:off x="4394736" y="1659478"/>
              <a:ext cx="360040" cy="360040"/>
            </a:xfrm>
            <a:prstGeom prst="roundRect">
              <a:avLst/>
            </a:prstGeom>
            <a:solidFill>
              <a:srgbClr val="F9E4DB"/>
            </a:solidFill>
            <a:ln>
              <a:solidFill>
                <a:srgbClr val="CC66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18" name="四角形: 角を丸くする 17">
              <a:extLst>
                <a:ext uri="{FF2B5EF4-FFF2-40B4-BE49-F238E27FC236}">
                  <a16:creationId xmlns:a16="http://schemas.microsoft.com/office/drawing/2014/main" id="{B5A2792E-36CA-06B5-0D6D-E7A157CD5467}"/>
                </a:ext>
              </a:extLst>
            </p:cNvPr>
            <p:cNvSpPr/>
            <p:nvPr/>
          </p:nvSpPr>
          <p:spPr>
            <a:xfrm>
              <a:off x="3702915" y="1659478"/>
              <a:ext cx="360040" cy="360040"/>
            </a:xfrm>
            <a:prstGeom prst="roundRect">
              <a:avLst/>
            </a:prstGeom>
            <a:solidFill>
              <a:srgbClr val="F9E4DB"/>
            </a:solidFill>
            <a:ln>
              <a:solidFill>
                <a:srgbClr val="CC66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19" name="四角形: 角を丸くする 18">
              <a:extLst>
                <a:ext uri="{FF2B5EF4-FFF2-40B4-BE49-F238E27FC236}">
                  <a16:creationId xmlns:a16="http://schemas.microsoft.com/office/drawing/2014/main" id="{CDB1B0E3-70B9-0906-B5F1-E26FBEB5E816}"/>
                </a:ext>
              </a:extLst>
            </p:cNvPr>
            <p:cNvSpPr/>
            <p:nvPr/>
          </p:nvSpPr>
          <p:spPr>
            <a:xfrm>
              <a:off x="5077773" y="1659478"/>
              <a:ext cx="360040" cy="360040"/>
            </a:xfrm>
            <a:prstGeom prst="roundRect">
              <a:avLst/>
            </a:prstGeom>
            <a:solidFill>
              <a:srgbClr val="F9E4DB"/>
            </a:solidFill>
            <a:ln>
              <a:solidFill>
                <a:srgbClr val="CC66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a:p>
          </p:txBody>
        </p:sp>
      </p:grpSp>
      <p:grpSp>
        <p:nvGrpSpPr>
          <p:cNvPr id="20" name="グループ化 19">
            <a:extLst>
              <a:ext uri="{FF2B5EF4-FFF2-40B4-BE49-F238E27FC236}">
                <a16:creationId xmlns:a16="http://schemas.microsoft.com/office/drawing/2014/main" id="{099A01FC-4A8B-1EB5-62A9-4954CAA2DCAC}"/>
              </a:ext>
            </a:extLst>
          </p:cNvPr>
          <p:cNvGrpSpPr/>
          <p:nvPr/>
        </p:nvGrpSpPr>
        <p:grpSpPr>
          <a:xfrm>
            <a:off x="2438969" y="2254799"/>
            <a:ext cx="1589182" cy="329800"/>
            <a:chOff x="3702915" y="1659478"/>
            <a:chExt cx="1734898" cy="360040"/>
          </a:xfrm>
        </p:grpSpPr>
        <p:sp>
          <p:nvSpPr>
            <p:cNvPr id="21" name="四角形: 角を丸くする 20">
              <a:extLst>
                <a:ext uri="{FF2B5EF4-FFF2-40B4-BE49-F238E27FC236}">
                  <a16:creationId xmlns:a16="http://schemas.microsoft.com/office/drawing/2014/main" id="{EA9FBB65-56BF-1D46-7C8B-85FBAC944059}"/>
                </a:ext>
              </a:extLst>
            </p:cNvPr>
            <p:cNvSpPr/>
            <p:nvPr/>
          </p:nvSpPr>
          <p:spPr>
            <a:xfrm>
              <a:off x="4394736" y="1659478"/>
              <a:ext cx="360040" cy="360040"/>
            </a:xfrm>
            <a:prstGeom prst="roundRect">
              <a:avLst/>
            </a:prstGeom>
            <a:solidFill>
              <a:srgbClr val="F9E4DB"/>
            </a:solidFill>
            <a:ln>
              <a:solidFill>
                <a:srgbClr val="CC66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22" name="四角形: 角を丸くする 21">
              <a:extLst>
                <a:ext uri="{FF2B5EF4-FFF2-40B4-BE49-F238E27FC236}">
                  <a16:creationId xmlns:a16="http://schemas.microsoft.com/office/drawing/2014/main" id="{FBB101F0-E6FD-4352-1D65-9EF4FB2F3BE6}"/>
                </a:ext>
              </a:extLst>
            </p:cNvPr>
            <p:cNvSpPr/>
            <p:nvPr/>
          </p:nvSpPr>
          <p:spPr>
            <a:xfrm>
              <a:off x="3702915" y="1659478"/>
              <a:ext cx="360040" cy="360040"/>
            </a:xfrm>
            <a:prstGeom prst="roundRect">
              <a:avLst/>
            </a:prstGeom>
            <a:solidFill>
              <a:srgbClr val="F9E4DB"/>
            </a:solidFill>
            <a:ln>
              <a:solidFill>
                <a:srgbClr val="CC66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23" name="四角形: 角を丸くする 22">
              <a:extLst>
                <a:ext uri="{FF2B5EF4-FFF2-40B4-BE49-F238E27FC236}">
                  <a16:creationId xmlns:a16="http://schemas.microsoft.com/office/drawing/2014/main" id="{B3F4F882-79D6-7ECD-B35B-5965A6948CF4}"/>
                </a:ext>
              </a:extLst>
            </p:cNvPr>
            <p:cNvSpPr/>
            <p:nvPr/>
          </p:nvSpPr>
          <p:spPr>
            <a:xfrm>
              <a:off x="5077773" y="1659478"/>
              <a:ext cx="360040" cy="360040"/>
            </a:xfrm>
            <a:prstGeom prst="roundRect">
              <a:avLst/>
            </a:prstGeom>
            <a:solidFill>
              <a:srgbClr val="F9E4DB"/>
            </a:solidFill>
            <a:ln>
              <a:solidFill>
                <a:srgbClr val="CC66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a:p>
          </p:txBody>
        </p:sp>
      </p:grpSp>
      <p:grpSp>
        <p:nvGrpSpPr>
          <p:cNvPr id="24" name="グループ化 23">
            <a:extLst>
              <a:ext uri="{FF2B5EF4-FFF2-40B4-BE49-F238E27FC236}">
                <a16:creationId xmlns:a16="http://schemas.microsoft.com/office/drawing/2014/main" id="{EA48173F-A8D4-9F97-85F7-8BCB0710199D}"/>
              </a:ext>
            </a:extLst>
          </p:cNvPr>
          <p:cNvGrpSpPr/>
          <p:nvPr/>
        </p:nvGrpSpPr>
        <p:grpSpPr>
          <a:xfrm>
            <a:off x="8110166" y="2254799"/>
            <a:ext cx="1589182" cy="329800"/>
            <a:chOff x="3702915" y="1659478"/>
            <a:chExt cx="1734898" cy="360040"/>
          </a:xfrm>
        </p:grpSpPr>
        <p:sp>
          <p:nvSpPr>
            <p:cNvPr id="25" name="四角形: 角を丸くする 24">
              <a:extLst>
                <a:ext uri="{FF2B5EF4-FFF2-40B4-BE49-F238E27FC236}">
                  <a16:creationId xmlns:a16="http://schemas.microsoft.com/office/drawing/2014/main" id="{5CC4265F-7771-886F-FFC3-9CCEC077955B}"/>
                </a:ext>
              </a:extLst>
            </p:cNvPr>
            <p:cNvSpPr/>
            <p:nvPr/>
          </p:nvSpPr>
          <p:spPr>
            <a:xfrm>
              <a:off x="4394736" y="1659478"/>
              <a:ext cx="360040" cy="360040"/>
            </a:xfrm>
            <a:prstGeom prst="roundRect">
              <a:avLst/>
            </a:prstGeom>
            <a:solidFill>
              <a:srgbClr val="F9E4DB"/>
            </a:solidFill>
            <a:ln>
              <a:solidFill>
                <a:srgbClr val="CC66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26" name="四角形: 角を丸くする 25">
              <a:extLst>
                <a:ext uri="{FF2B5EF4-FFF2-40B4-BE49-F238E27FC236}">
                  <a16:creationId xmlns:a16="http://schemas.microsoft.com/office/drawing/2014/main" id="{F86412AA-4565-9D5B-FEEB-F4B72B648DFF}"/>
                </a:ext>
              </a:extLst>
            </p:cNvPr>
            <p:cNvSpPr/>
            <p:nvPr/>
          </p:nvSpPr>
          <p:spPr>
            <a:xfrm>
              <a:off x="3702915" y="1659478"/>
              <a:ext cx="360040" cy="360040"/>
            </a:xfrm>
            <a:prstGeom prst="roundRect">
              <a:avLst/>
            </a:prstGeom>
            <a:solidFill>
              <a:srgbClr val="F9E4DB"/>
            </a:solidFill>
            <a:ln>
              <a:solidFill>
                <a:srgbClr val="CC66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27" name="四角形: 角を丸くする 26">
              <a:extLst>
                <a:ext uri="{FF2B5EF4-FFF2-40B4-BE49-F238E27FC236}">
                  <a16:creationId xmlns:a16="http://schemas.microsoft.com/office/drawing/2014/main" id="{F8F5C9E1-DDEC-EE26-3E3A-9501AB62FF3B}"/>
                </a:ext>
              </a:extLst>
            </p:cNvPr>
            <p:cNvSpPr/>
            <p:nvPr/>
          </p:nvSpPr>
          <p:spPr>
            <a:xfrm>
              <a:off x="5077773" y="1659478"/>
              <a:ext cx="360040" cy="360040"/>
            </a:xfrm>
            <a:prstGeom prst="roundRect">
              <a:avLst/>
            </a:prstGeom>
            <a:solidFill>
              <a:srgbClr val="F9E4DB"/>
            </a:solidFill>
            <a:ln>
              <a:solidFill>
                <a:srgbClr val="CC66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a:p>
          </p:txBody>
        </p:sp>
      </p:grpSp>
      <p:grpSp>
        <p:nvGrpSpPr>
          <p:cNvPr id="28" name="グループ化 27">
            <a:extLst>
              <a:ext uri="{FF2B5EF4-FFF2-40B4-BE49-F238E27FC236}">
                <a16:creationId xmlns:a16="http://schemas.microsoft.com/office/drawing/2014/main" id="{6F9EBFDD-2E50-BB94-2510-1F0538608BC6}"/>
              </a:ext>
            </a:extLst>
          </p:cNvPr>
          <p:cNvGrpSpPr/>
          <p:nvPr/>
        </p:nvGrpSpPr>
        <p:grpSpPr>
          <a:xfrm>
            <a:off x="5305128" y="3105247"/>
            <a:ext cx="1589182" cy="329800"/>
            <a:chOff x="3702915" y="1659478"/>
            <a:chExt cx="1734898" cy="360040"/>
          </a:xfrm>
        </p:grpSpPr>
        <p:sp>
          <p:nvSpPr>
            <p:cNvPr id="29" name="四角形: 角を丸くする 28">
              <a:extLst>
                <a:ext uri="{FF2B5EF4-FFF2-40B4-BE49-F238E27FC236}">
                  <a16:creationId xmlns:a16="http://schemas.microsoft.com/office/drawing/2014/main" id="{B4CB4241-2803-6267-3861-F619180FF24B}"/>
                </a:ext>
              </a:extLst>
            </p:cNvPr>
            <p:cNvSpPr/>
            <p:nvPr/>
          </p:nvSpPr>
          <p:spPr>
            <a:xfrm>
              <a:off x="4394736" y="1659478"/>
              <a:ext cx="360040" cy="360040"/>
            </a:xfrm>
            <a:prstGeom prst="roundRect">
              <a:avLst/>
            </a:prstGeom>
            <a:solidFill>
              <a:srgbClr val="F9E4DB"/>
            </a:solidFill>
            <a:ln>
              <a:solidFill>
                <a:srgbClr val="CC66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30" name="四角形: 角を丸くする 29">
              <a:extLst>
                <a:ext uri="{FF2B5EF4-FFF2-40B4-BE49-F238E27FC236}">
                  <a16:creationId xmlns:a16="http://schemas.microsoft.com/office/drawing/2014/main" id="{4AB1C1F2-4372-6E0E-CA83-8B9601EC4A41}"/>
                </a:ext>
              </a:extLst>
            </p:cNvPr>
            <p:cNvSpPr/>
            <p:nvPr/>
          </p:nvSpPr>
          <p:spPr>
            <a:xfrm>
              <a:off x="3702915" y="1659478"/>
              <a:ext cx="360040" cy="360040"/>
            </a:xfrm>
            <a:prstGeom prst="roundRect">
              <a:avLst/>
            </a:prstGeom>
            <a:solidFill>
              <a:srgbClr val="F9E4DB"/>
            </a:solidFill>
            <a:ln>
              <a:solidFill>
                <a:srgbClr val="CC66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31" name="四角形: 角を丸くする 30">
              <a:extLst>
                <a:ext uri="{FF2B5EF4-FFF2-40B4-BE49-F238E27FC236}">
                  <a16:creationId xmlns:a16="http://schemas.microsoft.com/office/drawing/2014/main" id="{676C8D94-A08A-A77E-5040-16810594C768}"/>
                </a:ext>
              </a:extLst>
            </p:cNvPr>
            <p:cNvSpPr/>
            <p:nvPr/>
          </p:nvSpPr>
          <p:spPr>
            <a:xfrm>
              <a:off x="5077773" y="1659478"/>
              <a:ext cx="360040" cy="360040"/>
            </a:xfrm>
            <a:prstGeom prst="roundRect">
              <a:avLst/>
            </a:prstGeom>
            <a:solidFill>
              <a:srgbClr val="F9E4DB"/>
            </a:solidFill>
            <a:ln>
              <a:solidFill>
                <a:srgbClr val="CC66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a:p>
          </p:txBody>
        </p:sp>
      </p:grpSp>
      <p:grpSp>
        <p:nvGrpSpPr>
          <p:cNvPr id="32" name="グループ化 31">
            <a:extLst>
              <a:ext uri="{FF2B5EF4-FFF2-40B4-BE49-F238E27FC236}">
                <a16:creationId xmlns:a16="http://schemas.microsoft.com/office/drawing/2014/main" id="{15DB0E8F-3748-3AE1-864D-ECA2476D50E9}"/>
              </a:ext>
            </a:extLst>
          </p:cNvPr>
          <p:cNvGrpSpPr/>
          <p:nvPr/>
        </p:nvGrpSpPr>
        <p:grpSpPr>
          <a:xfrm>
            <a:off x="2438969" y="3105247"/>
            <a:ext cx="1589182" cy="329800"/>
            <a:chOff x="3702915" y="1659478"/>
            <a:chExt cx="1734898" cy="360040"/>
          </a:xfrm>
        </p:grpSpPr>
        <p:sp>
          <p:nvSpPr>
            <p:cNvPr id="33" name="四角形: 角を丸くする 32">
              <a:extLst>
                <a:ext uri="{FF2B5EF4-FFF2-40B4-BE49-F238E27FC236}">
                  <a16:creationId xmlns:a16="http://schemas.microsoft.com/office/drawing/2014/main" id="{26823D45-DB36-F143-9F46-145569C6D0AC}"/>
                </a:ext>
              </a:extLst>
            </p:cNvPr>
            <p:cNvSpPr/>
            <p:nvPr/>
          </p:nvSpPr>
          <p:spPr>
            <a:xfrm>
              <a:off x="4394736" y="1659478"/>
              <a:ext cx="360040" cy="360040"/>
            </a:xfrm>
            <a:prstGeom prst="roundRect">
              <a:avLst/>
            </a:prstGeom>
            <a:solidFill>
              <a:srgbClr val="F9E4DB"/>
            </a:solidFill>
            <a:ln>
              <a:solidFill>
                <a:srgbClr val="CC66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34" name="四角形: 角を丸くする 33">
              <a:extLst>
                <a:ext uri="{FF2B5EF4-FFF2-40B4-BE49-F238E27FC236}">
                  <a16:creationId xmlns:a16="http://schemas.microsoft.com/office/drawing/2014/main" id="{63F79661-151E-61A1-151F-470DA312401B}"/>
                </a:ext>
              </a:extLst>
            </p:cNvPr>
            <p:cNvSpPr/>
            <p:nvPr/>
          </p:nvSpPr>
          <p:spPr>
            <a:xfrm>
              <a:off x="3702915" y="1659478"/>
              <a:ext cx="360040" cy="360040"/>
            </a:xfrm>
            <a:prstGeom prst="roundRect">
              <a:avLst/>
            </a:prstGeom>
            <a:solidFill>
              <a:srgbClr val="F9E4DB"/>
            </a:solidFill>
            <a:ln>
              <a:solidFill>
                <a:srgbClr val="CC66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35" name="四角形: 角を丸くする 34">
              <a:extLst>
                <a:ext uri="{FF2B5EF4-FFF2-40B4-BE49-F238E27FC236}">
                  <a16:creationId xmlns:a16="http://schemas.microsoft.com/office/drawing/2014/main" id="{0888B443-BBA7-06CF-4712-66D449696CA0}"/>
                </a:ext>
              </a:extLst>
            </p:cNvPr>
            <p:cNvSpPr/>
            <p:nvPr/>
          </p:nvSpPr>
          <p:spPr>
            <a:xfrm>
              <a:off x="5077773" y="1659478"/>
              <a:ext cx="360040" cy="360040"/>
            </a:xfrm>
            <a:prstGeom prst="roundRect">
              <a:avLst/>
            </a:prstGeom>
            <a:solidFill>
              <a:srgbClr val="F9E4DB"/>
            </a:solidFill>
            <a:ln>
              <a:solidFill>
                <a:srgbClr val="CC66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a:p>
          </p:txBody>
        </p:sp>
      </p:grpSp>
      <p:grpSp>
        <p:nvGrpSpPr>
          <p:cNvPr id="36" name="グループ化 35">
            <a:extLst>
              <a:ext uri="{FF2B5EF4-FFF2-40B4-BE49-F238E27FC236}">
                <a16:creationId xmlns:a16="http://schemas.microsoft.com/office/drawing/2014/main" id="{2BCA0FD8-7CA0-7D40-955E-5B60A0122046}"/>
              </a:ext>
            </a:extLst>
          </p:cNvPr>
          <p:cNvGrpSpPr/>
          <p:nvPr/>
        </p:nvGrpSpPr>
        <p:grpSpPr>
          <a:xfrm>
            <a:off x="8110166" y="3105247"/>
            <a:ext cx="1589182" cy="329800"/>
            <a:chOff x="3702915" y="1659478"/>
            <a:chExt cx="1734898" cy="360040"/>
          </a:xfrm>
        </p:grpSpPr>
        <p:sp>
          <p:nvSpPr>
            <p:cNvPr id="37" name="四角形: 角を丸くする 36">
              <a:extLst>
                <a:ext uri="{FF2B5EF4-FFF2-40B4-BE49-F238E27FC236}">
                  <a16:creationId xmlns:a16="http://schemas.microsoft.com/office/drawing/2014/main" id="{4BF68211-6327-612C-81B6-E5ED580B8E04}"/>
                </a:ext>
              </a:extLst>
            </p:cNvPr>
            <p:cNvSpPr/>
            <p:nvPr/>
          </p:nvSpPr>
          <p:spPr>
            <a:xfrm>
              <a:off x="4394736" y="1659478"/>
              <a:ext cx="360040" cy="360040"/>
            </a:xfrm>
            <a:prstGeom prst="roundRect">
              <a:avLst/>
            </a:prstGeom>
            <a:solidFill>
              <a:srgbClr val="F9E4DB"/>
            </a:solidFill>
            <a:ln>
              <a:solidFill>
                <a:srgbClr val="CC66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38" name="四角形: 角を丸くする 37">
              <a:extLst>
                <a:ext uri="{FF2B5EF4-FFF2-40B4-BE49-F238E27FC236}">
                  <a16:creationId xmlns:a16="http://schemas.microsoft.com/office/drawing/2014/main" id="{EF25B21C-E756-0821-E77D-3E8961E4BDF2}"/>
                </a:ext>
              </a:extLst>
            </p:cNvPr>
            <p:cNvSpPr/>
            <p:nvPr/>
          </p:nvSpPr>
          <p:spPr>
            <a:xfrm>
              <a:off x="3702915" y="1659478"/>
              <a:ext cx="360040" cy="360040"/>
            </a:xfrm>
            <a:prstGeom prst="roundRect">
              <a:avLst/>
            </a:prstGeom>
            <a:solidFill>
              <a:srgbClr val="F9E4DB"/>
            </a:solidFill>
            <a:ln>
              <a:solidFill>
                <a:srgbClr val="CC66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39" name="四角形: 角を丸くする 38">
              <a:extLst>
                <a:ext uri="{FF2B5EF4-FFF2-40B4-BE49-F238E27FC236}">
                  <a16:creationId xmlns:a16="http://schemas.microsoft.com/office/drawing/2014/main" id="{BEC7EB84-8139-C644-4946-E84C4DCFDD9A}"/>
                </a:ext>
              </a:extLst>
            </p:cNvPr>
            <p:cNvSpPr/>
            <p:nvPr/>
          </p:nvSpPr>
          <p:spPr>
            <a:xfrm>
              <a:off x="5077773" y="1659478"/>
              <a:ext cx="360040" cy="360040"/>
            </a:xfrm>
            <a:prstGeom prst="roundRect">
              <a:avLst/>
            </a:prstGeom>
            <a:solidFill>
              <a:srgbClr val="F9E4DB"/>
            </a:solidFill>
            <a:ln>
              <a:solidFill>
                <a:srgbClr val="CC66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a:p>
          </p:txBody>
        </p:sp>
      </p:grpSp>
      <p:grpSp>
        <p:nvGrpSpPr>
          <p:cNvPr id="40" name="グループ化 39">
            <a:extLst>
              <a:ext uri="{FF2B5EF4-FFF2-40B4-BE49-F238E27FC236}">
                <a16:creationId xmlns:a16="http://schemas.microsoft.com/office/drawing/2014/main" id="{5581F329-0112-01E7-B3A7-825778D96A04}"/>
              </a:ext>
            </a:extLst>
          </p:cNvPr>
          <p:cNvGrpSpPr/>
          <p:nvPr/>
        </p:nvGrpSpPr>
        <p:grpSpPr>
          <a:xfrm>
            <a:off x="5305128" y="3939461"/>
            <a:ext cx="1589182" cy="329800"/>
            <a:chOff x="3702915" y="1659478"/>
            <a:chExt cx="1734898" cy="360040"/>
          </a:xfrm>
        </p:grpSpPr>
        <p:sp>
          <p:nvSpPr>
            <p:cNvPr id="41" name="四角形: 角を丸くする 40">
              <a:extLst>
                <a:ext uri="{FF2B5EF4-FFF2-40B4-BE49-F238E27FC236}">
                  <a16:creationId xmlns:a16="http://schemas.microsoft.com/office/drawing/2014/main" id="{AF270A5D-569C-0A89-A98D-600A1BB189D5}"/>
                </a:ext>
              </a:extLst>
            </p:cNvPr>
            <p:cNvSpPr/>
            <p:nvPr/>
          </p:nvSpPr>
          <p:spPr>
            <a:xfrm>
              <a:off x="4394736" y="1659478"/>
              <a:ext cx="360040" cy="360040"/>
            </a:xfrm>
            <a:prstGeom prst="roundRect">
              <a:avLst/>
            </a:prstGeom>
            <a:solidFill>
              <a:srgbClr val="F9E4DB"/>
            </a:solidFill>
            <a:ln>
              <a:solidFill>
                <a:srgbClr val="CC66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42" name="四角形: 角を丸くする 41">
              <a:extLst>
                <a:ext uri="{FF2B5EF4-FFF2-40B4-BE49-F238E27FC236}">
                  <a16:creationId xmlns:a16="http://schemas.microsoft.com/office/drawing/2014/main" id="{24792FE5-2B32-B0DA-FFB8-0349DFE46F6D}"/>
                </a:ext>
              </a:extLst>
            </p:cNvPr>
            <p:cNvSpPr/>
            <p:nvPr/>
          </p:nvSpPr>
          <p:spPr>
            <a:xfrm>
              <a:off x="3702915" y="1659478"/>
              <a:ext cx="360040" cy="360040"/>
            </a:xfrm>
            <a:prstGeom prst="roundRect">
              <a:avLst/>
            </a:prstGeom>
            <a:solidFill>
              <a:srgbClr val="F9E4DB"/>
            </a:solidFill>
            <a:ln>
              <a:solidFill>
                <a:srgbClr val="CC66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43" name="四角形: 角を丸くする 42">
              <a:extLst>
                <a:ext uri="{FF2B5EF4-FFF2-40B4-BE49-F238E27FC236}">
                  <a16:creationId xmlns:a16="http://schemas.microsoft.com/office/drawing/2014/main" id="{366F4E65-814F-F538-27D1-5568B49C376A}"/>
                </a:ext>
              </a:extLst>
            </p:cNvPr>
            <p:cNvSpPr/>
            <p:nvPr/>
          </p:nvSpPr>
          <p:spPr>
            <a:xfrm>
              <a:off x="5077773" y="1659478"/>
              <a:ext cx="360040" cy="360040"/>
            </a:xfrm>
            <a:prstGeom prst="roundRect">
              <a:avLst/>
            </a:prstGeom>
            <a:solidFill>
              <a:srgbClr val="F9E4DB"/>
            </a:solidFill>
            <a:ln>
              <a:solidFill>
                <a:srgbClr val="CC66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a:p>
          </p:txBody>
        </p:sp>
      </p:grpSp>
      <p:grpSp>
        <p:nvGrpSpPr>
          <p:cNvPr id="44" name="グループ化 43">
            <a:extLst>
              <a:ext uri="{FF2B5EF4-FFF2-40B4-BE49-F238E27FC236}">
                <a16:creationId xmlns:a16="http://schemas.microsoft.com/office/drawing/2014/main" id="{05B7926E-5794-A4FB-ABE2-8B529324A326}"/>
              </a:ext>
            </a:extLst>
          </p:cNvPr>
          <p:cNvGrpSpPr/>
          <p:nvPr/>
        </p:nvGrpSpPr>
        <p:grpSpPr>
          <a:xfrm>
            <a:off x="2438969" y="3939461"/>
            <a:ext cx="1589182" cy="329800"/>
            <a:chOff x="3702915" y="1659478"/>
            <a:chExt cx="1734898" cy="360040"/>
          </a:xfrm>
        </p:grpSpPr>
        <p:sp>
          <p:nvSpPr>
            <p:cNvPr id="45" name="四角形: 角を丸くする 44">
              <a:extLst>
                <a:ext uri="{FF2B5EF4-FFF2-40B4-BE49-F238E27FC236}">
                  <a16:creationId xmlns:a16="http://schemas.microsoft.com/office/drawing/2014/main" id="{02A2D37A-98D8-E05C-0FDD-9DC10CD64C74}"/>
                </a:ext>
              </a:extLst>
            </p:cNvPr>
            <p:cNvSpPr/>
            <p:nvPr/>
          </p:nvSpPr>
          <p:spPr>
            <a:xfrm>
              <a:off x="4394736" y="1659478"/>
              <a:ext cx="360040" cy="360040"/>
            </a:xfrm>
            <a:prstGeom prst="roundRect">
              <a:avLst/>
            </a:prstGeom>
            <a:solidFill>
              <a:srgbClr val="F9E4DB"/>
            </a:solidFill>
            <a:ln>
              <a:solidFill>
                <a:srgbClr val="CC66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46" name="四角形: 角を丸くする 45">
              <a:extLst>
                <a:ext uri="{FF2B5EF4-FFF2-40B4-BE49-F238E27FC236}">
                  <a16:creationId xmlns:a16="http://schemas.microsoft.com/office/drawing/2014/main" id="{E1DC3FE7-3CF7-96C4-9454-9C364A541F5A}"/>
                </a:ext>
              </a:extLst>
            </p:cNvPr>
            <p:cNvSpPr/>
            <p:nvPr/>
          </p:nvSpPr>
          <p:spPr>
            <a:xfrm>
              <a:off x="3702915" y="1659478"/>
              <a:ext cx="360040" cy="360040"/>
            </a:xfrm>
            <a:prstGeom prst="roundRect">
              <a:avLst/>
            </a:prstGeom>
            <a:solidFill>
              <a:srgbClr val="F9E4DB"/>
            </a:solidFill>
            <a:ln>
              <a:solidFill>
                <a:srgbClr val="CC66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47" name="四角形: 角を丸くする 46">
              <a:extLst>
                <a:ext uri="{FF2B5EF4-FFF2-40B4-BE49-F238E27FC236}">
                  <a16:creationId xmlns:a16="http://schemas.microsoft.com/office/drawing/2014/main" id="{B858C96F-6E0E-6CA5-A754-041FA11D53C3}"/>
                </a:ext>
              </a:extLst>
            </p:cNvPr>
            <p:cNvSpPr/>
            <p:nvPr/>
          </p:nvSpPr>
          <p:spPr>
            <a:xfrm>
              <a:off x="5077773" y="1659478"/>
              <a:ext cx="360040" cy="360040"/>
            </a:xfrm>
            <a:prstGeom prst="roundRect">
              <a:avLst/>
            </a:prstGeom>
            <a:solidFill>
              <a:srgbClr val="F9E4DB"/>
            </a:solidFill>
            <a:ln>
              <a:solidFill>
                <a:srgbClr val="CC66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a:p>
          </p:txBody>
        </p:sp>
      </p:grpSp>
      <p:grpSp>
        <p:nvGrpSpPr>
          <p:cNvPr id="48" name="グループ化 47">
            <a:extLst>
              <a:ext uri="{FF2B5EF4-FFF2-40B4-BE49-F238E27FC236}">
                <a16:creationId xmlns:a16="http://schemas.microsoft.com/office/drawing/2014/main" id="{40D42E12-ADC9-2FFB-F731-97CFBC7F940D}"/>
              </a:ext>
            </a:extLst>
          </p:cNvPr>
          <p:cNvGrpSpPr/>
          <p:nvPr/>
        </p:nvGrpSpPr>
        <p:grpSpPr>
          <a:xfrm>
            <a:off x="8110166" y="3939461"/>
            <a:ext cx="1589182" cy="329800"/>
            <a:chOff x="3702915" y="1659478"/>
            <a:chExt cx="1734898" cy="360040"/>
          </a:xfrm>
        </p:grpSpPr>
        <p:sp>
          <p:nvSpPr>
            <p:cNvPr id="49" name="四角形: 角を丸くする 48">
              <a:extLst>
                <a:ext uri="{FF2B5EF4-FFF2-40B4-BE49-F238E27FC236}">
                  <a16:creationId xmlns:a16="http://schemas.microsoft.com/office/drawing/2014/main" id="{63D94426-7398-E70A-269F-415286DA6768}"/>
                </a:ext>
              </a:extLst>
            </p:cNvPr>
            <p:cNvSpPr/>
            <p:nvPr/>
          </p:nvSpPr>
          <p:spPr>
            <a:xfrm>
              <a:off x="4394736" y="1659478"/>
              <a:ext cx="360040" cy="360040"/>
            </a:xfrm>
            <a:prstGeom prst="roundRect">
              <a:avLst/>
            </a:prstGeom>
            <a:solidFill>
              <a:srgbClr val="F9E4DB"/>
            </a:solidFill>
            <a:ln>
              <a:solidFill>
                <a:srgbClr val="CC66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50" name="四角形: 角を丸くする 49">
              <a:extLst>
                <a:ext uri="{FF2B5EF4-FFF2-40B4-BE49-F238E27FC236}">
                  <a16:creationId xmlns:a16="http://schemas.microsoft.com/office/drawing/2014/main" id="{C1BFE049-9931-1EA1-0047-18EE8A16013C}"/>
                </a:ext>
              </a:extLst>
            </p:cNvPr>
            <p:cNvSpPr/>
            <p:nvPr/>
          </p:nvSpPr>
          <p:spPr>
            <a:xfrm>
              <a:off x="3702915" y="1659478"/>
              <a:ext cx="360040" cy="360040"/>
            </a:xfrm>
            <a:prstGeom prst="roundRect">
              <a:avLst/>
            </a:prstGeom>
            <a:solidFill>
              <a:srgbClr val="F9E4DB"/>
            </a:solidFill>
            <a:ln>
              <a:solidFill>
                <a:srgbClr val="CC66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51" name="四角形: 角を丸くする 50">
              <a:extLst>
                <a:ext uri="{FF2B5EF4-FFF2-40B4-BE49-F238E27FC236}">
                  <a16:creationId xmlns:a16="http://schemas.microsoft.com/office/drawing/2014/main" id="{63453940-F05E-5871-8730-B8637C524C2D}"/>
                </a:ext>
              </a:extLst>
            </p:cNvPr>
            <p:cNvSpPr/>
            <p:nvPr/>
          </p:nvSpPr>
          <p:spPr>
            <a:xfrm>
              <a:off x="5077773" y="1659478"/>
              <a:ext cx="360040" cy="360040"/>
            </a:xfrm>
            <a:prstGeom prst="roundRect">
              <a:avLst/>
            </a:prstGeom>
            <a:solidFill>
              <a:srgbClr val="F9E4DB"/>
            </a:solidFill>
            <a:ln>
              <a:solidFill>
                <a:srgbClr val="CC66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a:p>
          </p:txBody>
        </p:sp>
      </p:grpSp>
      <p:grpSp>
        <p:nvGrpSpPr>
          <p:cNvPr id="52" name="グループ化 51">
            <a:extLst>
              <a:ext uri="{FF2B5EF4-FFF2-40B4-BE49-F238E27FC236}">
                <a16:creationId xmlns:a16="http://schemas.microsoft.com/office/drawing/2014/main" id="{F04768E9-FE37-7250-ED34-66B951CD35C3}"/>
              </a:ext>
            </a:extLst>
          </p:cNvPr>
          <p:cNvGrpSpPr/>
          <p:nvPr/>
        </p:nvGrpSpPr>
        <p:grpSpPr>
          <a:xfrm>
            <a:off x="5305128" y="4802662"/>
            <a:ext cx="1589182" cy="329800"/>
            <a:chOff x="3702915" y="1659478"/>
            <a:chExt cx="1734898" cy="360040"/>
          </a:xfrm>
        </p:grpSpPr>
        <p:sp>
          <p:nvSpPr>
            <p:cNvPr id="53" name="四角形: 角を丸くする 52">
              <a:extLst>
                <a:ext uri="{FF2B5EF4-FFF2-40B4-BE49-F238E27FC236}">
                  <a16:creationId xmlns:a16="http://schemas.microsoft.com/office/drawing/2014/main" id="{4E48DB51-4B04-FE1A-F4EB-F07D497A8787}"/>
                </a:ext>
              </a:extLst>
            </p:cNvPr>
            <p:cNvSpPr/>
            <p:nvPr/>
          </p:nvSpPr>
          <p:spPr>
            <a:xfrm>
              <a:off x="4394736" y="1659478"/>
              <a:ext cx="360040" cy="360040"/>
            </a:xfrm>
            <a:prstGeom prst="roundRect">
              <a:avLst/>
            </a:prstGeom>
            <a:solidFill>
              <a:srgbClr val="F9E4DB"/>
            </a:solidFill>
            <a:ln>
              <a:solidFill>
                <a:srgbClr val="CC66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54" name="四角形: 角を丸くする 53">
              <a:extLst>
                <a:ext uri="{FF2B5EF4-FFF2-40B4-BE49-F238E27FC236}">
                  <a16:creationId xmlns:a16="http://schemas.microsoft.com/office/drawing/2014/main" id="{D2E4552E-EE50-3926-B329-5D6345727217}"/>
                </a:ext>
              </a:extLst>
            </p:cNvPr>
            <p:cNvSpPr/>
            <p:nvPr/>
          </p:nvSpPr>
          <p:spPr>
            <a:xfrm>
              <a:off x="3702915" y="1659478"/>
              <a:ext cx="360040" cy="360040"/>
            </a:xfrm>
            <a:prstGeom prst="roundRect">
              <a:avLst/>
            </a:prstGeom>
            <a:solidFill>
              <a:srgbClr val="F9E4DB"/>
            </a:solidFill>
            <a:ln>
              <a:solidFill>
                <a:srgbClr val="CC66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55" name="四角形: 角を丸くする 54">
              <a:extLst>
                <a:ext uri="{FF2B5EF4-FFF2-40B4-BE49-F238E27FC236}">
                  <a16:creationId xmlns:a16="http://schemas.microsoft.com/office/drawing/2014/main" id="{3DC03BC7-E6EC-77E3-B0F5-CC3345EF5950}"/>
                </a:ext>
              </a:extLst>
            </p:cNvPr>
            <p:cNvSpPr/>
            <p:nvPr/>
          </p:nvSpPr>
          <p:spPr>
            <a:xfrm>
              <a:off x="5077773" y="1659478"/>
              <a:ext cx="360040" cy="360040"/>
            </a:xfrm>
            <a:prstGeom prst="roundRect">
              <a:avLst/>
            </a:prstGeom>
            <a:solidFill>
              <a:srgbClr val="F9E4DB"/>
            </a:solidFill>
            <a:ln>
              <a:solidFill>
                <a:srgbClr val="CC66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a:p>
          </p:txBody>
        </p:sp>
      </p:grpSp>
      <p:grpSp>
        <p:nvGrpSpPr>
          <p:cNvPr id="56" name="グループ化 55">
            <a:extLst>
              <a:ext uri="{FF2B5EF4-FFF2-40B4-BE49-F238E27FC236}">
                <a16:creationId xmlns:a16="http://schemas.microsoft.com/office/drawing/2014/main" id="{8002E4B6-B47A-B3D2-2154-5D689B43F410}"/>
              </a:ext>
            </a:extLst>
          </p:cNvPr>
          <p:cNvGrpSpPr/>
          <p:nvPr/>
        </p:nvGrpSpPr>
        <p:grpSpPr>
          <a:xfrm>
            <a:off x="2438969" y="4802662"/>
            <a:ext cx="1589182" cy="329800"/>
            <a:chOff x="3702915" y="1659478"/>
            <a:chExt cx="1734898" cy="360040"/>
          </a:xfrm>
        </p:grpSpPr>
        <p:sp>
          <p:nvSpPr>
            <p:cNvPr id="57" name="四角形: 角を丸くする 56">
              <a:extLst>
                <a:ext uri="{FF2B5EF4-FFF2-40B4-BE49-F238E27FC236}">
                  <a16:creationId xmlns:a16="http://schemas.microsoft.com/office/drawing/2014/main" id="{609D0CD7-69D3-AAA9-ADDB-3C82B7123E9B}"/>
                </a:ext>
              </a:extLst>
            </p:cNvPr>
            <p:cNvSpPr/>
            <p:nvPr/>
          </p:nvSpPr>
          <p:spPr>
            <a:xfrm>
              <a:off x="4394736" y="1659478"/>
              <a:ext cx="360040" cy="360040"/>
            </a:xfrm>
            <a:prstGeom prst="roundRect">
              <a:avLst/>
            </a:prstGeom>
            <a:solidFill>
              <a:srgbClr val="F9E4DB"/>
            </a:solidFill>
            <a:ln>
              <a:solidFill>
                <a:srgbClr val="CC66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58" name="四角形: 角を丸くする 57">
              <a:extLst>
                <a:ext uri="{FF2B5EF4-FFF2-40B4-BE49-F238E27FC236}">
                  <a16:creationId xmlns:a16="http://schemas.microsoft.com/office/drawing/2014/main" id="{D47C42E2-128C-BD84-8673-33D8F4C3C6FF}"/>
                </a:ext>
              </a:extLst>
            </p:cNvPr>
            <p:cNvSpPr/>
            <p:nvPr/>
          </p:nvSpPr>
          <p:spPr>
            <a:xfrm>
              <a:off x="3702915" y="1659478"/>
              <a:ext cx="360040" cy="360040"/>
            </a:xfrm>
            <a:prstGeom prst="roundRect">
              <a:avLst/>
            </a:prstGeom>
            <a:solidFill>
              <a:srgbClr val="F9E4DB"/>
            </a:solidFill>
            <a:ln>
              <a:solidFill>
                <a:srgbClr val="CC66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59" name="四角形: 角を丸くする 58">
              <a:extLst>
                <a:ext uri="{FF2B5EF4-FFF2-40B4-BE49-F238E27FC236}">
                  <a16:creationId xmlns:a16="http://schemas.microsoft.com/office/drawing/2014/main" id="{D492A345-4AB0-79F3-36F7-D12CEA7666D5}"/>
                </a:ext>
              </a:extLst>
            </p:cNvPr>
            <p:cNvSpPr/>
            <p:nvPr/>
          </p:nvSpPr>
          <p:spPr>
            <a:xfrm>
              <a:off x="5077773" y="1659478"/>
              <a:ext cx="360040" cy="360040"/>
            </a:xfrm>
            <a:prstGeom prst="roundRect">
              <a:avLst/>
            </a:prstGeom>
            <a:solidFill>
              <a:srgbClr val="F9E4DB"/>
            </a:solidFill>
            <a:ln>
              <a:solidFill>
                <a:srgbClr val="CC66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a:p>
          </p:txBody>
        </p:sp>
      </p:grpSp>
      <p:grpSp>
        <p:nvGrpSpPr>
          <p:cNvPr id="60" name="グループ化 59">
            <a:extLst>
              <a:ext uri="{FF2B5EF4-FFF2-40B4-BE49-F238E27FC236}">
                <a16:creationId xmlns:a16="http://schemas.microsoft.com/office/drawing/2014/main" id="{4CC197E3-2EF5-0FAA-3207-26525CB37F48}"/>
              </a:ext>
            </a:extLst>
          </p:cNvPr>
          <p:cNvGrpSpPr/>
          <p:nvPr/>
        </p:nvGrpSpPr>
        <p:grpSpPr>
          <a:xfrm>
            <a:off x="8110166" y="4802662"/>
            <a:ext cx="1589182" cy="329800"/>
            <a:chOff x="3702915" y="1659478"/>
            <a:chExt cx="1734898" cy="360040"/>
          </a:xfrm>
        </p:grpSpPr>
        <p:sp>
          <p:nvSpPr>
            <p:cNvPr id="61" name="四角形: 角を丸くする 60">
              <a:extLst>
                <a:ext uri="{FF2B5EF4-FFF2-40B4-BE49-F238E27FC236}">
                  <a16:creationId xmlns:a16="http://schemas.microsoft.com/office/drawing/2014/main" id="{AF29B623-EC06-8930-7D77-BBD063A76242}"/>
                </a:ext>
              </a:extLst>
            </p:cNvPr>
            <p:cNvSpPr/>
            <p:nvPr/>
          </p:nvSpPr>
          <p:spPr>
            <a:xfrm>
              <a:off x="4394736" y="1659478"/>
              <a:ext cx="360040" cy="360040"/>
            </a:xfrm>
            <a:prstGeom prst="roundRect">
              <a:avLst/>
            </a:prstGeom>
            <a:solidFill>
              <a:srgbClr val="F9E4DB"/>
            </a:solidFill>
            <a:ln>
              <a:solidFill>
                <a:srgbClr val="CC66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62" name="四角形: 角を丸くする 61">
              <a:extLst>
                <a:ext uri="{FF2B5EF4-FFF2-40B4-BE49-F238E27FC236}">
                  <a16:creationId xmlns:a16="http://schemas.microsoft.com/office/drawing/2014/main" id="{82F386E3-F036-37F6-809A-F803E744AAF4}"/>
                </a:ext>
              </a:extLst>
            </p:cNvPr>
            <p:cNvSpPr/>
            <p:nvPr/>
          </p:nvSpPr>
          <p:spPr>
            <a:xfrm>
              <a:off x="3702915" y="1659478"/>
              <a:ext cx="360040" cy="360040"/>
            </a:xfrm>
            <a:prstGeom prst="roundRect">
              <a:avLst/>
            </a:prstGeom>
            <a:solidFill>
              <a:srgbClr val="F9E4DB"/>
            </a:solidFill>
            <a:ln>
              <a:solidFill>
                <a:srgbClr val="CC66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63" name="四角形: 角を丸くする 62">
              <a:extLst>
                <a:ext uri="{FF2B5EF4-FFF2-40B4-BE49-F238E27FC236}">
                  <a16:creationId xmlns:a16="http://schemas.microsoft.com/office/drawing/2014/main" id="{B4533EE6-8563-7A60-BC0E-880955D9F928}"/>
                </a:ext>
              </a:extLst>
            </p:cNvPr>
            <p:cNvSpPr/>
            <p:nvPr/>
          </p:nvSpPr>
          <p:spPr>
            <a:xfrm>
              <a:off x="5077773" y="1659478"/>
              <a:ext cx="360040" cy="360040"/>
            </a:xfrm>
            <a:prstGeom prst="roundRect">
              <a:avLst/>
            </a:prstGeom>
            <a:solidFill>
              <a:srgbClr val="F9E4DB"/>
            </a:solidFill>
            <a:ln>
              <a:solidFill>
                <a:srgbClr val="CC66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a:p>
          </p:txBody>
        </p:sp>
      </p:grpSp>
      <p:grpSp>
        <p:nvGrpSpPr>
          <p:cNvPr id="64" name="グループ化 63">
            <a:extLst>
              <a:ext uri="{FF2B5EF4-FFF2-40B4-BE49-F238E27FC236}">
                <a16:creationId xmlns:a16="http://schemas.microsoft.com/office/drawing/2014/main" id="{94B4C046-02C1-F709-99A7-CBCA9C0505D4}"/>
              </a:ext>
            </a:extLst>
          </p:cNvPr>
          <p:cNvGrpSpPr/>
          <p:nvPr/>
        </p:nvGrpSpPr>
        <p:grpSpPr>
          <a:xfrm>
            <a:off x="5305128" y="5644352"/>
            <a:ext cx="1589182" cy="329800"/>
            <a:chOff x="3702915" y="1659478"/>
            <a:chExt cx="1734898" cy="360040"/>
          </a:xfrm>
        </p:grpSpPr>
        <p:sp>
          <p:nvSpPr>
            <p:cNvPr id="65" name="四角形: 角を丸くする 64">
              <a:extLst>
                <a:ext uri="{FF2B5EF4-FFF2-40B4-BE49-F238E27FC236}">
                  <a16:creationId xmlns:a16="http://schemas.microsoft.com/office/drawing/2014/main" id="{CD903466-FE0A-4183-B857-542A435B989A}"/>
                </a:ext>
              </a:extLst>
            </p:cNvPr>
            <p:cNvSpPr/>
            <p:nvPr/>
          </p:nvSpPr>
          <p:spPr>
            <a:xfrm>
              <a:off x="4394736" y="1659478"/>
              <a:ext cx="360040" cy="360040"/>
            </a:xfrm>
            <a:prstGeom prst="roundRect">
              <a:avLst/>
            </a:prstGeom>
            <a:solidFill>
              <a:srgbClr val="F9E4DB"/>
            </a:solidFill>
            <a:ln>
              <a:solidFill>
                <a:srgbClr val="CC66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66" name="四角形: 角を丸くする 65">
              <a:extLst>
                <a:ext uri="{FF2B5EF4-FFF2-40B4-BE49-F238E27FC236}">
                  <a16:creationId xmlns:a16="http://schemas.microsoft.com/office/drawing/2014/main" id="{A4DAB4DE-1CE5-E4B1-B704-95AE58200755}"/>
                </a:ext>
              </a:extLst>
            </p:cNvPr>
            <p:cNvSpPr/>
            <p:nvPr/>
          </p:nvSpPr>
          <p:spPr>
            <a:xfrm>
              <a:off x="3702915" y="1659478"/>
              <a:ext cx="360040" cy="360040"/>
            </a:xfrm>
            <a:prstGeom prst="roundRect">
              <a:avLst/>
            </a:prstGeom>
            <a:solidFill>
              <a:srgbClr val="F9E4DB"/>
            </a:solidFill>
            <a:ln>
              <a:solidFill>
                <a:srgbClr val="CC66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67" name="四角形: 角を丸くする 66">
              <a:extLst>
                <a:ext uri="{FF2B5EF4-FFF2-40B4-BE49-F238E27FC236}">
                  <a16:creationId xmlns:a16="http://schemas.microsoft.com/office/drawing/2014/main" id="{A074D94D-318F-75F6-5FE9-2EE812F02323}"/>
                </a:ext>
              </a:extLst>
            </p:cNvPr>
            <p:cNvSpPr/>
            <p:nvPr/>
          </p:nvSpPr>
          <p:spPr>
            <a:xfrm>
              <a:off x="5077773" y="1659478"/>
              <a:ext cx="360040" cy="360040"/>
            </a:xfrm>
            <a:prstGeom prst="roundRect">
              <a:avLst/>
            </a:prstGeom>
            <a:solidFill>
              <a:srgbClr val="F9E4DB"/>
            </a:solidFill>
            <a:ln>
              <a:solidFill>
                <a:srgbClr val="CC66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a:p>
          </p:txBody>
        </p:sp>
      </p:grpSp>
      <p:grpSp>
        <p:nvGrpSpPr>
          <p:cNvPr id="68" name="グループ化 67">
            <a:extLst>
              <a:ext uri="{FF2B5EF4-FFF2-40B4-BE49-F238E27FC236}">
                <a16:creationId xmlns:a16="http://schemas.microsoft.com/office/drawing/2014/main" id="{4311EB1A-CC39-53BE-0C6F-15992F3BC5A6}"/>
              </a:ext>
            </a:extLst>
          </p:cNvPr>
          <p:cNvGrpSpPr/>
          <p:nvPr/>
        </p:nvGrpSpPr>
        <p:grpSpPr>
          <a:xfrm>
            <a:off x="2438969" y="5644352"/>
            <a:ext cx="1589182" cy="329800"/>
            <a:chOff x="3702915" y="1659478"/>
            <a:chExt cx="1734898" cy="360040"/>
          </a:xfrm>
        </p:grpSpPr>
        <p:sp>
          <p:nvSpPr>
            <p:cNvPr id="69" name="四角形: 角を丸くする 68">
              <a:extLst>
                <a:ext uri="{FF2B5EF4-FFF2-40B4-BE49-F238E27FC236}">
                  <a16:creationId xmlns:a16="http://schemas.microsoft.com/office/drawing/2014/main" id="{F4F8AABF-C1F2-45DF-E131-7CA5ECDD4010}"/>
                </a:ext>
              </a:extLst>
            </p:cNvPr>
            <p:cNvSpPr/>
            <p:nvPr/>
          </p:nvSpPr>
          <p:spPr>
            <a:xfrm>
              <a:off x="4394736" y="1659478"/>
              <a:ext cx="360040" cy="360040"/>
            </a:xfrm>
            <a:prstGeom prst="roundRect">
              <a:avLst/>
            </a:prstGeom>
            <a:solidFill>
              <a:srgbClr val="F9E4DB"/>
            </a:solidFill>
            <a:ln>
              <a:solidFill>
                <a:srgbClr val="CC66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70" name="四角形: 角を丸くする 69">
              <a:extLst>
                <a:ext uri="{FF2B5EF4-FFF2-40B4-BE49-F238E27FC236}">
                  <a16:creationId xmlns:a16="http://schemas.microsoft.com/office/drawing/2014/main" id="{706E1BEE-0C4D-D32B-62AC-14427C21C6EC}"/>
                </a:ext>
              </a:extLst>
            </p:cNvPr>
            <p:cNvSpPr/>
            <p:nvPr/>
          </p:nvSpPr>
          <p:spPr>
            <a:xfrm>
              <a:off x="3702915" y="1659478"/>
              <a:ext cx="360040" cy="360040"/>
            </a:xfrm>
            <a:prstGeom prst="roundRect">
              <a:avLst/>
            </a:prstGeom>
            <a:solidFill>
              <a:srgbClr val="F9E4DB"/>
            </a:solidFill>
            <a:ln>
              <a:solidFill>
                <a:srgbClr val="CC66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71" name="四角形: 角を丸くする 70">
              <a:extLst>
                <a:ext uri="{FF2B5EF4-FFF2-40B4-BE49-F238E27FC236}">
                  <a16:creationId xmlns:a16="http://schemas.microsoft.com/office/drawing/2014/main" id="{973A7111-CEAF-916C-A642-4EC908778F73}"/>
                </a:ext>
              </a:extLst>
            </p:cNvPr>
            <p:cNvSpPr/>
            <p:nvPr/>
          </p:nvSpPr>
          <p:spPr>
            <a:xfrm>
              <a:off x="5077773" y="1659478"/>
              <a:ext cx="360040" cy="360040"/>
            </a:xfrm>
            <a:prstGeom prst="roundRect">
              <a:avLst/>
            </a:prstGeom>
            <a:solidFill>
              <a:srgbClr val="F9E4DB"/>
            </a:solidFill>
            <a:ln>
              <a:solidFill>
                <a:srgbClr val="CC66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a:p>
          </p:txBody>
        </p:sp>
      </p:grpSp>
      <p:grpSp>
        <p:nvGrpSpPr>
          <p:cNvPr id="72" name="グループ化 71">
            <a:extLst>
              <a:ext uri="{FF2B5EF4-FFF2-40B4-BE49-F238E27FC236}">
                <a16:creationId xmlns:a16="http://schemas.microsoft.com/office/drawing/2014/main" id="{9DE7ACCB-F46D-3CAA-B408-93AA76BAEBBB}"/>
              </a:ext>
            </a:extLst>
          </p:cNvPr>
          <p:cNvGrpSpPr/>
          <p:nvPr/>
        </p:nvGrpSpPr>
        <p:grpSpPr>
          <a:xfrm>
            <a:off x="8110166" y="5644352"/>
            <a:ext cx="1589182" cy="329800"/>
            <a:chOff x="3702915" y="1659478"/>
            <a:chExt cx="1734898" cy="360040"/>
          </a:xfrm>
        </p:grpSpPr>
        <p:sp>
          <p:nvSpPr>
            <p:cNvPr id="73" name="四角形: 角を丸くする 72">
              <a:extLst>
                <a:ext uri="{FF2B5EF4-FFF2-40B4-BE49-F238E27FC236}">
                  <a16:creationId xmlns:a16="http://schemas.microsoft.com/office/drawing/2014/main" id="{580A7E5C-B8C6-F1AC-C2AC-C82996B69BE4}"/>
                </a:ext>
              </a:extLst>
            </p:cNvPr>
            <p:cNvSpPr/>
            <p:nvPr/>
          </p:nvSpPr>
          <p:spPr>
            <a:xfrm>
              <a:off x="4394736" y="1659478"/>
              <a:ext cx="360040" cy="360040"/>
            </a:xfrm>
            <a:prstGeom prst="roundRect">
              <a:avLst/>
            </a:prstGeom>
            <a:solidFill>
              <a:srgbClr val="F9E4DB"/>
            </a:solidFill>
            <a:ln>
              <a:solidFill>
                <a:srgbClr val="CC66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74" name="四角形: 角を丸くする 73">
              <a:extLst>
                <a:ext uri="{FF2B5EF4-FFF2-40B4-BE49-F238E27FC236}">
                  <a16:creationId xmlns:a16="http://schemas.microsoft.com/office/drawing/2014/main" id="{AF237219-564D-8F24-CB1C-F6D7E43407FD}"/>
                </a:ext>
              </a:extLst>
            </p:cNvPr>
            <p:cNvSpPr/>
            <p:nvPr/>
          </p:nvSpPr>
          <p:spPr>
            <a:xfrm>
              <a:off x="3702915" y="1659478"/>
              <a:ext cx="360040" cy="360040"/>
            </a:xfrm>
            <a:prstGeom prst="roundRect">
              <a:avLst/>
            </a:prstGeom>
            <a:solidFill>
              <a:srgbClr val="F9E4DB"/>
            </a:solidFill>
            <a:ln>
              <a:solidFill>
                <a:srgbClr val="CC66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75" name="四角形: 角を丸くする 74">
              <a:extLst>
                <a:ext uri="{FF2B5EF4-FFF2-40B4-BE49-F238E27FC236}">
                  <a16:creationId xmlns:a16="http://schemas.microsoft.com/office/drawing/2014/main" id="{C3BDA084-C107-3D77-8CA7-30CDBE90717B}"/>
                </a:ext>
              </a:extLst>
            </p:cNvPr>
            <p:cNvSpPr/>
            <p:nvPr/>
          </p:nvSpPr>
          <p:spPr>
            <a:xfrm>
              <a:off x="5077773" y="1659478"/>
              <a:ext cx="360040" cy="360040"/>
            </a:xfrm>
            <a:prstGeom prst="roundRect">
              <a:avLst/>
            </a:prstGeom>
            <a:solidFill>
              <a:srgbClr val="F9E4DB"/>
            </a:solidFill>
            <a:ln>
              <a:solidFill>
                <a:srgbClr val="CC66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a:p>
          </p:txBody>
        </p:sp>
      </p:grpSp>
      <p:grpSp>
        <p:nvGrpSpPr>
          <p:cNvPr id="76" name="グループ化 75">
            <a:extLst>
              <a:ext uri="{FF2B5EF4-FFF2-40B4-BE49-F238E27FC236}">
                <a16:creationId xmlns:a16="http://schemas.microsoft.com/office/drawing/2014/main" id="{11CBEA2F-B71C-5168-5908-9EE961E61DBB}"/>
              </a:ext>
            </a:extLst>
          </p:cNvPr>
          <p:cNvGrpSpPr/>
          <p:nvPr/>
        </p:nvGrpSpPr>
        <p:grpSpPr>
          <a:xfrm>
            <a:off x="5305128" y="1396534"/>
            <a:ext cx="1589182" cy="329800"/>
            <a:chOff x="3702915" y="1659478"/>
            <a:chExt cx="1734898" cy="360040"/>
          </a:xfrm>
        </p:grpSpPr>
        <p:sp>
          <p:nvSpPr>
            <p:cNvPr id="77" name="四角形: 角を丸くする 76">
              <a:extLst>
                <a:ext uri="{FF2B5EF4-FFF2-40B4-BE49-F238E27FC236}">
                  <a16:creationId xmlns:a16="http://schemas.microsoft.com/office/drawing/2014/main" id="{92F0019B-3E22-49A2-D134-125430CD29E5}"/>
                </a:ext>
              </a:extLst>
            </p:cNvPr>
            <p:cNvSpPr/>
            <p:nvPr/>
          </p:nvSpPr>
          <p:spPr>
            <a:xfrm>
              <a:off x="4394736" y="1659478"/>
              <a:ext cx="360040" cy="360040"/>
            </a:xfrm>
            <a:prstGeom prst="roundRect">
              <a:avLst/>
            </a:prstGeom>
            <a:solidFill>
              <a:srgbClr val="F9E4DB"/>
            </a:solidFill>
            <a:ln>
              <a:solidFill>
                <a:srgbClr val="CC66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78" name="四角形: 角を丸くする 77">
              <a:extLst>
                <a:ext uri="{FF2B5EF4-FFF2-40B4-BE49-F238E27FC236}">
                  <a16:creationId xmlns:a16="http://schemas.microsoft.com/office/drawing/2014/main" id="{1EE98704-6201-92FC-619E-F4B2CEFB65AB}"/>
                </a:ext>
              </a:extLst>
            </p:cNvPr>
            <p:cNvSpPr/>
            <p:nvPr/>
          </p:nvSpPr>
          <p:spPr>
            <a:xfrm>
              <a:off x="3702915" y="1659478"/>
              <a:ext cx="360040" cy="360040"/>
            </a:xfrm>
            <a:prstGeom prst="roundRect">
              <a:avLst/>
            </a:prstGeom>
            <a:solidFill>
              <a:srgbClr val="F9E4DB"/>
            </a:solidFill>
            <a:ln>
              <a:solidFill>
                <a:srgbClr val="CC66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79" name="四角形: 角を丸くする 78">
              <a:extLst>
                <a:ext uri="{FF2B5EF4-FFF2-40B4-BE49-F238E27FC236}">
                  <a16:creationId xmlns:a16="http://schemas.microsoft.com/office/drawing/2014/main" id="{6E4D26C9-F6D9-88EC-6CF3-627F68111FB4}"/>
                </a:ext>
              </a:extLst>
            </p:cNvPr>
            <p:cNvSpPr/>
            <p:nvPr/>
          </p:nvSpPr>
          <p:spPr>
            <a:xfrm>
              <a:off x="5077773" y="1659478"/>
              <a:ext cx="360040" cy="360040"/>
            </a:xfrm>
            <a:prstGeom prst="roundRect">
              <a:avLst/>
            </a:prstGeom>
            <a:solidFill>
              <a:srgbClr val="F9E4DB"/>
            </a:solidFill>
            <a:ln>
              <a:solidFill>
                <a:srgbClr val="CC66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a:p>
          </p:txBody>
        </p:sp>
      </p:grpSp>
      <p:sp>
        <p:nvSpPr>
          <p:cNvPr id="80" name="正方形/長方形 79">
            <a:extLst>
              <a:ext uri="{FF2B5EF4-FFF2-40B4-BE49-F238E27FC236}">
                <a16:creationId xmlns:a16="http://schemas.microsoft.com/office/drawing/2014/main" id="{44729348-04D7-B040-FABB-AE55EEFFE8E3}"/>
              </a:ext>
            </a:extLst>
          </p:cNvPr>
          <p:cNvSpPr/>
          <p:nvPr/>
        </p:nvSpPr>
        <p:spPr>
          <a:xfrm>
            <a:off x="2148181" y="5407312"/>
            <a:ext cx="2196298" cy="350276"/>
          </a:xfrm>
          <a:prstGeom prst="rect">
            <a:avLst/>
          </a:prstGeom>
          <a:blipFill>
            <a:blip r:embed="rId2">
              <a:duotone>
                <a:schemeClr val="accent6">
                  <a:shade val="45000"/>
                  <a:satMod val="135000"/>
                </a:schemeClr>
                <a:prstClr val="white"/>
              </a:duotone>
            </a:blip>
            <a:tile tx="0" ty="0" sx="100000" sy="100000" flip="none" algn="tl"/>
          </a:blipFill>
          <a:ln>
            <a:solidFill>
              <a:srgbClr val="CC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81" name="正方形/長方形 80">
            <a:extLst>
              <a:ext uri="{FF2B5EF4-FFF2-40B4-BE49-F238E27FC236}">
                <a16:creationId xmlns:a16="http://schemas.microsoft.com/office/drawing/2014/main" id="{FEADEDA0-8615-9F86-AC58-D16D4AD12AA3}"/>
              </a:ext>
            </a:extLst>
          </p:cNvPr>
          <p:cNvSpPr/>
          <p:nvPr/>
        </p:nvSpPr>
        <p:spPr>
          <a:xfrm>
            <a:off x="5001181" y="5407312"/>
            <a:ext cx="2196298" cy="350276"/>
          </a:xfrm>
          <a:prstGeom prst="rect">
            <a:avLst/>
          </a:prstGeom>
          <a:blipFill>
            <a:blip r:embed="rId2">
              <a:duotone>
                <a:schemeClr val="accent6">
                  <a:shade val="45000"/>
                  <a:satMod val="135000"/>
                </a:schemeClr>
                <a:prstClr val="white"/>
              </a:duotone>
            </a:blip>
            <a:tile tx="0" ty="0" sx="100000" sy="100000" flip="none" algn="tl"/>
          </a:blipFill>
          <a:ln>
            <a:solidFill>
              <a:srgbClr val="CC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82" name="テキスト ボックス 81">
            <a:extLst>
              <a:ext uri="{FF2B5EF4-FFF2-40B4-BE49-F238E27FC236}">
                <a16:creationId xmlns:a16="http://schemas.microsoft.com/office/drawing/2014/main" id="{AABDD9C0-CA64-5A23-E7FA-4CC85C1E8BF6}"/>
              </a:ext>
            </a:extLst>
          </p:cNvPr>
          <p:cNvSpPr txBox="1"/>
          <p:nvPr/>
        </p:nvSpPr>
        <p:spPr>
          <a:xfrm>
            <a:off x="5032033" y="5338072"/>
            <a:ext cx="2077434" cy="461665"/>
          </a:xfrm>
          <a:prstGeom prst="rect">
            <a:avLst/>
          </a:prstGeom>
          <a:noFill/>
        </p:spPr>
        <p:txBody>
          <a:bodyPr wrap="square" rtlCol="0">
            <a:spAutoFit/>
          </a:bodyPr>
          <a:lstStyle/>
          <a:p>
            <a:pPr algn="ctr"/>
            <a:r>
              <a:rPr lang="ja-JP" altLang="en-US" sz="2400" dirty="0">
                <a:latin typeface="HGｺﾞｼｯｸE" panose="020B0909000000000000" pitchFamily="49" charset="-128"/>
                <a:ea typeface="HGｺﾞｼｯｸE" panose="020B0909000000000000" pitchFamily="49" charset="-128"/>
              </a:rPr>
              <a:t>仲里　　小西</a:t>
            </a:r>
          </a:p>
        </p:txBody>
      </p:sp>
      <p:sp>
        <p:nvSpPr>
          <p:cNvPr id="83" name="正方形/長方形 82">
            <a:extLst>
              <a:ext uri="{FF2B5EF4-FFF2-40B4-BE49-F238E27FC236}">
                <a16:creationId xmlns:a16="http://schemas.microsoft.com/office/drawing/2014/main" id="{95ABEA01-4AC1-78E2-B11D-08405073B045}"/>
              </a:ext>
            </a:extLst>
          </p:cNvPr>
          <p:cNvSpPr/>
          <p:nvPr/>
        </p:nvSpPr>
        <p:spPr>
          <a:xfrm>
            <a:off x="7836813" y="5407312"/>
            <a:ext cx="2196298" cy="350276"/>
          </a:xfrm>
          <a:prstGeom prst="rect">
            <a:avLst/>
          </a:prstGeom>
          <a:blipFill>
            <a:blip r:embed="rId2">
              <a:duotone>
                <a:schemeClr val="accent6">
                  <a:shade val="45000"/>
                  <a:satMod val="135000"/>
                </a:schemeClr>
                <a:prstClr val="white"/>
              </a:duotone>
            </a:blip>
            <a:tile tx="0" ty="0" sx="100000" sy="100000" flip="none" algn="tl"/>
          </a:blipFill>
          <a:ln>
            <a:solidFill>
              <a:srgbClr val="CC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84" name="正方形/長方形 83">
            <a:extLst>
              <a:ext uri="{FF2B5EF4-FFF2-40B4-BE49-F238E27FC236}">
                <a16:creationId xmlns:a16="http://schemas.microsoft.com/office/drawing/2014/main" id="{A8BB4EFB-C857-98F1-2928-05C3999922BB}"/>
              </a:ext>
            </a:extLst>
          </p:cNvPr>
          <p:cNvSpPr/>
          <p:nvPr/>
        </p:nvSpPr>
        <p:spPr>
          <a:xfrm>
            <a:off x="2148181" y="1198012"/>
            <a:ext cx="2196298" cy="350276"/>
          </a:xfrm>
          <a:prstGeom prst="rect">
            <a:avLst/>
          </a:prstGeom>
          <a:blipFill>
            <a:blip r:embed="rId2">
              <a:alphaModFix/>
              <a:duotone>
                <a:schemeClr val="accent6">
                  <a:shade val="45000"/>
                  <a:satMod val="135000"/>
                </a:schemeClr>
                <a:prstClr val="white"/>
              </a:duotone>
            </a:blip>
            <a:tile tx="0" ty="0" sx="100000" sy="100000" flip="none" algn="tl"/>
          </a:blipFill>
          <a:ln>
            <a:solidFill>
              <a:srgbClr val="CC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85" name="テキスト ボックス 84">
            <a:extLst>
              <a:ext uri="{FF2B5EF4-FFF2-40B4-BE49-F238E27FC236}">
                <a16:creationId xmlns:a16="http://schemas.microsoft.com/office/drawing/2014/main" id="{F3B2E39A-A59D-B556-6201-BEB025D71D6C}"/>
              </a:ext>
            </a:extLst>
          </p:cNvPr>
          <p:cNvSpPr txBox="1"/>
          <p:nvPr/>
        </p:nvSpPr>
        <p:spPr>
          <a:xfrm>
            <a:off x="2182552" y="1134714"/>
            <a:ext cx="2070394" cy="461665"/>
          </a:xfrm>
          <a:prstGeom prst="rect">
            <a:avLst/>
          </a:prstGeom>
          <a:noFill/>
        </p:spPr>
        <p:txBody>
          <a:bodyPr wrap="square" rtlCol="0">
            <a:spAutoFit/>
          </a:bodyPr>
          <a:lstStyle/>
          <a:p>
            <a:pPr algn="ctr"/>
            <a:r>
              <a:rPr lang="ja-JP" altLang="en-US" sz="2400" b="1" dirty="0">
                <a:solidFill>
                  <a:schemeClr val="accent5">
                    <a:lumMod val="75000"/>
                  </a:schemeClr>
                </a:solidFill>
                <a:latin typeface="HGｺﾞｼｯｸE" panose="020B0909000000000000" pitchFamily="49" charset="-128"/>
                <a:ea typeface="HGｺﾞｼｯｸE" panose="020B0909000000000000" pitchFamily="49" charset="-128"/>
              </a:rPr>
              <a:t>北浦</a:t>
            </a:r>
            <a:r>
              <a:rPr lang="ja-JP" altLang="en-US" sz="2400" dirty="0">
                <a:latin typeface="HGｺﾞｼｯｸE" panose="020B0909000000000000" pitchFamily="49" charset="-128"/>
                <a:ea typeface="HGｺﾞｼｯｸE" panose="020B0909000000000000" pitchFamily="49" charset="-128"/>
              </a:rPr>
              <a:t>　　内藤</a:t>
            </a:r>
          </a:p>
        </p:txBody>
      </p:sp>
      <p:sp>
        <p:nvSpPr>
          <p:cNvPr id="86" name="正方形/長方形 85">
            <a:extLst>
              <a:ext uri="{FF2B5EF4-FFF2-40B4-BE49-F238E27FC236}">
                <a16:creationId xmlns:a16="http://schemas.microsoft.com/office/drawing/2014/main" id="{54376F59-F9CC-59D7-7C09-25C84A557B24}"/>
              </a:ext>
            </a:extLst>
          </p:cNvPr>
          <p:cNvSpPr/>
          <p:nvPr/>
        </p:nvSpPr>
        <p:spPr>
          <a:xfrm>
            <a:off x="5001181" y="1198012"/>
            <a:ext cx="2196298" cy="350276"/>
          </a:xfrm>
          <a:prstGeom prst="rect">
            <a:avLst/>
          </a:prstGeom>
          <a:blipFill>
            <a:blip r:embed="rId2">
              <a:duotone>
                <a:schemeClr val="accent6">
                  <a:shade val="45000"/>
                  <a:satMod val="135000"/>
                </a:schemeClr>
                <a:prstClr val="white"/>
              </a:duotone>
            </a:blip>
            <a:tile tx="0" ty="0" sx="100000" sy="100000" flip="none" algn="tl"/>
          </a:blipFill>
          <a:ln>
            <a:solidFill>
              <a:srgbClr val="CC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87" name="正方形/長方形 86">
            <a:extLst>
              <a:ext uri="{FF2B5EF4-FFF2-40B4-BE49-F238E27FC236}">
                <a16:creationId xmlns:a16="http://schemas.microsoft.com/office/drawing/2014/main" id="{8F5ECAF4-7A3C-B775-AA49-4A9279EB35D0}"/>
              </a:ext>
            </a:extLst>
          </p:cNvPr>
          <p:cNvSpPr/>
          <p:nvPr/>
        </p:nvSpPr>
        <p:spPr>
          <a:xfrm>
            <a:off x="7836813" y="1198012"/>
            <a:ext cx="2196298" cy="350276"/>
          </a:xfrm>
          <a:prstGeom prst="rect">
            <a:avLst/>
          </a:prstGeom>
          <a:blipFill>
            <a:blip r:embed="rId2">
              <a:duotone>
                <a:schemeClr val="accent6">
                  <a:shade val="45000"/>
                  <a:satMod val="135000"/>
                </a:schemeClr>
                <a:prstClr val="white"/>
              </a:duotone>
            </a:blip>
            <a:tile tx="0" ty="0" sx="100000" sy="100000" flip="none" algn="tl"/>
          </a:blipFill>
          <a:ln>
            <a:solidFill>
              <a:srgbClr val="CC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88" name="テキスト ボックス 87">
            <a:extLst>
              <a:ext uri="{FF2B5EF4-FFF2-40B4-BE49-F238E27FC236}">
                <a16:creationId xmlns:a16="http://schemas.microsoft.com/office/drawing/2014/main" id="{180B6DD1-6B31-9376-C699-B1130FAEDDCF}"/>
              </a:ext>
            </a:extLst>
          </p:cNvPr>
          <p:cNvSpPr txBox="1"/>
          <p:nvPr/>
        </p:nvSpPr>
        <p:spPr>
          <a:xfrm>
            <a:off x="7840463" y="1134714"/>
            <a:ext cx="2131834" cy="461665"/>
          </a:xfrm>
          <a:prstGeom prst="rect">
            <a:avLst/>
          </a:prstGeom>
          <a:noFill/>
        </p:spPr>
        <p:txBody>
          <a:bodyPr wrap="square" rtlCol="0">
            <a:spAutoFit/>
          </a:bodyPr>
          <a:lstStyle/>
          <a:p>
            <a:pPr algn="ctr"/>
            <a:r>
              <a:rPr lang="ja-JP" altLang="en-US" sz="2400" b="1" dirty="0">
                <a:solidFill>
                  <a:schemeClr val="accent5">
                    <a:lumMod val="75000"/>
                  </a:schemeClr>
                </a:solidFill>
                <a:latin typeface="HGｺﾞｼｯｸE" panose="020B0909000000000000" pitchFamily="49" charset="-128"/>
                <a:ea typeface="HGｺﾞｼｯｸE" panose="020B0909000000000000" pitchFamily="49" charset="-128"/>
              </a:rPr>
              <a:t>菅原</a:t>
            </a:r>
            <a:r>
              <a:rPr lang="ja-JP" altLang="en-US" sz="2400" dirty="0">
                <a:latin typeface="HGｺﾞｼｯｸE" panose="020B0909000000000000" pitchFamily="49" charset="-128"/>
                <a:ea typeface="HGｺﾞｼｯｸE" panose="020B0909000000000000" pitchFamily="49" charset="-128"/>
              </a:rPr>
              <a:t>　　中谷</a:t>
            </a:r>
          </a:p>
        </p:txBody>
      </p:sp>
      <p:sp>
        <p:nvSpPr>
          <p:cNvPr id="89" name="正方形/長方形 88">
            <a:extLst>
              <a:ext uri="{FF2B5EF4-FFF2-40B4-BE49-F238E27FC236}">
                <a16:creationId xmlns:a16="http://schemas.microsoft.com/office/drawing/2014/main" id="{88EC0181-AB33-440F-37E4-4E7D7F4D1A4E}"/>
              </a:ext>
            </a:extLst>
          </p:cNvPr>
          <p:cNvSpPr/>
          <p:nvPr/>
        </p:nvSpPr>
        <p:spPr>
          <a:xfrm>
            <a:off x="2148181" y="2068050"/>
            <a:ext cx="2196298" cy="350276"/>
          </a:xfrm>
          <a:prstGeom prst="rect">
            <a:avLst/>
          </a:prstGeom>
          <a:blipFill>
            <a:blip r:embed="rId2">
              <a:duotone>
                <a:schemeClr val="accent6">
                  <a:shade val="45000"/>
                  <a:satMod val="135000"/>
                </a:schemeClr>
                <a:prstClr val="white"/>
              </a:duotone>
            </a:blip>
            <a:tile tx="0" ty="0" sx="100000" sy="100000" flip="none" algn="tl"/>
          </a:blipFill>
          <a:ln>
            <a:solidFill>
              <a:srgbClr val="CC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90" name="テキスト ボックス 89">
            <a:extLst>
              <a:ext uri="{FF2B5EF4-FFF2-40B4-BE49-F238E27FC236}">
                <a16:creationId xmlns:a16="http://schemas.microsoft.com/office/drawing/2014/main" id="{66F888F6-1DC6-AD29-BCFF-33660A41F69F}"/>
              </a:ext>
            </a:extLst>
          </p:cNvPr>
          <p:cNvSpPr txBox="1"/>
          <p:nvPr/>
        </p:nvSpPr>
        <p:spPr>
          <a:xfrm>
            <a:off x="2182552" y="2004752"/>
            <a:ext cx="2070394" cy="461665"/>
          </a:xfrm>
          <a:prstGeom prst="rect">
            <a:avLst/>
          </a:prstGeom>
          <a:noFill/>
        </p:spPr>
        <p:txBody>
          <a:bodyPr wrap="square" rtlCol="0">
            <a:spAutoFit/>
          </a:bodyPr>
          <a:lstStyle/>
          <a:p>
            <a:pPr algn="ctr"/>
            <a:r>
              <a:rPr lang="ja-JP" altLang="en-US" sz="2400" dirty="0">
                <a:latin typeface="HGｺﾞｼｯｸE" panose="020B0909000000000000" pitchFamily="49" charset="-128"/>
                <a:ea typeface="HGｺﾞｼｯｸE" panose="020B0909000000000000" pitchFamily="49" charset="-128"/>
              </a:rPr>
              <a:t>田村　　渡辺</a:t>
            </a:r>
          </a:p>
        </p:txBody>
      </p:sp>
      <p:sp>
        <p:nvSpPr>
          <p:cNvPr id="91" name="正方形/長方形 90">
            <a:extLst>
              <a:ext uri="{FF2B5EF4-FFF2-40B4-BE49-F238E27FC236}">
                <a16:creationId xmlns:a16="http://schemas.microsoft.com/office/drawing/2014/main" id="{34B0919E-36FA-4CBD-9837-ACEE4843EB91}"/>
              </a:ext>
            </a:extLst>
          </p:cNvPr>
          <p:cNvSpPr/>
          <p:nvPr/>
        </p:nvSpPr>
        <p:spPr>
          <a:xfrm>
            <a:off x="5001181" y="2068050"/>
            <a:ext cx="2196298" cy="350276"/>
          </a:xfrm>
          <a:prstGeom prst="rect">
            <a:avLst/>
          </a:prstGeom>
          <a:blipFill>
            <a:blip r:embed="rId2">
              <a:duotone>
                <a:schemeClr val="accent6">
                  <a:shade val="45000"/>
                  <a:satMod val="135000"/>
                </a:schemeClr>
                <a:prstClr val="white"/>
              </a:duotone>
            </a:blip>
            <a:tile tx="0" ty="0" sx="100000" sy="100000" flip="none" algn="tl"/>
          </a:blipFill>
          <a:ln>
            <a:solidFill>
              <a:srgbClr val="CC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92" name="テキスト ボックス 91">
            <a:extLst>
              <a:ext uri="{FF2B5EF4-FFF2-40B4-BE49-F238E27FC236}">
                <a16:creationId xmlns:a16="http://schemas.microsoft.com/office/drawing/2014/main" id="{BAC431DC-E6A8-4C5E-D771-649547A920FD}"/>
              </a:ext>
            </a:extLst>
          </p:cNvPr>
          <p:cNvSpPr txBox="1"/>
          <p:nvPr/>
        </p:nvSpPr>
        <p:spPr>
          <a:xfrm>
            <a:off x="5032033" y="1998810"/>
            <a:ext cx="2077434" cy="461665"/>
          </a:xfrm>
          <a:prstGeom prst="rect">
            <a:avLst/>
          </a:prstGeom>
          <a:noFill/>
        </p:spPr>
        <p:txBody>
          <a:bodyPr wrap="square" rtlCol="0">
            <a:spAutoFit/>
          </a:bodyPr>
          <a:lstStyle/>
          <a:p>
            <a:pPr algn="ctr"/>
            <a:r>
              <a:rPr lang="ja-JP" altLang="en-US" sz="2400" b="1" dirty="0">
                <a:solidFill>
                  <a:schemeClr val="accent5">
                    <a:lumMod val="75000"/>
                  </a:schemeClr>
                </a:solidFill>
                <a:latin typeface="HGｺﾞｼｯｸE" panose="020B0909000000000000" pitchFamily="49" charset="-128"/>
                <a:ea typeface="HGｺﾞｼｯｸE" panose="020B0909000000000000" pitchFamily="49" charset="-128"/>
              </a:rPr>
              <a:t>堀</a:t>
            </a:r>
            <a:r>
              <a:rPr lang="ja-JP" altLang="en-US" sz="2400" dirty="0">
                <a:latin typeface="HGｺﾞｼｯｸE" panose="020B0909000000000000" pitchFamily="49" charset="-128"/>
                <a:ea typeface="HGｺﾞｼｯｸE" panose="020B0909000000000000" pitchFamily="49" charset="-128"/>
              </a:rPr>
              <a:t>　　川口</a:t>
            </a:r>
          </a:p>
        </p:txBody>
      </p:sp>
      <p:sp>
        <p:nvSpPr>
          <p:cNvPr id="93" name="正方形/長方形 92">
            <a:extLst>
              <a:ext uri="{FF2B5EF4-FFF2-40B4-BE49-F238E27FC236}">
                <a16:creationId xmlns:a16="http://schemas.microsoft.com/office/drawing/2014/main" id="{30D8B6D8-7E6E-A06B-F1AC-61E9E8A22F6B}"/>
              </a:ext>
            </a:extLst>
          </p:cNvPr>
          <p:cNvSpPr/>
          <p:nvPr/>
        </p:nvSpPr>
        <p:spPr>
          <a:xfrm>
            <a:off x="7836813" y="2068050"/>
            <a:ext cx="2196298" cy="350276"/>
          </a:xfrm>
          <a:prstGeom prst="rect">
            <a:avLst/>
          </a:prstGeom>
          <a:blipFill>
            <a:blip r:embed="rId2">
              <a:duotone>
                <a:schemeClr val="accent6">
                  <a:shade val="45000"/>
                  <a:satMod val="135000"/>
                </a:schemeClr>
                <a:prstClr val="white"/>
              </a:duotone>
            </a:blip>
            <a:tile tx="0" ty="0" sx="100000" sy="100000" flip="none" algn="tl"/>
          </a:blipFill>
          <a:ln>
            <a:solidFill>
              <a:srgbClr val="CC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94" name="テキスト ボックス 93">
            <a:extLst>
              <a:ext uri="{FF2B5EF4-FFF2-40B4-BE49-F238E27FC236}">
                <a16:creationId xmlns:a16="http://schemas.microsoft.com/office/drawing/2014/main" id="{6909F9FE-1E60-517B-C067-2EB2937FADDA}"/>
              </a:ext>
            </a:extLst>
          </p:cNvPr>
          <p:cNvSpPr txBox="1"/>
          <p:nvPr/>
        </p:nvSpPr>
        <p:spPr>
          <a:xfrm>
            <a:off x="7840463" y="2004752"/>
            <a:ext cx="2131834" cy="461665"/>
          </a:xfrm>
          <a:prstGeom prst="rect">
            <a:avLst/>
          </a:prstGeom>
          <a:noFill/>
        </p:spPr>
        <p:txBody>
          <a:bodyPr wrap="square" rtlCol="0">
            <a:spAutoFit/>
          </a:bodyPr>
          <a:lstStyle/>
          <a:p>
            <a:pPr algn="ctr"/>
            <a:r>
              <a:rPr lang="ja-JP" altLang="en-US" sz="2400" dirty="0">
                <a:latin typeface="HGｺﾞｼｯｸE" panose="020B0909000000000000" pitchFamily="49" charset="-128"/>
                <a:ea typeface="HGｺﾞｼｯｸE" panose="020B0909000000000000" pitchFamily="49" charset="-128"/>
              </a:rPr>
              <a:t>永田　　富田</a:t>
            </a:r>
          </a:p>
        </p:txBody>
      </p:sp>
      <p:sp>
        <p:nvSpPr>
          <p:cNvPr id="95" name="正方形/長方形 94">
            <a:extLst>
              <a:ext uri="{FF2B5EF4-FFF2-40B4-BE49-F238E27FC236}">
                <a16:creationId xmlns:a16="http://schemas.microsoft.com/office/drawing/2014/main" id="{1149B8A8-7020-723B-0201-BBD59D1698ED}"/>
              </a:ext>
            </a:extLst>
          </p:cNvPr>
          <p:cNvSpPr/>
          <p:nvPr/>
        </p:nvSpPr>
        <p:spPr>
          <a:xfrm>
            <a:off x="2148181" y="2920975"/>
            <a:ext cx="2196298" cy="350276"/>
          </a:xfrm>
          <a:prstGeom prst="rect">
            <a:avLst/>
          </a:prstGeom>
          <a:blipFill>
            <a:blip r:embed="rId2">
              <a:duotone>
                <a:schemeClr val="accent6">
                  <a:shade val="45000"/>
                  <a:satMod val="135000"/>
                </a:schemeClr>
                <a:prstClr val="white"/>
              </a:duotone>
            </a:blip>
            <a:tile tx="0" ty="0" sx="100000" sy="100000" flip="none" algn="tl"/>
          </a:blipFill>
          <a:ln>
            <a:solidFill>
              <a:srgbClr val="CC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96" name="正方形/長方形 95">
            <a:extLst>
              <a:ext uri="{FF2B5EF4-FFF2-40B4-BE49-F238E27FC236}">
                <a16:creationId xmlns:a16="http://schemas.microsoft.com/office/drawing/2014/main" id="{ED89F2C5-7BF1-FB85-FC63-FC59AC2BB912}"/>
              </a:ext>
            </a:extLst>
          </p:cNvPr>
          <p:cNvSpPr/>
          <p:nvPr/>
        </p:nvSpPr>
        <p:spPr>
          <a:xfrm>
            <a:off x="5001181" y="2920975"/>
            <a:ext cx="2196298" cy="350276"/>
          </a:xfrm>
          <a:prstGeom prst="rect">
            <a:avLst/>
          </a:prstGeom>
          <a:blipFill>
            <a:blip r:embed="rId2">
              <a:duotone>
                <a:schemeClr val="accent6">
                  <a:shade val="45000"/>
                  <a:satMod val="135000"/>
                </a:schemeClr>
                <a:prstClr val="white"/>
              </a:duotone>
            </a:blip>
            <a:tile tx="0" ty="0" sx="100000" sy="100000" flip="none" algn="tl"/>
          </a:blipFill>
          <a:ln>
            <a:solidFill>
              <a:srgbClr val="CC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97" name="テキスト ボックス 96">
            <a:extLst>
              <a:ext uri="{FF2B5EF4-FFF2-40B4-BE49-F238E27FC236}">
                <a16:creationId xmlns:a16="http://schemas.microsoft.com/office/drawing/2014/main" id="{39F3939A-DC59-431F-B8D0-75E04C861F4C}"/>
              </a:ext>
            </a:extLst>
          </p:cNvPr>
          <p:cNvSpPr txBox="1"/>
          <p:nvPr/>
        </p:nvSpPr>
        <p:spPr>
          <a:xfrm>
            <a:off x="5032033" y="2851735"/>
            <a:ext cx="2077434" cy="461665"/>
          </a:xfrm>
          <a:prstGeom prst="rect">
            <a:avLst/>
          </a:prstGeom>
          <a:noFill/>
        </p:spPr>
        <p:txBody>
          <a:bodyPr wrap="square" rtlCol="0">
            <a:spAutoFit/>
          </a:bodyPr>
          <a:lstStyle/>
          <a:p>
            <a:pPr algn="ctr"/>
            <a:r>
              <a:rPr lang="ja-JP" altLang="en-US" sz="2400" dirty="0">
                <a:latin typeface="HGｺﾞｼｯｸE" panose="020B0909000000000000" pitchFamily="49" charset="-128"/>
                <a:ea typeface="HGｺﾞｼｯｸE" panose="020B0909000000000000" pitchFamily="49" charset="-128"/>
              </a:rPr>
              <a:t>三宅　松ケ下</a:t>
            </a:r>
          </a:p>
        </p:txBody>
      </p:sp>
      <p:sp>
        <p:nvSpPr>
          <p:cNvPr id="98" name="正方形/長方形 97">
            <a:extLst>
              <a:ext uri="{FF2B5EF4-FFF2-40B4-BE49-F238E27FC236}">
                <a16:creationId xmlns:a16="http://schemas.microsoft.com/office/drawing/2014/main" id="{99500A05-D977-4282-EDD0-49640CA38FE2}"/>
              </a:ext>
            </a:extLst>
          </p:cNvPr>
          <p:cNvSpPr/>
          <p:nvPr/>
        </p:nvSpPr>
        <p:spPr>
          <a:xfrm>
            <a:off x="7836813" y="2920975"/>
            <a:ext cx="2196298" cy="350276"/>
          </a:xfrm>
          <a:prstGeom prst="rect">
            <a:avLst/>
          </a:prstGeom>
          <a:blipFill>
            <a:blip r:embed="rId2">
              <a:duotone>
                <a:schemeClr val="accent6">
                  <a:shade val="45000"/>
                  <a:satMod val="135000"/>
                </a:schemeClr>
                <a:prstClr val="white"/>
              </a:duotone>
            </a:blip>
            <a:tile tx="0" ty="0" sx="100000" sy="100000" flip="none" algn="tl"/>
          </a:blipFill>
          <a:ln>
            <a:solidFill>
              <a:srgbClr val="CC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99" name="正方形/長方形 98">
            <a:extLst>
              <a:ext uri="{FF2B5EF4-FFF2-40B4-BE49-F238E27FC236}">
                <a16:creationId xmlns:a16="http://schemas.microsoft.com/office/drawing/2014/main" id="{2EF283E7-F540-D282-2975-2A37BFED5698}"/>
              </a:ext>
            </a:extLst>
          </p:cNvPr>
          <p:cNvSpPr/>
          <p:nvPr/>
        </p:nvSpPr>
        <p:spPr>
          <a:xfrm>
            <a:off x="2148181" y="3756204"/>
            <a:ext cx="2196298" cy="350276"/>
          </a:xfrm>
          <a:prstGeom prst="rect">
            <a:avLst/>
          </a:prstGeom>
          <a:blipFill>
            <a:blip r:embed="rId2">
              <a:duotone>
                <a:schemeClr val="accent6">
                  <a:shade val="45000"/>
                  <a:satMod val="135000"/>
                </a:schemeClr>
                <a:prstClr val="white"/>
              </a:duotone>
            </a:blip>
            <a:tile tx="0" ty="0" sx="100000" sy="100000" flip="none" algn="tl"/>
          </a:blipFill>
          <a:ln>
            <a:solidFill>
              <a:srgbClr val="CC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100" name="テキスト ボックス 99">
            <a:extLst>
              <a:ext uri="{FF2B5EF4-FFF2-40B4-BE49-F238E27FC236}">
                <a16:creationId xmlns:a16="http://schemas.microsoft.com/office/drawing/2014/main" id="{623A7A57-BC1F-9277-49CB-8E8AC3281A02}"/>
              </a:ext>
            </a:extLst>
          </p:cNvPr>
          <p:cNvSpPr txBox="1"/>
          <p:nvPr/>
        </p:nvSpPr>
        <p:spPr>
          <a:xfrm>
            <a:off x="2182552" y="3692906"/>
            <a:ext cx="2070394" cy="461665"/>
          </a:xfrm>
          <a:prstGeom prst="rect">
            <a:avLst/>
          </a:prstGeom>
          <a:noFill/>
        </p:spPr>
        <p:txBody>
          <a:bodyPr wrap="square" rtlCol="0">
            <a:spAutoFit/>
          </a:bodyPr>
          <a:lstStyle/>
          <a:p>
            <a:pPr algn="ctr"/>
            <a:r>
              <a:rPr lang="ja-JP" altLang="en-US" sz="2400" b="1" dirty="0">
                <a:solidFill>
                  <a:schemeClr val="accent5">
                    <a:lumMod val="75000"/>
                  </a:schemeClr>
                </a:solidFill>
                <a:latin typeface="HGｺﾞｼｯｸE" panose="020B0909000000000000" pitchFamily="49" charset="-128"/>
                <a:ea typeface="HGｺﾞｼｯｸE" panose="020B0909000000000000" pitchFamily="49" charset="-128"/>
              </a:rPr>
              <a:t>本田</a:t>
            </a:r>
            <a:r>
              <a:rPr lang="ja-JP" altLang="en-US" sz="2400" dirty="0">
                <a:latin typeface="HGｺﾞｼｯｸE" panose="020B0909000000000000" pitchFamily="49" charset="-128"/>
                <a:ea typeface="HGｺﾞｼｯｸE" panose="020B0909000000000000" pitchFamily="49" charset="-128"/>
              </a:rPr>
              <a:t>　 　南</a:t>
            </a:r>
          </a:p>
        </p:txBody>
      </p:sp>
      <p:sp>
        <p:nvSpPr>
          <p:cNvPr id="101" name="正方形/長方形 100">
            <a:extLst>
              <a:ext uri="{FF2B5EF4-FFF2-40B4-BE49-F238E27FC236}">
                <a16:creationId xmlns:a16="http://schemas.microsoft.com/office/drawing/2014/main" id="{43D5C0D4-2FCF-830A-0175-1CE6316C376E}"/>
              </a:ext>
            </a:extLst>
          </p:cNvPr>
          <p:cNvSpPr/>
          <p:nvPr/>
        </p:nvSpPr>
        <p:spPr>
          <a:xfrm>
            <a:off x="5001181" y="3756204"/>
            <a:ext cx="2196298" cy="350276"/>
          </a:xfrm>
          <a:prstGeom prst="rect">
            <a:avLst/>
          </a:prstGeom>
          <a:blipFill>
            <a:blip r:embed="rId2">
              <a:duotone>
                <a:schemeClr val="accent6">
                  <a:shade val="45000"/>
                  <a:satMod val="135000"/>
                </a:schemeClr>
                <a:prstClr val="white"/>
              </a:duotone>
            </a:blip>
            <a:tile tx="0" ty="0" sx="100000" sy="100000" flip="none" algn="tl"/>
          </a:blipFill>
          <a:ln>
            <a:solidFill>
              <a:srgbClr val="CC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102" name="正方形/長方形 101">
            <a:extLst>
              <a:ext uri="{FF2B5EF4-FFF2-40B4-BE49-F238E27FC236}">
                <a16:creationId xmlns:a16="http://schemas.microsoft.com/office/drawing/2014/main" id="{A3735527-C334-0DC9-4DEC-416AB56B0732}"/>
              </a:ext>
            </a:extLst>
          </p:cNvPr>
          <p:cNvSpPr/>
          <p:nvPr/>
        </p:nvSpPr>
        <p:spPr>
          <a:xfrm>
            <a:off x="7836813" y="3756204"/>
            <a:ext cx="2196298" cy="350276"/>
          </a:xfrm>
          <a:prstGeom prst="rect">
            <a:avLst/>
          </a:prstGeom>
          <a:blipFill>
            <a:blip r:embed="rId2">
              <a:duotone>
                <a:schemeClr val="accent6">
                  <a:shade val="45000"/>
                  <a:satMod val="135000"/>
                </a:schemeClr>
                <a:prstClr val="white"/>
              </a:duotone>
            </a:blip>
            <a:tile tx="0" ty="0" sx="100000" sy="100000" flip="none" algn="tl"/>
          </a:blipFill>
          <a:ln>
            <a:solidFill>
              <a:srgbClr val="CC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103" name="テキスト ボックス 102">
            <a:extLst>
              <a:ext uri="{FF2B5EF4-FFF2-40B4-BE49-F238E27FC236}">
                <a16:creationId xmlns:a16="http://schemas.microsoft.com/office/drawing/2014/main" id="{A6B97A4E-AC79-F8D8-355C-DEEB1872A773}"/>
              </a:ext>
            </a:extLst>
          </p:cNvPr>
          <p:cNvSpPr txBox="1"/>
          <p:nvPr/>
        </p:nvSpPr>
        <p:spPr>
          <a:xfrm>
            <a:off x="7840464" y="3692906"/>
            <a:ext cx="2131834" cy="461665"/>
          </a:xfrm>
          <a:prstGeom prst="rect">
            <a:avLst/>
          </a:prstGeom>
          <a:noFill/>
        </p:spPr>
        <p:txBody>
          <a:bodyPr wrap="square" rtlCol="0">
            <a:spAutoFit/>
          </a:bodyPr>
          <a:lstStyle/>
          <a:p>
            <a:pPr algn="ctr"/>
            <a:r>
              <a:rPr lang="ja-JP" altLang="en-US" sz="2400" b="1" dirty="0">
                <a:solidFill>
                  <a:schemeClr val="accent5">
                    <a:lumMod val="75000"/>
                  </a:schemeClr>
                </a:solidFill>
                <a:latin typeface="HGｺﾞｼｯｸE" panose="020B0909000000000000" pitchFamily="49" charset="-128"/>
                <a:ea typeface="HGｺﾞｼｯｸE" panose="020B0909000000000000" pitchFamily="49" charset="-128"/>
              </a:rPr>
              <a:t>中村</a:t>
            </a:r>
            <a:r>
              <a:rPr lang="ja-JP" altLang="en-US" sz="2400" dirty="0">
                <a:latin typeface="HGｺﾞｼｯｸE" panose="020B0909000000000000" pitchFamily="49" charset="-128"/>
                <a:ea typeface="HGｺﾞｼｯｸE" panose="020B0909000000000000" pitchFamily="49" charset="-128"/>
              </a:rPr>
              <a:t>　　衣笠</a:t>
            </a:r>
          </a:p>
        </p:txBody>
      </p:sp>
      <p:sp>
        <p:nvSpPr>
          <p:cNvPr id="104" name="正方形/長方形 103">
            <a:extLst>
              <a:ext uri="{FF2B5EF4-FFF2-40B4-BE49-F238E27FC236}">
                <a16:creationId xmlns:a16="http://schemas.microsoft.com/office/drawing/2014/main" id="{7D6F2480-28BD-38EE-8F2E-29A3C3A9D21D}"/>
              </a:ext>
            </a:extLst>
          </p:cNvPr>
          <p:cNvSpPr/>
          <p:nvPr/>
        </p:nvSpPr>
        <p:spPr>
          <a:xfrm>
            <a:off x="2148181" y="4591433"/>
            <a:ext cx="2196298" cy="350276"/>
          </a:xfrm>
          <a:prstGeom prst="rect">
            <a:avLst/>
          </a:prstGeom>
          <a:blipFill>
            <a:blip r:embed="rId2">
              <a:duotone>
                <a:schemeClr val="accent6">
                  <a:shade val="45000"/>
                  <a:satMod val="135000"/>
                </a:schemeClr>
                <a:prstClr val="white"/>
              </a:duotone>
            </a:blip>
            <a:tile tx="0" ty="0" sx="100000" sy="100000" flip="none" algn="tl"/>
          </a:blipFill>
          <a:ln>
            <a:solidFill>
              <a:srgbClr val="CC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105" name="テキスト ボックス 104">
            <a:extLst>
              <a:ext uri="{FF2B5EF4-FFF2-40B4-BE49-F238E27FC236}">
                <a16:creationId xmlns:a16="http://schemas.microsoft.com/office/drawing/2014/main" id="{DE2606FA-CCBD-944D-E9BD-02181FE0D054}"/>
              </a:ext>
            </a:extLst>
          </p:cNvPr>
          <p:cNvSpPr txBox="1"/>
          <p:nvPr/>
        </p:nvSpPr>
        <p:spPr>
          <a:xfrm>
            <a:off x="2182552" y="4528135"/>
            <a:ext cx="2070394" cy="461665"/>
          </a:xfrm>
          <a:prstGeom prst="rect">
            <a:avLst/>
          </a:prstGeom>
          <a:noFill/>
        </p:spPr>
        <p:txBody>
          <a:bodyPr wrap="square" rtlCol="0">
            <a:spAutoFit/>
          </a:bodyPr>
          <a:lstStyle/>
          <a:p>
            <a:pPr algn="ctr"/>
            <a:r>
              <a:rPr lang="ja-JP" altLang="en-US" sz="2400" dirty="0">
                <a:latin typeface="HGｺﾞｼｯｸE" panose="020B0909000000000000" pitchFamily="49" charset="-128"/>
                <a:ea typeface="HGｺﾞｼｯｸE" panose="020B0909000000000000" pitchFamily="49" charset="-128"/>
              </a:rPr>
              <a:t>井上　　三木</a:t>
            </a:r>
          </a:p>
        </p:txBody>
      </p:sp>
      <p:sp>
        <p:nvSpPr>
          <p:cNvPr id="106" name="正方形/長方形 105">
            <a:extLst>
              <a:ext uri="{FF2B5EF4-FFF2-40B4-BE49-F238E27FC236}">
                <a16:creationId xmlns:a16="http://schemas.microsoft.com/office/drawing/2014/main" id="{56ABD3DE-403F-E8F2-FC50-528AD680979C}"/>
              </a:ext>
            </a:extLst>
          </p:cNvPr>
          <p:cNvSpPr/>
          <p:nvPr/>
        </p:nvSpPr>
        <p:spPr>
          <a:xfrm>
            <a:off x="5001181" y="4591433"/>
            <a:ext cx="2196298" cy="350276"/>
          </a:xfrm>
          <a:prstGeom prst="rect">
            <a:avLst/>
          </a:prstGeom>
          <a:blipFill>
            <a:blip r:embed="rId2">
              <a:duotone>
                <a:schemeClr val="accent6">
                  <a:shade val="45000"/>
                  <a:satMod val="135000"/>
                </a:schemeClr>
                <a:prstClr val="white"/>
              </a:duotone>
            </a:blip>
            <a:tile tx="0" ty="0" sx="100000" sy="100000" flip="none" algn="tl"/>
          </a:blipFill>
          <a:ln>
            <a:solidFill>
              <a:srgbClr val="CC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107" name="テキスト ボックス 106">
            <a:extLst>
              <a:ext uri="{FF2B5EF4-FFF2-40B4-BE49-F238E27FC236}">
                <a16:creationId xmlns:a16="http://schemas.microsoft.com/office/drawing/2014/main" id="{E0130574-53FB-9856-A75A-7040092522A6}"/>
              </a:ext>
            </a:extLst>
          </p:cNvPr>
          <p:cNvSpPr txBox="1"/>
          <p:nvPr/>
        </p:nvSpPr>
        <p:spPr>
          <a:xfrm>
            <a:off x="5032031" y="4522193"/>
            <a:ext cx="2077434" cy="461665"/>
          </a:xfrm>
          <a:prstGeom prst="rect">
            <a:avLst/>
          </a:prstGeom>
          <a:noFill/>
        </p:spPr>
        <p:txBody>
          <a:bodyPr wrap="square" rtlCol="0">
            <a:spAutoFit/>
          </a:bodyPr>
          <a:lstStyle/>
          <a:p>
            <a:pPr algn="ctr"/>
            <a:r>
              <a:rPr lang="ja-JP" altLang="en-US" sz="2400" b="1" dirty="0">
                <a:solidFill>
                  <a:schemeClr val="accent5">
                    <a:lumMod val="75000"/>
                  </a:schemeClr>
                </a:solidFill>
                <a:latin typeface="HGｺﾞｼｯｸE" panose="020B0909000000000000" pitchFamily="49" charset="-128"/>
                <a:ea typeface="HGｺﾞｼｯｸE" panose="020B0909000000000000" pitchFamily="49" charset="-128"/>
              </a:rPr>
              <a:t>岡本</a:t>
            </a:r>
            <a:r>
              <a:rPr lang="ja-JP" altLang="en-US" sz="2400" dirty="0">
                <a:latin typeface="HGｺﾞｼｯｸE" panose="020B0909000000000000" pitchFamily="49" charset="-128"/>
                <a:ea typeface="HGｺﾞｼｯｸE" panose="020B0909000000000000" pitchFamily="49" charset="-128"/>
              </a:rPr>
              <a:t>　　柳川</a:t>
            </a:r>
          </a:p>
        </p:txBody>
      </p:sp>
      <p:sp>
        <p:nvSpPr>
          <p:cNvPr id="108" name="正方形/長方形 107">
            <a:extLst>
              <a:ext uri="{FF2B5EF4-FFF2-40B4-BE49-F238E27FC236}">
                <a16:creationId xmlns:a16="http://schemas.microsoft.com/office/drawing/2014/main" id="{BA9A2D6E-6679-59C2-EECF-AC8D74F88892}"/>
              </a:ext>
            </a:extLst>
          </p:cNvPr>
          <p:cNvSpPr/>
          <p:nvPr/>
        </p:nvSpPr>
        <p:spPr>
          <a:xfrm>
            <a:off x="7836813" y="4591433"/>
            <a:ext cx="2196298" cy="350276"/>
          </a:xfrm>
          <a:prstGeom prst="rect">
            <a:avLst/>
          </a:prstGeom>
          <a:blipFill>
            <a:blip r:embed="rId2">
              <a:duotone>
                <a:schemeClr val="accent6">
                  <a:shade val="45000"/>
                  <a:satMod val="135000"/>
                </a:schemeClr>
                <a:prstClr val="white"/>
              </a:duotone>
            </a:blip>
            <a:tile tx="0" ty="0" sx="100000" sy="100000" flip="none" algn="tl"/>
          </a:blipFill>
          <a:ln>
            <a:solidFill>
              <a:srgbClr val="CC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109" name="テキスト ボックス 108">
            <a:extLst>
              <a:ext uri="{FF2B5EF4-FFF2-40B4-BE49-F238E27FC236}">
                <a16:creationId xmlns:a16="http://schemas.microsoft.com/office/drawing/2014/main" id="{ABEE8FE8-D7B4-C0A6-EA63-EA4CE40372C8}"/>
              </a:ext>
            </a:extLst>
          </p:cNvPr>
          <p:cNvSpPr txBox="1"/>
          <p:nvPr/>
        </p:nvSpPr>
        <p:spPr>
          <a:xfrm>
            <a:off x="7678963" y="4528135"/>
            <a:ext cx="2454840" cy="461665"/>
          </a:xfrm>
          <a:prstGeom prst="rect">
            <a:avLst/>
          </a:prstGeom>
          <a:noFill/>
        </p:spPr>
        <p:txBody>
          <a:bodyPr wrap="square" rtlCol="0">
            <a:spAutoFit/>
          </a:bodyPr>
          <a:lstStyle/>
          <a:p>
            <a:pPr algn="ctr"/>
            <a:r>
              <a:rPr lang="ja-JP" altLang="en-US" sz="2400" dirty="0">
                <a:latin typeface="HGｺﾞｼｯｸE" panose="020B0909000000000000" pitchFamily="49" charset="-128"/>
                <a:ea typeface="HGｺﾞｼｯｸE" panose="020B0909000000000000" pitchFamily="49" charset="-128"/>
              </a:rPr>
              <a:t>山尾　　北野</a:t>
            </a:r>
          </a:p>
        </p:txBody>
      </p:sp>
      <p:sp>
        <p:nvSpPr>
          <p:cNvPr id="110" name="楕円 109">
            <a:extLst>
              <a:ext uri="{FF2B5EF4-FFF2-40B4-BE49-F238E27FC236}">
                <a16:creationId xmlns:a16="http://schemas.microsoft.com/office/drawing/2014/main" id="{579BF2DF-F219-49E7-2CA6-59AAB3C5FA99}"/>
              </a:ext>
            </a:extLst>
          </p:cNvPr>
          <p:cNvSpPr/>
          <p:nvPr/>
        </p:nvSpPr>
        <p:spPr>
          <a:xfrm>
            <a:off x="2884937" y="1448515"/>
            <a:ext cx="665622" cy="665622"/>
          </a:xfrm>
          <a:prstGeom prst="ellipse">
            <a:avLst/>
          </a:prstGeom>
        </p:spPr>
        <p:style>
          <a:lnRef idx="3">
            <a:schemeClr val="lt1"/>
          </a:lnRef>
          <a:fillRef idx="1">
            <a:schemeClr val="accent5"/>
          </a:fillRef>
          <a:effectRef idx="1">
            <a:schemeClr val="accent5"/>
          </a:effectRef>
          <a:fontRef idx="minor">
            <a:schemeClr val="lt1"/>
          </a:fontRef>
        </p:style>
        <p:txBody>
          <a:bodyPr rtlCol="0" anchor="ctr"/>
          <a:lstStyle/>
          <a:p>
            <a:pPr algn="ctr"/>
            <a:r>
              <a:rPr lang="en-US" altLang="ja-JP" sz="3600" b="1" dirty="0">
                <a:latin typeface="游ゴシック" panose="020B0400000000000000" pitchFamily="50" charset="-128"/>
                <a:ea typeface="游ゴシック" panose="020B0400000000000000" pitchFamily="50" charset="-128"/>
              </a:rPr>
              <a:t>A</a:t>
            </a:r>
            <a:endParaRPr lang="ja-JP" altLang="en-US" sz="3600" b="1" dirty="0">
              <a:latin typeface="游ゴシック" panose="020B0400000000000000" pitchFamily="50" charset="-128"/>
              <a:ea typeface="游ゴシック" panose="020B0400000000000000" pitchFamily="50" charset="-128"/>
            </a:endParaRPr>
          </a:p>
        </p:txBody>
      </p:sp>
      <p:sp>
        <p:nvSpPr>
          <p:cNvPr id="111" name="楕円 110">
            <a:extLst>
              <a:ext uri="{FF2B5EF4-FFF2-40B4-BE49-F238E27FC236}">
                <a16:creationId xmlns:a16="http://schemas.microsoft.com/office/drawing/2014/main" id="{917EC7D7-E098-AD2B-FCFC-806747A00E88}"/>
              </a:ext>
            </a:extLst>
          </p:cNvPr>
          <p:cNvSpPr/>
          <p:nvPr/>
        </p:nvSpPr>
        <p:spPr>
          <a:xfrm>
            <a:off x="8573568" y="1448515"/>
            <a:ext cx="665622" cy="665622"/>
          </a:xfrm>
          <a:prstGeom prst="ellipse">
            <a:avLst/>
          </a:prstGeom>
        </p:spPr>
        <p:style>
          <a:lnRef idx="3">
            <a:schemeClr val="lt1"/>
          </a:lnRef>
          <a:fillRef idx="1">
            <a:schemeClr val="accent5"/>
          </a:fillRef>
          <a:effectRef idx="1">
            <a:schemeClr val="accent5"/>
          </a:effectRef>
          <a:fontRef idx="minor">
            <a:schemeClr val="lt1"/>
          </a:fontRef>
        </p:style>
        <p:txBody>
          <a:bodyPr rtlCol="0" anchor="ctr"/>
          <a:lstStyle/>
          <a:p>
            <a:pPr algn="ctr"/>
            <a:r>
              <a:rPr lang="en-US" altLang="ja-JP" sz="3600" b="1" dirty="0">
                <a:latin typeface="游ゴシック" panose="020B0400000000000000" pitchFamily="50" charset="-128"/>
                <a:ea typeface="游ゴシック" panose="020B0400000000000000" pitchFamily="50" charset="-128"/>
              </a:rPr>
              <a:t>C</a:t>
            </a:r>
            <a:endParaRPr lang="ja-JP" altLang="en-US" sz="3600" b="1" dirty="0">
              <a:latin typeface="游ゴシック" panose="020B0400000000000000" pitchFamily="50" charset="-128"/>
              <a:ea typeface="游ゴシック" panose="020B0400000000000000" pitchFamily="50" charset="-128"/>
            </a:endParaRPr>
          </a:p>
        </p:txBody>
      </p:sp>
      <p:sp>
        <p:nvSpPr>
          <p:cNvPr id="112" name="楕円 111">
            <a:extLst>
              <a:ext uri="{FF2B5EF4-FFF2-40B4-BE49-F238E27FC236}">
                <a16:creationId xmlns:a16="http://schemas.microsoft.com/office/drawing/2014/main" id="{5DAC5A14-4A0B-86CA-E609-629027020B55}"/>
              </a:ext>
            </a:extLst>
          </p:cNvPr>
          <p:cNvSpPr/>
          <p:nvPr/>
        </p:nvSpPr>
        <p:spPr>
          <a:xfrm>
            <a:off x="2884937" y="3976360"/>
            <a:ext cx="665622" cy="665622"/>
          </a:xfrm>
          <a:prstGeom prst="ellipse">
            <a:avLst/>
          </a:prstGeom>
        </p:spPr>
        <p:style>
          <a:lnRef idx="3">
            <a:schemeClr val="lt1"/>
          </a:lnRef>
          <a:fillRef idx="1">
            <a:schemeClr val="accent5"/>
          </a:fillRef>
          <a:effectRef idx="1">
            <a:schemeClr val="accent5"/>
          </a:effectRef>
          <a:fontRef idx="minor">
            <a:schemeClr val="lt1"/>
          </a:fontRef>
        </p:style>
        <p:txBody>
          <a:bodyPr rtlCol="0" anchor="ctr"/>
          <a:lstStyle/>
          <a:p>
            <a:pPr algn="ctr"/>
            <a:r>
              <a:rPr lang="en-US" altLang="ja-JP" sz="3600" b="1" dirty="0">
                <a:latin typeface="游ゴシック" panose="020B0400000000000000" pitchFamily="50" charset="-128"/>
                <a:ea typeface="游ゴシック" panose="020B0400000000000000" pitchFamily="50" charset="-128"/>
              </a:rPr>
              <a:t>D</a:t>
            </a:r>
            <a:endParaRPr lang="ja-JP" altLang="en-US" sz="3600" b="1" dirty="0">
              <a:latin typeface="游ゴシック" panose="020B0400000000000000" pitchFamily="50" charset="-128"/>
              <a:ea typeface="游ゴシック" panose="020B0400000000000000" pitchFamily="50" charset="-128"/>
            </a:endParaRPr>
          </a:p>
        </p:txBody>
      </p:sp>
      <p:sp>
        <p:nvSpPr>
          <p:cNvPr id="113" name="楕円 112">
            <a:extLst>
              <a:ext uri="{FF2B5EF4-FFF2-40B4-BE49-F238E27FC236}">
                <a16:creationId xmlns:a16="http://schemas.microsoft.com/office/drawing/2014/main" id="{362FD115-6629-EB50-ECC9-B1AE37A046D2}"/>
              </a:ext>
            </a:extLst>
          </p:cNvPr>
          <p:cNvSpPr/>
          <p:nvPr/>
        </p:nvSpPr>
        <p:spPr>
          <a:xfrm>
            <a:off x="8573568" y="3976360"/>
            <a:ext cx="665622" cy="665622"/>
          </a:xfrm>
          <a:prstGeom prst="ellipse">
            <a:avLst/>
          </a:prstGeom>
        </p:spPr>
        <p:style>
          <a:lnRef idx="3">
            <a:schemeClr val="lt1"/>
          </a:lnRef>
          <a:fillRef idx="1">
            <a:schemeClr val="accent5"/>
          </a:fillRef>
          <a:effectRef idx="1">
            <a:schemeClr val="accent5"/>
          </a:effectRef>
          <a:fontRef idx="minor">
            <a:schemeClr val="lt1"/>
          </a:fontRef>
        </p:style>
        <p:txBody>
          <a:bodyPr rtlCol="0" anchor="ctr"/>
          <a:lstStyle/>
          <a:p>
            <a:pPr algn="ctr"/>
            <a:r>
              <a:rPr lang="en-US" altLang="ja-JP" sz="3600" b="1" dirty="0">
                <a:latin typeface="游ゴシック" panose="020B0400000000000000" pitchFamily="50" charset="-128"/>
                <a:ea typeface="游ゴシック" panose="020B0400000000000000" pitchFamily="50" charset="-128"/>
              </a:rPr>
              <a:t>F</a:t>
            </a:r>
            <a:endParaRPr lang="ja-JP" altLang="en-US" sz="3600" b="1" dirty="0">
              <a:latin typeface="游ゴシック" panose="020B0400000000000000" pitchFamily="50" charset="-128"/>
              <a:ea typeface="游ゴシック" panose="020B0400000000000000" pitchFamily="50" charset="-128"/>
            </a:endParaRPr>
          </a:p>
        </p:txBody>
      </p:sp>
      <p:sp>
        <p:nvSpPr>
          <p:cNvPr id="114" name="楕円 113">
            <a:extLst>
              <a:ext uri="{FF2B5EF4-FFF2-40B4-BE49-F238E27FC236}">
                <a16:creationId xmlns:a16="http://schemas.microsoft.com/office/drawing/2014/main" id="{D229A7DE-84D4-852E-E6D3-AE2EBCA8CF98}"/>
              </a:ext>
            </a:extLst>
          </p:cNvPr>
          <p:cNvSpPr/>
          <p:nvPr/>
        </p:nvSpPr>
        <p:spPr>
          <a:xfrm>
            <a:off x="5766519" y="2360022"/>
            <a:ext cx="665622" cy="665622"/>
          </a:xfrm>
          <a:prstGeom prst="ellipse">
            <a:avLst/>
          </a:prstGeom>
        </p:spPr>
        <p:style>
          <a:lnRef idx="3">
            <a:schemeClr val="lt1"/>
          </a:lnRef>
          <a:fillRef idx="1">
            <a:schemeClr val="accent5"/>
          </a:fillRef>
          <a:effectRef idx="1">
            <a:schemeClr val="accent5"/>
          </a:effectRef>
          <a:fontRef idx="minor">
            <a:schemeClr val="lt1"/>
          </a:fontRef>
        </p:style>
        <p:txBody>
          <a:bodyPr rtlCol="0" anchor="ctr"/>
          <a:lstStyle/>
          <a:p>
            <a:pPr algn="ctr"/>
            <a:r>
              <a:rPr lang="en-US" altLang="ja-JP" sz="3600" b="1" dirty="0">
                <a:latin typeface="游ゴシック" panose="020B0400000000000000" pitchFamily="50" charset="-128"/>
                <a:ea typeface="游ゴシック" panose="020B0400000000000000" pitchFamily="50" charset="-128"/>
              </a:rPr>
              <a:t>B</a:t>
            </a:r>
            <a:endParaRPr lang="ja-JP" altLang="en-US" sz="3600" b="1" dirty="0">
              <a:latin typeface="游ゴシック" panose="020B0400000000000000" pitchFamily="50" charset="-128"/>
              <a:ea typeface="游ゴシック" panose="020B0400000000000000" pitchFamily="50" charset="-128"/>
            </a:endParaRPr>
          </a:p>
        </p:txBody>
      </p:sp>
      <p:sp>
        <p:nvSpPr>
          <p:cNvPr id="115" name="楕円 114">
            <a:extLst>
              <a:ext uri="{FF2B5EF4-FFF2-40B4-BE49-F238E27FC236}">
                <a16:creationId xmlns:a16="http://schemas.microsoft.com/office/drawing/2014/main" id="{B22C3D31-701B-F7D1-C41F-07FF4BC6E6CE}"/>
              </a:ext>
            </a:extLst>
          </p:cNvPr>
          <p:cNvSpPr/>
          <p:nvPr/>
        </p:nvSpPr>
        <p:spPr>
          <a:xfrm>
            <a:off x="5766519" y="4818079"/>
            <a:ext cx="665622" cy="665622"/>
          </a:xfrm>
          <a:prstGeom prst="ellipse">
            <a:avLst/>
          </a:prstGeom>
        </p:spPr>
        <p:style>
          <a:lnRef idx="3">
            <a:schemeClr val="lt1"/>
          </a:lnRef>
          <a:fillRef idx="1">
            <a:schemeClr val="accent5"/>
          </a:fillRef>
          <a:effectRef idx="1">
            <a:schemeClr val="accent5"/>
          </a:effectRef>
          <a:fontRef idx="minor">
            <a:schemeClr val="lt1"/>
          </a:fontRef>
        </p:style>
        <p:txBody>
          <a:bodyPr rtlCol="0" anchor="ctr"/>
          <a:lstStyle/>
          <a:p>
            <a:pPr algn="ctr"/>
            <a:r>
              <a:rPr lang="en-US" altLang="ja-JP" sz="3600" b="1" dirty="0">
                <a:latin typeface="游ゴシック" panose="020B0400000000000000" pitchFamily="50" charset="-128"/>
                <a:ea typeface="游ゴシック" panose="020B0400000000000000" pitchFamily="50" charset="-128"/>
              </a:rPr>
              <a:t>E</a:t>
            </a:r>
            <a:endParaRPr lang="ja-JP" altLang="en-US" sz="3600" b="1" dirty="0">
              <a:latin typeface="游ゴシック" panose="020B0400000000000000" pitchFamily="50" charset="-128"/>
              <a:ea typeface="游ゴシック" panose="020B0400000000000000" pitchFamily="50" charset="-128"/>
            </a:endParaRPr>
          </a:p>
        </p:txBody>
      </p:sp>
      <p:sp>
        <p:nvSpPr>
          <p:cNvPr id="116" name="四角形: 角を丸くする 115">
            <a:extLst>
              <a:ext uri="{FF2B5EF4-FFF2-40B4-BE49-F238E27FC236}">
                <a16:creationId xmlns:a16="http://schemas.microsoft.com/office/drawing/2014/main" id="{C76A6418-1420-9A14-EF3B-AC3A4ED577DC}"/>
              </a:ext>
            </a:extLst>
          </p:cNvPr>
          <p:cNvSpPr/>
          <p:nvPr/>
        </p:nvSpPr>
        <p:spPr>
          <a:xfrm>
            <a:off x="2036780" y="1086899"/>
            <a:ext cx="2440518" cy="1560448"/>
          </a:xfrm>
          <a:prstGeom prst="roundRect">
            <a:avLst/>
          </a:prstGeom>
          <a:noFill/>
          <a:ln w="38100">
            <a:prstDash val="sysDash"/>
          </a:ln>
        </p:spPr>
        <p:style>
          <a:lnRef idx="2">
            <a:schemeClr val="accent5"/>
          </a:lnRef>
          <a:fillRef idx="1">
            <a:schemeClr val="lt1"/>
          </a:fillRef>
          <a:effectRef idx="0">
            <a:schemeClr val="accent5"/>
          </a:effectRef>
          <a:fontRef idx="minor">
            <a:schemeClr val="dk1"/>
          </a:fontRef>
        </p:style>
        <p:txBody>
          <a:bodyPr rtlCol="0" anchor="ctr"/>
          <a:lstStyle/>
          <a:p>
            <a:pPr algn="ctr"/>
            <a:endParaRPr lang="ja-JP" altLang="en-US"/>
          </a:p>
        </p:txBody>
      </p:sp>
      <p:sp>
        <p:nvSpPr>
          <p:cNvPr id="117" name="四角形: 角を丸くする 116">
            <a:extLst>
              <a:ext uri="{FF2B5EF4-FFF2-40B4-BE49-F238E27FC236}">
                <a16:creationId xmlns:a16="http://schemas.microsoft.com/office/drawing/2014/main" id="{0287692C-BF14-8163-5874-2505E2AB358A}"/>
              </a:ext>
            </a:extLst>
          </p:cNvPr>
          <p:cNvSpPr/>
          <p:nvPr/>
        </p:nvSpPr>
        <p:spPr>
          <a:xfrm>
            <a:off x="7714703" y="1086899"/>
            <a:ext cx="2440518" cy="1560448"/>
          </a:xfrm>
          <a:prstGeom prst="roundRect">
            <a:avLst/>
          </a:prstGeom>
          <a:noFill/>
          <a:ln w="38100">
            <a:prstDash val="sysDash"/>
          </a:ln>
        </p:spPr>
        <p:style>
          <a:lnRef idx="2">
            <a:schemeClr val="accent5"/>
          </a:lnRef>
          <a:fillRef idx="1">
            <a:schemeClr val="lt1"/>
          </a:fillRef>
          <a:effectRef idx="0">
            <a:schemeClr val="accent5"/>
          </a:effectRef>
          <a:fontRef idx="minor">
            <a:schemeClr val="dk1"/>
          </a:fontRef>
        </p:style>
        <p:txBody>
          <a:bodyPr rtlCol="0" anchor="ctr"/>
          <a:lstStyle/>
          <a:p>
            <a:pPr algn="ctr"/>
            <a:endParaRPr lang="ja-JP" altLang="en-US"/>
          </a:p>
        </p:txBody>
      </p:sp>
      <p:sp>
        <p:nvSpPr>
          <p:cNvPr id="118" name="四角形: 角を丸くする 117">
            <a:extLst>
              <a:ext uri="{FF2B5EF4-FFF2-40B4-BE49-F238E27FC236}">
                <a16:creationId xmlns:a16="http://schemas.microsoft.com/office/drawing/2014/main" id="{47D07CF5-33D5-CDE8-5FC2-F5294400E5CA}"/>
              </a:ext>
            </a:extLst>
          </p:cNvPr>
          <p:cNvSpPr/>
          <p:nvPr/>
        </p:nvSpPr>
        <p:spPr>
          <a:xfrm>
            <a:off x="4879071" y="1962242"/>
            <a:ext cx="2440518" cy="1560448"/>
          </a:xfrm>
          <a:prstGeom prst="roundRect">
            <a:avLst/>
          </a:prstGeom>
          <a:noFill/>
          <a:ln w="38100">
            <a:prstDash val="sysDash"/>
          </a:ln>
        </p:spPr>
        <p:style>
          <a:lnRef idx="2">
            <a:schemeClr val="accent5"/>
          </a:lnRef>
          <a:fillRef idx="1">
            <a:schemeClr val="lt1"/>
          </a:fillRef>
          <a:effectRef idx="0">
            <a:schemeClr val="accent5"/>
          </a:effectRef>
          <a:fontRef idx="minor">
            <a:schemeClr val="dk1"/>
          </a:fontRef>
        </p:style>
        <p:txBody>
          <a:bodyPr rtlCol="0" anchor="ctr"/>
          <a:lstStyle/>
          <a:p>
            <a:pPr algn="ctr"/>
            <a:endParaRPr lang="ja-JP" altLang="en-US"/>
          </a:p>
        </p:txBody>
      </p:sp>
      <p:sp>
        <p:nvSpPr>
          <p:cNvPr id="119" name="四角形: 角を丸くする 118">
            <a:extLst>
              <a:ext uri="{FF2B5EF4-FFF2-40B4-BE49-F238E27FC236}">
                <a16:creationId xmlns:a16="http://schemas.microsoft.com/office/drawing/2014/main" id="{E2F20F03-6E38-E3D0-AEE2-B9246A0B6EAF}"/>
              </a:ext>
            </a:extLst>
          </p:cNvPr>
          <p:cNvSpPr/>
          <p:nvPr/>
        </p:nvSpPr>
        <p:spPr>
          <a:xfrm>
            <a:off x="2036780" y="3640957"/>
            <a:ext cx="2440518" cy="2402805"/>
          </a:xfrm>
          <a:prstGeom prst="roundRect">
            <a:avLst/>
          </a:prstGeom>
          <a:noFill/>
          <a:ln w="38100">
            <a:prstDash val="sysDash"/>
          </a:ln>
        </p:spPr>
        <p:style>
          <a:lnRef idx="2">
            <a:schemeClr val="accent5"/>
          </a:lnRef>
          <a:fillRef idx="1">
            <a:schemeClr val="lt1"/>
          </a:fillRef>
          <a:effectRef idx="0">
            <a:schemeClr val="accent5"/>
          </a:effectRef>
          <a:fontRef idx="minor">
            <a:schemeClr val="dk1"/>
          </a:fontRef>
        </p:style>
        <p:txBody>
          <a:bodyPr rtlCol="0" anchor="ctr"/>
          <a:lstStyle/>
          <a:p>
            <a:pPr algn="ctr"/>
            <a:endParaRPr lang="ja-JP" altLang="en-US"/>
          </a:p>
        </p:txBody>
      </p:sp>
      <p:sp>
        <p:nvSpPr>
          <p:cNvPr id="120" name="四角形: 角を丸くする 119">
            <a:extLst>
              <a:ext uri="{FF2B5EF4-FFF2-40B4-BE49-F238E27FC236}">
                <a16:creationId xmlns:a16="http://schemas.microsoft.com/office/drawing/2014/main" id="{D8A5F101-0168-F1C7-A9AE-DBCAAB8C30FB}"/>
              </a:ext>
            </a:extLst>
          </p:cNvPr>
          <p:cNvSpPr/>
          <p:nvPr/>
        </p:nvSpPr>
        <p:spPr>
          <a:xfrm>
            <a:off x="7714703" y="3640958"/>
            <a:ext cx="2440518" cy="2402804"/>
          </a:xfrm>
          <a:prstGeom prst="roundRect">
            <a:avLst/>
          </a:prstGeom>
          <a:noFill/>
          <a:ln w="38100">
            <a:prstDash val="sysDash"/>
          </a:ln>
        </p:spPr>
        <p:style>
          <a:lnRef idx="2">
            <a:schemeClr val="accent5"/>
          </a:lnRef>
          <a:fillRef idx="1">
            <a:schemeClr val="lt1"/>
          </a:fillRef>
          <a:effectRef idx="0">
            <a:schemeClr val="accent5"/>
          </a:effectRef>
          <a:fontRef idx="minor">
            <a:schemeClr val="dk1"/>
          </a:fontRef>
        </p:style>
        <p:txBody>
          <a:bodyPr rtlCol="0" anchor="ctr"/>
          <a:lstStyle/>
          <a:p>
            <a:pPr algn="ctr"/>
            <a:endParaRPr lang="ja-JP" altLang="en-US"/>
          </a:p>
        </p:txBody>
      </p:sp>
      <p:sp>
        <p:nvSpPr>
          <p:cNvPr id="121" name="四角形: 角を丸くする 120">
            <a:extLst>
              <a:ext uri="{FF2B5EF4-FFF2-40B4-BE49-F238E27FC236}">
                <a16:creationId xmlns:a16="http://schemas.microsoft.com/office/drawing/2014/main" id="{977DA8EC-FBC6-432D-87AA-0685BC9DEE8B}"/>
              </a:ext>
            </a:extLst>
          </p:cNvPr>
          <p:cNvSpPr/>
          <p:nvPr/>
        </p:nvSpPr>
        <p:spPr>
          <a:xfrm>
            <a:off x="4879071" y="4516301"/>
            <a:ext cx="2440518" cy="1560448"/>
          </a:xfrm>
          <a:prstGeom prst="roundRect">
            <a:avLst/>
          </a:prstGeom>
          <a:noFill/>
          <a:ln w="38100">
            <a:prstDash val="sysDash"/>
          </a:ln>
        </p:spPr>
        <p:style>
          <a:lnRef idx="2">
            <a:schemeClr val="accent5"/>
          </a:lnRef>
          <a:fillRef idx="1">
            <a:schemeClr val="lt1"/>
          </a:fillRef>
          <a:effectRef idx="0">
            <a:schemeClr val="accent5"/>
          </a:effectRef>
          <a:fontRef idx="minor">
            <a:schemeClr val="dk1"/>
          </a:fontRef>
        </p:style>
        <p:txBody>
          <a:bodyPr rtlCol="0" anchor="ctr"/>
          <a:lstStyle/>
          <a:p>
            <a:pPr algn="ctr"/>
            <a:endParaRPr lang="ja-JP" altLang="en-US"/>
          </a:p>
        </p:txBody>
      </p:sp>
      <p:sp>
        <p:nvSpPr>
          <p:cNvPr id="122" name="テキスト ボックス 121">
            <a:extLst>
              <a:ext uri="{FF2B5EF4-FFF2-40B4-BE49-F238E27FC236}">
                <a16:creationId xmlns:a16="http://schemas.microsoft.com/office/drawing/2014/main" id="{ED739CBD-B464-0DF7-7943-1222FDA85155}"/>
              </a:ext>
            </a:extLst>
          </p:cNvPr>
          <p:cNvSpPr txBox="1"/>
          <p:nvPr/>
        </p:nvSpPr>
        <p:spPr>
          <a:xfrm>
            <a:off x="2182552" y="5332953"/>
            <a:ext cx="2070394" cy="461665"/>
          </a:xfrm>
          <a:prstGeom prst="rect">
            <a:avLst/>
          </a:prstGeom>
          <a:noFill/>
        </p:spPr>
        <p:txBody>
          <a:bodyPr wrap="square" rtlCol="0">
            <a:spAutoFit/>
          </a:bodyPr>
          <a:lstStyle/>
          <a:p>
            <a:pPr algn="ctr"/>
            <a:r>
              <a:rPr lang="ja-JP" altLang="en-US" sz="2400" dirty="0">
                <a:latin typeface="HGｺﾞｼｯｸE" panose="020B0909000000000000" pitchFamily="49" charset="-128"/>
                <a:ea typeface="HGｺﾞｼｯｸE" panose="020B0909000000000000" pitchFamily="49" charset="-128"/>
              </a:rPr>
              <a:t>髙島</a:t>
            </a:r>
          </a:p>
        </p:txBody>
      </p:sp>
      <p:sp>
        <p:nvSpPr>
          <p:cNvPr id="123" name="テキスト ボックス 122">
            <a:extLst>
              <a:ext uri="{FF2B5EF4-FFF2-40B4-BE49-F238E27FC236}">
                <a16:creationId xmlns:a16="http://schemas.microsoft.com/office/drawing/2014/main" id="{CC9649D2-3E3F-3321-5D8D-A8A8E8FDFB28}"/>
              </a:ext>
            </a:extLst>
          </p:cNvPr>
          <p:cNvSpPr txBox="1"/>
          <p:nvPr/>
        </p:nvSpPr>
        <p:spPr>
          <a:xfrm>
            <a:off x="7840464" y="5321256"/>
            <a:ext cx="2131834" cy="461665"/>
          </a:xfrm>
          <a:prstGeom prst="rect">
            <a:avLst/>
          </a:prstGeom>
          <a:noFill/>
        </p:spPr>
        <p:txBody>
          <a:bodyPr wrap="square" rtlCol="0">
            <a:spAutoFit/>
          </a:bodyPr>
          <a:lstStyle/>
          <a:p>
            <a:pPr algn="ctr"/>
            <a:r>
              <a:rPr lang="ja-JP" altLang="en-US" sz="2400" b="1">
                <a:solidFill>
                  <a:schemeClr val="accent5">
                    <a:lumMod val="75000"/>
                  </a:schemeClr>
                </a:solidFill>
                <a:latin typeface="HGｺﾞｼｯｸE" panose="020B0909000000000000" pitchFamily="49" charset="-128"/>
                <a:ea typeface="HGｺﾞｼｯｸE" panose="020B0909000000000000" pitchFamily="49" charset="-128"/>
              </a:rPr>
              <a:t>清水</a:t>
            </a:r>
            <a:endParaRPr lang="ja-JP" altLang="en-US" sz="2400" dirty="0">
              <a:latin typeface="HGｺﾞｼｯｸE" panose="020B0909000000000000" pitchFamily="49" charset="-128"/>
              <a:ea typeface="HGｺﾞｼｯｸE" panose="020B0909000000000000" pitchFamily="49" charset="-128"/>
            </a:endParaRPr>
          </a:p>
        </p:txBody>
      </p:sp>
    </p:spTree>
    <p:extLst>
      <p:ext uri="{BB962C8B-B14F-4D97-AF65-F5344CB8AC3E}">
        <p14:creationId xmlns:p14="http://schemas.microsoft.com/office/powerpoint/2010/main" val="68439777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4F9F195E-96D4-35F4-48CE-A648CDD45505}"/>
              </a:ext>
            </a:extLst>
          </p:cNvPr>
          <p:cNvSpPr>
            <a:spLocks noGrp="1"/>
          </p:cNvSpPr>
          <p:nvPr>
            <p:ph type="ctrTitle"/>
          </p:nvPr>
        </p:nvSpPr>
        <p:spPr/>
        <p:txBody>
          <a:bodyPr>
            <a:normAutofit/>
          </a:bodyPr>
          <a:lstStyle/>
          <a:p>
            <a:pPr algn="ctr"/>
            <a:r>
              <a:rPr kumimoji="1" lang="ja-JP" altLang="en-US" sz="4800" dirty="0"/>
              <a:t>広　報</a:t>
            </a:r>
          </a:p>
        </p:txBody>
      </p:sp>
      <p:sp>
        <p:nvSpPr>
          <p:cNvPr id="7" name="Date Placeholder 3">
            <a:extLst>
              <a:ext uri="{FF2B5EF4-FFF2-40B4-BE49-F238E27FC236}">
                <a16:creationId xmlns:a16="http://schemas.microsoft.com/office/drawing/2014/main" id="{1A22E050-EFA7-36BB-A758-42AE14357D5F}"/>
              </a:ext>
            </a:extLst>
          </p:cNvPr>
          <p:cNvSpPr>
            <a:spLocks noGrp="1"/>
          </p:cNvSpPr>
          <p:nvPr>
            <p:ph type="dt" sz="half" idx="2"/>
          </p:nvPr>
        </p:nvSpPr>
        <p:spPr>
          <a:prstGeom prst="rect">
            <a:avLst/>
          </a:prstGeom>
        </p:spPr>
        <p:txBody>
          <a:bodyPr vert="horz" lIns="91440" tIns="45720" rIns="91440" bIns="45720" rtlCol="0" anchor="ctr"/>
          <a:lstStyle>
            <a:lvl1pPr algn="r">
              <a:defRPr sz="1400" b="1">
                <a:solidFill>
                  <a:schemeClr val="tx2"/>
                </a:solidFill>
              </a:defRPr>
            </a:lvl1pPr>
          </a:lstStyle>
          <a:p>
            <a:r>
              <a:rPr kumimoji="1" lang="ja-JP" altLang="en-US"/>
              <a:t>２０２６年３月１０日（火）</a:t>
            </a:r>
            <a:endParaRPr kumimoji="1" lang="ja-JP" altLang="en-US" dirty="0"/>
          </a:p>
        </p:txBody>
      </p:sp>
      <p:sp>
        <p:nvSpPr>
          <p:cNvPr id="9" name="フッター プレースホルダー 8">
            <a:extLst>
              <a:ext uri="{FF2B5EF4-FFF2-40B4-BE49-F238E27FC236}">
                <a16:creationId xmlns:a16="http://schemas.microsoft.com/office/drawing/2014/main" id="{D4336E50-B65F-D68E-4B54-DE7DE3CDA793}"/>
              </a:ext>
            </a:extLst>
          </p:cNvPr>
          <p:cNvSpPr>
            <a:spLocks noGrp="1"/>
          </p:cNvSpPr>
          <p:nvPr>
            <p:ph type="ftr" sz="quarter" idx="3"/>
          </p:nvPr>
        </p:nvSpPr>
        <p:spPr/>
        <p:txBody>
          <a:bodyPr/>
          <a:lstStyle/>
          <a:p>
            <a:r>
              <a:rPr kumimoji="1" lang="ja-JP" altLang="en-US"/>
              <a:t>一八会４６期３月例会</a:t>
            </a:r>
            <a:endParaRPr kumimoji="1" lang="ja-JP" altLang="en-US" dirty="0"/>
          </a:p>
        </p:txBody>
      </p:sp>
    </p:spTree>
    <p:extLst>
      <p:ext uri="{BB962C8B-B14F-4D97-AF65-F5344CB8AC3E}">
        <p14:creationId xmlns:p14="http://schemas.microsoft.com/office/powerpoint/2010/main" val="28791173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CC68A3E7-AB26-1ABE-03CC-08AD7FBE56AD}"/>
              </a:ext>
            </a:extLst>
          </p:cNvPr>
          <p:cNvSpPr txBox="1"/>
          <p:nvPr/>
        </p:nvSpPr>
        <p:spPr>
          <a:xfrm>
            <a:off x="1593011" y="3075057"/>
            <a:ext cx="9005977" cy="707886"/>
          </a:xfrm>
          <a:prstGeom prst="rect">
            <a:avLst/>
          </a:prstGeom>
          <a:noFill/>
        </p:spPr>
        <p:txBody>
          <a:bodyPr wrap="square" rtlCol="0">
            <a:spAutoFit/>
          </a:bodyPr>
          <a:lstStyle/>
          <a:p>
            <a:pPr algn="ctr"/>
            <a:r>
              <a:rPr kumimoji="1" lang="ja-JP" altLang="en-US" sz="4000" dirty="0"/>
              <a:t>広報をした経験がありますか？</a:t>
            </a:r>
          </a:p>
        </p:txBody>
      </p:sp>
      <p:sp>
        <p:nvSpPr>
          <p:cNvPr id="9" name="Date Placeholder 3">
            <a:extLst>
              <a:ext uri="{FF2B5EF4-FFF2-40B4-BE49-F238E27FC236}">
                <a16:creationId xmlns:a16="http://schemas.microsoft.com/office/drawing/2014/main" id="{36FA1A2F-0772-CA3E-E11E-23F403D0BEDD}"/>
              </a:ext>
            </a:extLst>
          </p:cNvPr>
          <p:cNvSpPr>
            <a:spLocks noGrp="1"/>
          </p:cNvSpPr>
          <p:nvPr>
            <p:ph type="dt" sz="half" idx="2"/>
          </p:nvPr>
        </p:nvSpPr>
        <p:spPr>
          <a:xfrm>
            <a:off x="7964424" y="6272784"/>
            <a:ext cx="3273552" cy="365125"/>
          </a:xfrm>
          <a:prstGeom prst="rect">
            <a:avLst/>
          </a:prstGeom>
        </p:spPr>
        <p:txBody>
          <a:bodyPr vert="horz" lIns="91440" tIns="45720" rIns="91440" bIns="45720" rtlCol="0" anchor="ctr"/>
          <a:lstStyle>
            <a:lvl1pPr algn="r">
              <a:defRPr sz="1400" b="1">
                <a:solidFill>
                  <a:schemeClr val="tx2"/>
                </a:solidFill>
              </a:defRPr>
            </a:lvl1pPr>
          </a:lstStyle>
          <a:p>
            <a:r>
              <a:rPr kumimoji="1" lang="ja-JP" altLang="en-US"/>
              <a:t>２０２６年３月１０日（火）</a:t>
            </a:r>
            <a:endParaRPr kumimoji="1" lang="ja-JP" altLang="en-US" dirty="0"/>
          </a:p>
        </p:txBody>
      </p:sp>
      <p:sp>
        <p:nvSpPr>
          <p:cNvPr id="12" name="フッター プレースホルダー 11">
            <a:extLst>
              <a:ext uri="{FF2B5EF4-FFF2-40B4-BE49-F238E27FC236}">
                <a16:creationId xmlns:a16="http://schemas.microsoft.com/office/drawing/2014/main" id="{8C2DBB6B-EE4C-83E2-6CC6-399B1A42100F}"/>
              </a:ext>
            </a:extLst>
          </p:cNvPr>
          <p:cNvSpPr>
            <a:spLocks noGrp="1"/>
          </p:cNvSpPr>
          <p:nvPr>
            <p:ph type="ftr" sz="quarter" idx="3"/>
          </p:nvPr>
        </p:nvSpPr>
        <p:spPr/>
        <p:txBody>
          <a:bodyPr/>
          <a:lstStyle/>
          <a:p>
            <a:r>
              <a:rPr kumimoji="1" lang="ja-JP" altLang="en-US"/>
              <a:t>一八会４６期３月例会</a:t>
            </a:r>
            <a:endParaRPr kumimoji="1" lang="ja-JP" altLang="en-US" dirty="0"/>
          </a:p>
        </p:txBody>
      </p:sp>
      <p:sp>
        <p:nvSpPr>
          <p:cNvPr id="13" name="スライド番号プレースホルダー 12">
            <a:extLst>
              <a:ext uri="{FF2B5EF4-FFF2-40B4-BE49-F238E27FC236}">
                <a16:creationId xmlns:a16="http://schemas.microsoft.com/office/drawing/2014/main" id="{6571B84B-B3B3-C870-BC34-B449F37DD022}"/>
              </a:ext>
            </a:extLst>
          </p:cNvPr>
          <p:cNvSpPr>
            <a:spLocks noGrp="1"/>
          </p:cNvSpPr>
          <p:nvPr>
            <p:ph type="sldNum" sz="quarter" idx="12"/>
          </p:nvPr>
        </p:nvSpPr>
        <p:spPr/>
        <p:txBody>
          <a:bodyPr/>
          <a:lstStyle/>
          <a:p>
            <a:fld id="{05FD5F69-4649-43A1-AC42-CF86B4469848}" type="slidenum">
              <a:rPr kumimoji="1" lang="ja-JP" altLang="en-US" smtClean="0"/>
              <a:t>11</a:t>
            </a:fld>
            <a:endParaRPr kumimoji="1" lang="ja-JP" altLang="en-US"/>
          </a:p>
        </p:txBody>
      </p:sp>
    </p:spTree>
    <p:extLst>
      <p:ext uri="{BB962C8B-B14F-4D97-AF65-F5344CB8AC3E}">
        <p14:creationId xmlns:p14="http://schemas.microsoft.com/office/powerpoint/2010/main" val="357819754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37E166-E531-01F3-E3C4-BF4997F4AC93}"/>
            </a:ext>
          </a:extLst>
        </p:cNvPr>
        <p:cNvGrpSpPr/>
        <p:nvPr/>
      </p:nvGrpSpPr>
      <p:grpSpPr>
        <a:xfrm>
          <a:off x="0" y="0"/>
          <a:ext cx="0" cy="0"/>
          <a:chOff x="0" y="0"/>
          <a:chExt cx="0" cy="0"/>
        </a:xfrm>
      </p:grpSpPr>
      <p:sp>
        <p:nvSpPr>
          <p:cNvPr id="3" name="コンテンツ プレースホルダー 2">
            <a:extLst>
              <a:ext uri="{FF2B5EF4-FFF2-40B4-BE49-F238E27FC236}">
                <a16:creationId xmlns:a16="http://schemas.microsoft.com/office/drawing/2014/main" id="{AF7B19CF-77E5-25D3-8EE8-B8A8D891C47E}"/>
              </a:ext>
            </a:extLst>
          </p:cNvPr>
          <p:cNvSpPr>
            <a:spLocks noGrp="1"/>
          </p:cNvSpPr>
          <p:nvPr>
            <p:ph type="body" idx="1"/>
          </p:nvPr>
        </p:nvSpPr>
        <p:spPr>
          <a:xfrm>
            <a:off x="1330957" y="1577340"/>
            <a:ext cx="9573263" cy="2774403"/>
          </a:xfrm>
        </p:spPr>
        <p:txBody>
          <a:bodyPr>
            <a:noAutofit/>
          </a:bodyPr>
          <a:lstStyle/>
          <a:p>
            <a:pPr algn="ctr"/>
            <a:r>
              <a:rPr lang="ja-JP" altLang="ja-JP" sz="3200" dirty="0"/>
              <a:t>メディアに向けてこちらが行っている事業や活動について紹介文を送</a:t>
            </a:r>
            <a:r>
              <a:rPr lang="ja-JP" altLang="en-US" sz="3200" dirty="0"/>
              <a:t>りニュースの素材とする公式文書</a:t>
            </a:r>
            <a:endParaRPr lang="en-US" altLang="ja-JP" sz="3200" dirty="0"/>
          </a:p>
          <a:p>
            <a:pPr algn="ctr"/>
            <a:endParaRPr lang="en-US" altLang="ja-JP" sz="3200" dirty="0"/>
          </a:p>
          <a:p>
            <a:pPr algn="ctr"/>
            <a:r>
              <a:rPr lang="ja-JP" altLang="en-US" sz="3200" dirty="0"/>
              <a:t>しかし</a:t>
            </a:r>
            <a:endParaRPr lang="en-US" altLang="ja-JP" sz="3200" dirty="0"/>
          </a:p>
          <a:p>
            <a:pPr algn="ctr"/>
            <a:r>
              <a:rPr lang="ja-JP" altLang="en-US" sz="3200" dirty="0"/>
              <a:t>必ずしも取材されるわけではない</a:t>
            </a:r>
          </a:p>
        </p:txBody>
      </p:sp>
      <p:sp>
        <p:nvSpPr>
          <p:cNvPr id="9" name="Date Placeholder 3">
            <a:extLst>
              <a:ext uri="{FF2B5EF4-FFF2-40B4-BE49-F238E27FC236}">
                <a16:creationId xmlns:a16="http://schemas.microsoft.com/office/drawing/2014/main" id="{E385622A-3434-A024-7ED6-BCFEB9162835}"/>
              </a:ext>
            </a:extLst>
          </p:cNvPr>
          <p:cNvSpPr>
            <a:spLocks noGrp="1"/>
          </p:cNvSpPr>
          <p:nvPr>
            <p:ph type="dt" sz="half" idx="2"/>
          </p:nvPr>
        </p:nvSpPr>
        <p:spPr>
          <a:prstGeom prst="rect">
            <a:avLst/>
          </a:prstGeom>
        </p:spPr>
        <p:txBody>
          <a:bodyPr vert="horz" lIns="91440" tIns="45720" rIns="91440" bIns="45720" rtlCol="0" anchor="ctr"/>
          <a:lstStyle>
            <a:lvl1pPr algn="r">
              <a:defRPr sz="1400" b="1">
                <a:solidFill>
                  <a:schemeClr val="tx2"/>
                </a:solidFill>
              </a:defRPr>
            </a:lvl1pPr>
          </a:lstStyle>
          <a:p>
            <a:r>
              <a:rPr kumimoji="1" lang="ja-JP" altLang="en-US"/>
              <a:t>２０２６年３月１０日（火）</a:t>
            </a:r>
            <a:endParaRPr kumimoji="1" lang="ja-JP" altLang="en-US" dirty="0"/>
          </a:p>
        </p:txBody>
      </p:sp>
      <p:sp>
        <p:nvSpPr>
          <p:cNvPr id="12" name="フッター プレースホルダー 11">
            <a:extLst>
              <a:ext uri="{FF2B5EF4-FFF2-40B4-BE49-F238E27FC236}">
                <a16:creationId xmlns:a16="http://schemas.microsoft.com/office/drawing/2014/main" id="{DF28C320-95DE-3B24-989C-EDA492224E67}"/>
              </a:ext>
            </a:extLst>
          </p:cNvPr>
          <p:cNvSpPr>
            <a:spLocks noGrp="1"/>
          </p:cNvSpPr>
          <p:nvPr>
            <p:ph type="ftr" sz="quarter" idx="3"/>
          </p:nvPr>
        </p:nvSpPr>
        <p:spPr/>
        <p:txBody>
          <a:bodyPr/>
          <a:lstStyle/>
          <a:p>
            <a:r>
              <a:rPr kumimoji="1" lang="ja-JP" altLang="en-US"/>
              <a:t>一八会４６期３月例会</a:t>
            </a:r>
            <a:endParaRPr kumimoji="1" lang="ja-JP" altLang="en-US" dirty="0"/>
          </a:p>
        </p:txBody>
      </p:sp>
      <p:sp>
        <p:nvSpPr>
          <p:cNvPr id="26" name="テキスト ボックス 25">
            <a:extLst>
              <a:ext uri="{FF2B5EF4-FFF2-40B4-BE49-F238E27FC236}">
                <a16:creationId xmlns:a16="http://schemas.microsoft.com/office/drawing/2014/main" id="{8BD043D7-0702-9612-4621-051F9DE79844}"/>
              </a:ext>
            </a:extLst>
          </p:cNvPr>
          <p:cNvSpPr txBox="1"/>
          <p:nvPr/>
        </p:nvSpPr>
        <p:spPr>
          <a:xfrm>
            <a:off x="1057410" y="348156"/>
            <a:ext cx="9573264" cy="707886"/>
          </a:xfrm>
          <a:prstGeom prst="rect">
            <a:avLst/>
          </a:prstGeom>
          <a:noFill/>
        </p:spPr>
        <p:txBody>
          <a:bodyPr wrap="square" rtlCol="0">
            <a:spAutoFit/>
          </a:bodyPr>
          <a:lstStyle/>
          <a:p>
            <a:r>
              <a:rPr kumimoji="1" lang="ja-JP" altLang="en-US" sz="4000" dirty="0"/>
              <a:t>プレスリリース</a:t>
            </a:r>
          </a:p>
        </p:txBody>
      </p:sp>
      <p:grpSp>
        <p:nvGrpSpPr>
          <p:cNvPr id="27" name="Group 6">
            <a:extLst>
              <a:ext uri="{FF2B5EF4-FFF2-40B4-BE49-F238E27FC236}">
                <a16:creationId xmlns:a16="http://schemas.microsoft.com/office/drawing/2014/main" id="{A529E8C8-7BC7-067D-3235-C7C767A394F0}"/>
              </a:ext>
            </a:extLst>
          </p:cNvPr>
          <p:cNvGrpSpPr>
            <a:grpSpLocks noChangeAspect="1"/>
          </p:cNvGrpSpPr>
          <p:nvPr/>
        </p:nvGrpSpPr>
        <p:grpSpPr>
          <a:xfrm>
            <a:off x="570111" y="543400"/>
            <a:ext cx="352070" cy="352070"/>
            <a:chOff x="11361456" y="6195813"/>
            <a:chExt cx="548640" cy="548640"/>
          </a:xfrm>
        </p:grpSpPr>
        <p:sp>
          <p:nvSpPr>
            <p:cNvPr id="28" name="Oval 7">
              <a:extLst>
                <a:ext uri="{FF2B5EF4-FFF2-40B4-BE49-F238E27FC236}">
                  <a16:creationId xmlns:a16="http://schemas.microsoft.com/office/drawing/2014/main" id="{385069F3-8189-44DE-2CC8-6A927E8F0231}"/>
                </a:ext>
              </a:extLst>
            </p:cNvPr>
            <p:cNvSpPr/>
            <p:nvPr/>
          </p:nvSpPr>
          <p:spPr>
            <a:xfrm>
              <a:off x="11361456" y="6195813"/>
              <a:ext cx="548640" cy="548640"/>
            </a:xfrm>
            <a:prstGeom prst="ellipse">
              <a:avLst/>
            </a:prstGeom>
            <a:blipFill dpi="0" rotWithShape="1">
              <a:blip r:embed="rId3">
                <a:duotone>
                  <a:schemeClr val="accent1">
                    <a:shade val="45000"/>
                    <a:satMod val="135000"/>
                  </a:schemeClr>
                  <a:prstClr val="white"/>
                </a:duotone>
                <a:extLst>
                  <a:ext uri="{BEBA8EAE-BF5A-486C-A8C5-ECC9F3942E4B}">
                    <a14:imgProps xmlns:a14="http://schemas.microsoft.com/office/drawing/2010/main">
                      <a14:imgLayer r:embed="rId4">
                        <a14:imgEffect>
                          <a14:saturation sat="95000"/>
                        </a14:imgEffect>
                        <a14:imgEffect>
                          <a14:brightnessContrast bright="-40000" contrast="20000"/>
                        </a14:imgEffect>
                      </a14:imgLayer>
                    </a14:imgProps>
                  </a:ext>
                </a:extLst>
              </a:blip>
              <a:srcRect/>
              <a:tile tx="50800" ty="0" sx="85000" sy="85000" flip="none" algn="tl"/>
            </a:blipFill>
            <a:ln w="25400" cap="flat" cmpd="sng" algn="ctr">
              <a:noFill/>
              <a:prstDash val="solid"/>
            </a:ln>
            <a:effectLst/>
          </p:spPr>
          <p:txBody>
            <a:bodyPr/>
            <a:lstStyle/>
            <a:p>
              <a:endParaRPr lang="ja-JP" altLang="en-US" dirty="0"/>
            </a:p>
          </p:txBody>
        </p:sp>
        <p:sp>
          <p:nvSpPr>
            <p:cNvPr id="29" name="Oval 8">
              <a:extLst>
                <a:ext uri="{FF2B5EF4-FFF2-40B4-BE49-F238E27FC236}">
                  <a16:creationId xmlns:a16="http://schemas.microsoft.com/office/drawing/2014/main" id="{DD130681-1AB2-C7C0-F45A-99B273E3FD75}"/>
                </a:ext>
              </a:extLst>
            </p:cNvPr>
            <p:cNvSpPr/>
            <p:nvPr/>
          </p:nvSpPr>
          <p:spPr>
            <a:xfrm>
              <a:off x="11396488" y="6230844"/>
              <a:ext cx="478576" cy="478578"/>
            </a:xfrm>
            <a:prstGeom prst="ellipse">
              <a:avLst/>
            </a:prstGeom>
            <a:noFill/>
            <a:ln w="12700" cap="flat" cmpd="sng" algn="ctr">
              <a:solidFill>
                <a:srgbClr val="FFFFFF"/>
              </a:solidFill>
              <a:prstDash val="solid"/>
            </a:ln>
            <a:effectLst/>
          </p:spPr>
          <p:txBody>
            <a:bodyPr/>
            <a:lstStyle/>
            <a:p>
              <a:endParaRPr lang="ja-JP" altLang="en-US"/>
            </a:p>
          </p:txBody>
        </p:sp>
      </p:grpSp>
    </p:spTree>
    <p:extLst>
      <p:ext uri="{BB962C8B-B14F-4D97-AF65-F5344CB8AC3E}">
        <p14:creationId xmlns:p14="http://schemas.microsoft.com/office/powerpoint/2010/main" val="244119350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37E166-E531-01F3-E3C4-BF4997F4AC93}"/>
            </a:ext>
          </a:extLst>
        </p:cNvPr>
        <p:cNvGrpSpPr/>
        <p:nvPr/>
      </p:nvGrpSpPr>
      <p:grpSpPr>
        <a:xfrm>
          <a:off x="0" y="0"/>
          <a:ext cx="0" cy="0"/>
          <a:chOff x="0" y="0"/>
          <a:chExt cx="0" cy="0"/>
        </a:xfrm>
      </p:grpSpPr>
      <p:sp>
        <p:nvSpPr>
          <p:cNvPr id="3" name="コンテンツ プレースホルダー 2">
            <a:extLst>
              <a:ext uri="{FF2B5EF4-FFF2-40B4-BE49-F238E27FC236}">
                <a16:creationId xmlns:a16="http://schemas.microsoft.com/office/drawing/2014/main" id="{AF7B19CF-77E5-25D3-8EE8-B8A8D891C47E}"/>
              </a:ext>
            </a:extLst>
          </p:cNvPr>
          <p:cNvSpPr>
            <a:spLocks noGrp="1"/>
          </p:cNvSpPr>
          <p:nvPr>
            <p:ph type="body" idx="1"/>
          </p:nvPr>
        </p:nvSpPr>
        <p:spPr>
          <a:xfrm>
            <a:off x="2214495" y="2665193"/>
            <a:ext cx="7803722" cy="1755129"/>
          </a:xfrm>
        </p:spPr>
        <p:txBody>
          <a:bodyPr>
            <a:noAutofit/>
          </a:bodyPr>
          <a:lstStyle/>
          <a:p>
            <a:pPr marL="457200" indent="-457200" algn="ctr">
              <a:buFont typeface="Wingdings" panose="05000000000000000000" pitchFamily="2" charset="2"/>
              <a:buChar char="l"/>
            </a:pPr>
            <a:r>
              <a:rPr lang="ja-JP" altLang="en-US" sz="3200" dirty="0"/>
              <a:t>広報と広告の違いは何？</a:t>
            </a:r>
          </a:p>
        </p:txBody>
      </p:sp>
      <p:sp>
        <p:nvSpPr>
          <p:cNvPr id="9" name="Date Placeholder 3">
            <a:extLst>
              <a:ext uri="{FF2B5EF4-FFF2-40B4-BE49-F238E27FC236}">
                <a16:creationId xmlns:a16="http://schemas.microsoft.com/office/drawing/2014/main" id="{E385622A-3434-A024-7ED6-BCFEB9162835}"/>
              </a:ext>
            </a:extLst>
          </p:cNvPr>
          <p:cNvSpPr>
            <a:spLocks noGrp="1"/>
          </p:cNvSpPr>
          <p:nvPr>
            <p:ph type="dt" sz="half" idx="2"/>
          </p:nvPr>
        </p:nvSpPr>
        <p:spPr>
          <a:prstGeom prst="rect">
            <a:avLst/>
          </a:prstGeom>
        </p:spPr>
        <p:txBody>
          <a:bodyPr vert="horz" lIns="91440" tIns="45720" rIns="91440" bIns="45720" rtlCol="0" anchor="ctr"/>
          <a:lstStyle>
            <a:lvl1pPr algn="r">
              <a:defRPr sz="1400" b="1">
                <a:solidFill>
                  <a:schemeClr val="tx2"/>
                </a:solidFill>
              </a:defRPr>
            </a:lvl1pPr>
          </a:lstStyle>
          <a:p>
            <a:r>
              <a:rPr kumimoji="1" lang="ja-JP" altLang="en-US"/>
              <a:t>２０２６年３月１０日（火）</a:t>
            </a:r>
            <a:endParaRPr kumimoji="1" lang="ja-JP" altLang="en-US" dirty="0"/>
          </a:p>
        </p:txBody>
      </p:sp>
      <p:sp>
        <p:nvSpPr>
          <p:cNvPr id="12" name="フッター プレースホルダー 11">
            <a:extLst>
              <a:ext uri="{FF2B5EF4-FFF2-40B4-BE49-F238E27FC236}">
                <a16:creationId xmlns:a16="http://schemas.microsoft.com/office/drawing/2014/main" id="{DF28C320-95DE-3B24-989C-EDA492224E67}"/>
              </a:ext>
            </a:extLst>
          </p:cNvPr>
          <p:cNvSpPr>
            <a:spLocks noGrp="1"/>
          </p:cNvSpPr>
          <p:nvPr>
            <p:ph type="ftr" sz="quarter" idx="3"/>
          </p:nvPr>
        </p:nvSpPr>
        <p:spPr/>
        <p:txBody>
          <a:bodyPr/>
          <a:lstStyle/>
          <a:p>
            <a:r>
              <a:rPr kumimoji="1" lang="ja-JP" altLang="en-US"/>
              <a:t>一八会４６期３月例会</a:t>
            </a:r>
            <a:endParaRPr kumimoji="1" lang="ja-JP" altLang="en-US" dirty="0"/>
          </a:p>
        </p:txBody>
      </p:sp>
      <p:sp>
        <p:nvSpPr>
          <p:cNvPr id="26" name="テキスト ボックス 25">
            <a:extLst>
              <a:ext uri="{FF2B5EF4-FFF2-40B4-BE49-F238E27FC236}">
                <a16:creationId xmlns:a16="http://schemas.microsoft.com/office/drawing/2014/main" id="{8BD043D7-0702-9612-4621-051F9DE79844}"/>
              </a:ext>
            </a:extLst>
          </p:cNvPr>
          <p:cNvSpPr txBox="1"/>
          <p:nvPr/>
        </p:nvSpPr>
        <p:spPr>
          <a:xfrm>
            <a:off x="1057410" y="348156"/>
            <a:ext cx="9573264" cy="707886"/>
          </a:xfrm>
          <a:prstGeom prst="rect">
            <a:avLst/>
          </a:prstGeom>
          <a:noFill/>
        </p:spPr>
        <p:txBody>
          <a:bodyPr wrap="square" rtlCol="0">
            <a:spAutoFit/>
          </a:bodyPr>
          <a:lstStyle/>
          <a:p>
            <a:r>
              <a:rPr kumimoji="1" lang="ja-JP" altLang="en-US" sz="4000" dirty="0"/>
              <a:t>アイスブレイク</a:t>
            </a:r>
          </a:p>
        </p:txBody>
      </p:sp>
      <p:grpSp>
        <p:nvGrpSpPr>
          <p:cNvPr id="27" name="Group 6">
            <a:extLst>
              <a:ext uri="{FF2B5EF4-FFF2-40B4-BE49-F238E27FC236}">
                <a16:creationId xmlns:a16="http://schemas.microsoft.com/office/drawing/2014/main" id="{A529E8C8-7BC7-067D-3235-C7C767A394F0}"/>
              </a:ext>
            </a:extLst>
          </p:cNvPr>
          <p:cNvGrpSpPr>
            <a:grpSpLocks noChangeAspect="1"/>
          </p:cNvGrpSpPr>
          <p:nvPr/>
        </p:nvGrpSpPr>
        <p:grpSpPr>
          <a:xfrm>
            <a:off x="570111" y="543400"/>
            <a:ext cx="352070" cy="352070"/>
            <a:chOff x="11361456" y="6195813"/>
            <a:chExt cx="548640" cy="548640"/>
          </a:xfrm>
        </p:grpSpPr>
        <p:sp>
          <p:nvSpPr>
            <p:cNvPr id="28" name="Oval 7">
              <a:extLst>
                <a:ext uri="{FF2B5EF4-FFF2-40B4-BE49-F238E27FC236}">
                  <a16:creationId xmlns:a16="http://schemas.microsoft.com/office/drawing/2014/main" id="{385069F3-8189-44DE-2CC8-6A927E8F0231}"/>
                </a:ext>
              </a:extLst>
            </p:cNvPr>
            <p:cNvSpPr/>
            <p:nvPr/>
          </p:nvSpPr>
          <p:spPr>
            <a:xfrm>
              <a:off x="11361456" y="6195813"/>
              <a:ext cx="548640" cy="548640"/>
            </a:xfrm>
            <a:prstGeom prst="ellipse">
              <a:avLst/>
            </a:prstGeom>
            <a:blipFill dpi="0" rotWithShape="1">
              <a:blip r:embed="rId3">
                <a:duotone>
                  <a:schemeClr val="accent1">
                    <a:shade val="45000"/>
                    <a:satMod val="135000"/>
                  </a:schemeClr>
                  <a:prstClr val="white"/>
                </a:duotone>
                <a:extLst>
                  <a:ext uri="{BEBA8EAE-BF5A-486C-A8C5-ECC9F3942E4B}">
                    <a14:imgProps xmlns:a14="http://schemas.microsoft.com/office/drawing/2010/main">
                      <a14:imgLayer r:embed="rId4">
                        <a14:imgEffect>
                          <a14:saturation sat="95000"/>
                        </a14:imgEffect>
                        <a14:imgEffect>
                          <a14:brightnessContrast bright="-40000" contrast="20000"/>
                        </a14:imgEffect>
                      </a14:imgLayer>
                    </a14:imgProps>
                  </a:ext>
                </a:extLst>
              </a:blip>
              <a:srcRect/>
              <a:tile tx="50800" ty="0" sx="85000" sy="85000" flip="none" algn="tl"/>
            </a:blipFill>
            <a:ln w="25400" cap="flat" cmpd="sng" algn="ctr">
              <a:noFill/>
              <a:prstDash val="solid"/>
            </a:ln>
            <a:effectLst/>
          </p:spPr>
          <p:txBody>
            <a:bodyPr/>
            <a:lstStyle/>
            <a:p>
              <a:endParaRPr lang="ja-JP" altLang="en-US" dirty="0"/>
            </a:p>
          </p:txBody>
        </p:sp>
        <p:sp>
          <p:nvSpPr>
            <p:cNvPr id="29" name="Oval 8">
              <a:extLst>
                <a:ext uri="{FF2B5EF4-FFF2-40B4-BE49-F238E27FC236}">
                  <a16:creationId xmlns:a16="http://schemas.microsoft.com/office/drawing/2014/main" id="{DD130681-1AB2-C7C0-F45A-99B273E3FD75}"/>
                </a:ext>
              </a:extLst>
            </p:cNvPr>
            <p:cNvSpPr/>
            <p:nvPr/>
          </p:nvSpPr>
          <p:spPr>
            <a:xfrm>
              <a:off x="11396488" y="6230844"/>
              <a:ext cx="478576" cy="478578"/>
            </a:xfrm>
            <a:prstGeom prst="ellipse">
              <a:avLst/>
            </a:prstGeom>
            <a:noFill/>
            <a:ln w="12700" cap="flat" cmpd="sng" algn="ctr">
              <a:solidFill>
                <a:srgbClr val="FFFFFF"/>
              </a:solidFill>
              <a:prstDash val="solid"/>
            </a:ln>
            <a:effectLst/>
          </p:spPr>
          <p:txBody>
            <a:bodyPr/>
            <a:lstStyle/>
            <a:p>
              <a:endParaRPr lang="ja-JP" altLang="en-US"/>
            </a:p>
          </p:txBody>
        </p:sp>
      </p:grpSp>
    </p:spTree>
    <p:extLst>
      <p:ext uri="{BB962C8B-B14F-4D97-AF65-F5344CB8AC3E}">
        <p14:creationId xmlns:p14="http://schemas.microsoft.com/office/powerpoint/2010/main" val="424116241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 1">
            <a:extLst>
              <a:ext uri="{FF2B5EF4-FFF2-40B4-BE49-F238E27FC236}">
                <a16:creationId xmlns:a16="http://schemas.microsoft.com/office/drawing/2014/main" id="{BBC38960-355B-3E51-F47F-5D99DF7042BC}"/>
              </a:ext>
            </a:extLst>
          </p:cNvPr>
          <p:cNvGraphicFramePr>
            <a:graphicFrameLocks noGrp="1"/>
          </p:cNvGraphicFramePr>
          <p:nvPr>
            <p:extLst>
              <p:ext uri="{D42A27DB-BD31-4B8C-83A1-F6EECF244321}">
                <p14:modId xmlns:p14="http://schemas.microsoft.com/office/powerpoint/2010/main" val="1848268515"/>
              </p:ext>
            </p:extLst>
          </p:nvPr>
        </p:nvGraphicFramePr>
        <p:xfrm>
          <a:off x="1508302" y="771202"/>
          <a:ext cx="9175395" cy="5141320"/>
        </p:xfrm>
        <a:graphic>
          <a:graphicData uri="http://schemas.openxmlformats.org/drawingml/2006/table">
            <a:tbl>
              <a:tblPr firstRow="1" bandRow="1">
                <a:tableStyleId>{8EC20E35-A176-4012-BC5E-935CFFF8708E}</a:tableStyleId>
              </a:tblPr>
              <a:tblGrid>
                <a:gridCol w="2477077">
                  <a:extLst>
                    <a:ext uri="{9D8B030D-6E8A-4147-A177-3AD203B41FA5}">
                      <a16:colId xmlns:a16="http://schemas.microsoft.com/office/drawing/2014/main" val="4054518630"/>
                    </a:ext>
                  </a:extLst>
                </a:gridCol>
                <a:gridCol w="3523576">
                  <a:extLst>
                    <a:ext uri="{9D8B030D-6E8A-4147-A177-3AD203B41FA5}">
                      <a16:colId xmlns:a16="http://schemas.microsoft.com/office/drawing/2014/main" val="2869931245"/>
                    </a:ext>
                  </a:extLst>
                </a:gridCol>
                <a:gridCol w="3174742">
                  <a:extLst>
                    <a:ext uri="{9D8B030D-6E8A-4147-A177-3AD203B41FA5}">
                      <a16:colId xmlns:a16="http://schemas.microsoft.com/office/drawing/2014/main" val="3122630465"/>
                    </a:ext>
                  </a:extLst>
                </a:gridCol>
              </a:tblGrid>
              <a:tr h="782013">
                <a:tc>
                  <a:txBody>
                    <a:bodyPr/>
                    <a:lstStyle/>
                    <a:p>
                      <a:pPr algn="ctr"/>
                      <a:r>
                        <a:rPr kumimoji="1" lang="ja-JP" altLang="en-US" sz="2000" b="1" dirty="0"/>
                        <a:t>項目</a:t>
                      </a:r>
                      <a:endParaRPr kumimoji="1" lang="en-US" altLang="ja-JP" sz="2000" b="1" dirty="0"/>
                    </a:p>
                  </a:txBody>
                  <a:tcPr marL="78271" marR="78271" marT="39135" marB="39135" anchor="ctr">
                    <a:lnL w="12700" cap="flat" cmpd="sng" algn="ctr">
                      <a:noFill/>
                      <a:prstDash val="solid"/>
                      <a:round/>
                      <a:headEnd type="none" w="med" len="med"/>
                      <a:tailEnd type="none" w="med" len="med"/>
                    </a:lnL>
                    <a:lnR w="381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c>
                  <a:txBody>
                    <a:bodyPr/>
                    <a:lstStyle/>
                    <a:p>
                      <a:pPr algn="ctr"/>
                      <a:r>
                        <a:rPr kumimoji="1" lang="ja-JP" altLang="en-US" sz="2000" b="1" dirty="0"/>
                        <a:t>広報（</a:t>
                      </a:r>
                      <a:r>
                        <a:rPr kumimoji="1" lang="en-US" altLang="ja-JP" sz="2000" b="1" dirty="0"/>
                        <a:t>PR</a:t>
                      </a:r>
                      <a:r>
                        <a:rPr kumimoji="1" lang="ja-JP" altLang="en-US" sz="2000" b="1" dirty="0"/>
                        <a:t>）</a:t>
                      </a:r>
                    </a:p>
                  </a:txBody>
                  <a:tcPr marL="78271" marR="78271" marT="39135" marB="39135"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c>
                  <a:txBody>
                    <a:bodyPr/>
                    <a:lstStyle/>
                    <a:p>
                      <a:pPr algn="ctr"/>
                      <a:r>
                        <a:rPr kumimoji="1" lang="ja-JP" altLang="en-US" sz="2000" b="1" dirty="0"/>
                        <a:t>広告（</a:t>
                      </a:r>
                      <a:r>
                        <a:rPr kumimoji="1" lang="en-US" altLang="ja-JP" sz="2000" b="1" dirty="0"/>
                        <a:t>Advertising</a:t>
                      </a:r>
                      <a:r>
                        <a:rPr kumimoji="1" lang="ja-JP" altLang="en-US" sz="2000" b="1" dirty="0"/>
                        <a:t>）</a:t>
                      </a:r>
                    </a:p>
                  </a:txBody>
                  <a:tcPr marL="78271" marR="78271" marT="39135" marB="39135" anchor="ctr">
                    <a:lnL w="381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extLst>
                  <a:ext uri="{0D108BD9-81ED-4DB2-BD59-A6C34878D82A}">
                    <a16:rowId xmlns:a16="http://schemas.microsoft.com/office/drawing/2014/main" val="129926689"/>
                  </a:ext>
                </a:extLst>
              </a:tr>
              <a:tr h="782013">
                <a:tc>
                  <a:txBody>
                    <a:bodyPr/>
                    <a:lstStyle/>
                    <a:p>
                      <a:pPr algn="ctr"/>
                      <a:r>
                        <a:rPr kumimoji="1" lang="ja-JP" altLang="en-US" sz="2000" b="1" dirty="0"/>
                        <a:t>目的</a:t>
                      </a:r>
                    </a:p>
                  </a:txBody>
                  <a:tcPr marL="78271" marR="78271" marT="39135" marB="39135" anchor="ctr">
                    <a:lnL w="12700" cap="flat" cmpd="sng" algn="ctr">
                      <a:no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tcPr>
                </a:tc>
                <a:tc>
                  <a:txBody>
                    <a:bodyPr/>
                    <a:lstStyle/>
                    <a:p>
                      <a:r>
                        <a:rPr kumimoji="1" lang="ja-JP" altLang="en-US" sz="2000" b="0" dirty="0">
                          <a:solidFill>
                            <a:schemeClr val="tx1"/>
                          </a:solidFill>
                        </a:rPr>
                        <a:t>信頼構築・関係性づくり</a:t>
                      </a:r>
                    </a:p>
                  </a:txBody>
                  <a:tcPr marL="78271" marR="78271" marT="39135" marB="39135" anchor="ct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tcPr>
                </a:tc>
                <a:tc>
                  <a:txBody>
                    <a:bodyPr/>
                    <a:lstStyle/>
                    <a:p>
                      <a:r>
                        <a:rPr kumimoji="1" lang="ja-JP" altLang="en-US" sz="2000" dirty="0"/>
                        <a:t>売上促進・認知拡大</a:t>
                      </a:r>
                    </a:p>
                  </a:txBody>
                  <a:tcPr marL="78271" marR="78271" marT="39135" marB="39135" anchor="ctr">
                    <a:lnL w="12700" cap="flat" cmpd="sng" algn="ctr">
                      <a:solidFill>
                        <a:schemeClr val="tx1">
                          <a:lumMod val="50000"/>
                          <a:lumOff val="50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tcPr>
                </a:tc>
                <a:extLst>
                  <a:ext uri="{0D108BD9-81ED-4DB2-BD59-A6C34878D82A}">
                    <a16:rowId xmlns:a16="http://schemas.microsoft.com/office/drawing/2014/main" val="665980868"/>
                  </a:ext>
                </a:extLst>
              </a:tr>
              <a:tr h="449242">
                <a:tc>
                  <a:txBody>
                    <a:bodyPr/>
                    <a:lstStyle/>
                    <a:p>
                      <a:pPr algn="ctr"/>
                      <a:r>
                        <a:rPr kumimoji="1" lang="ja-JP" altLang="en-US" sz="2000" b="1" dirty="0"/>
                        <a:t>発信主体</a:t>
                      </a:r>
                    </a:p>
                  </a:txBody>
                  <a:tcPr marL="78271" marR="78271" marT="39135" marB="39135" anchor="ctr">
                    <a:lnL w="12700" cap="flat" cmpd="sng" algn="ctr">
                      <a:no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tcPr>
                </a:tc>
                <a:tc>
                  <a:txBody>
                    <a:bodyPr/>
                    <a:lstStyle/>
                    <a:p>
                      <a:r>
                        <a:rPr kumimoji="1" lang="ja-JP" altLang="en-US" sz="2000" dirty="0"/>
                        <a:t>メディア（第三者）</a:t>
                      </a:r>
                    </a:p>
                  </a:txBody>
                  <a:tcPr marL="78271" marR="78271" marT="39135" marB="39135" anchor="ct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tcPr>
                </a:tc>
                <a:tc>
                  <a:txBody>
                    <a:bodyPr/>
                    <a:lstStyle/>
                    <a:p>
                      <a:r>
                        <a:rPr kumimoji="1" lang="ja-JP" altLang="en-US" sz="2000" dirty="0"/>
                        <a:t>企業（自社）</a:t>
                      </a:r>
                    </a:p>
                  </a:txBody>
                  <a:tcPr marL="78271" marR="78271" marT="39135" marB="39135" anchor="ctr">
                    <a:lnL w="12700" cap="flat" cmpd="sng" algn="ctr">
                      <a:solidFill>
                        <a:schemeClr val="tx1">
                          <a:lumMod val="50000"/>
                          <a:lumOff val="50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tcPr>
                </a:tc>
                <a:extLst>
                  <a:ext uri="{0D108BD9-81ED-4DB2-BD59-A6C34878D82A}">
                    <a16:rowId xmlns:a16="http://schemas.microsoft.com/office/drawing/2014/main" val="1394160784"/>
                  </a:ext>
                </a:extLst>
              </a:tr>
              <a:tr h="782013">
                <a:tc>
                  <a:txBody>
                    <a:bodyPr/>
                    <a:lstStyle/>
                    <a:p>
                      <a:pPr algn="ctr"/>
                      <a:r>
                        <a:rPr kumimoji="1" lang="ja-JP" altLang="en-US" sz="2000" b="1" dirty="0"/>
                        <a:t>コントロール</a:t>
                      </a:r>
                    </a:p>
                  </a:txBody>
                  <a:tcPr marL="78271" marR="78271" marT="39135" marB="39135" anchor="ctr">
                    <a:lnL w="12700" cap="flat" cmpd="sng" algn="ctr">
                      <a:no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tcPr>
                </a:tc>
                <a:tc>
                  <a:txBody>
                    <a:bodyPr/>
                    <a:lstStyle/>
                    <a:p>
                      <a:r>
                        <a:rPr kumimoji="1" lang="ja-JP" altLang="en-US" sz="2000" dirty="0"/>
                        <a:t>低い（メディア判断）</a:t>
                      </a:r>
                    </a:p>
                  </a:txBody>
                  <a:tcPr marL="78271" marR="78271" marT="39135" marB="39135" anchor="ct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tcPr>
                </a:tc>
                <a:tc>
                  <a:txBody>
                    <a:bodyPr/>
                    <a:lstStyle/>
                    <a:p>
                      <a:r>
                        <a:rPr kumimoji="1" lang="ja-JP" altLang="en-US" sz="2000"/>
                        <a:t>高い（自社判断）</a:t>
                      </a:r>
                    </a:p>
                  </a:txBody>
                  <a:tcPr marL="78271" marR="78271" marT="39135" marB="39135" anchor="ctr">
                    <a:lnL w="12700" cap="flat" cmpd="sng" algn="ctr">
                      <a:solidFill>
                        <a:schemeClr val="tx1">
                          <a:lumMod val="50000"/>
                          <a:lumOff val="50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tcPr>
                </a:tc>
                <a:extLst>
                  <a:ext uri="{0D108BD9-81ED-4DB2-BD59-A6C34878D82A}">
                    <a16:rowId xmlns:a16="http://schemas.microsoft.com/office/drawing/2014/main" val="109481757"/>
                  </a:ext>
                </a:extLst>
              </a:tr>
              <a:tr h="782013">
                <a:tc>
                  <a:txBody>
                    <a:bodyPr/>
                    <a:lstStyle/>
                    <a:p>
                      <a:pPr algn="ctr"/>
                      <a:r>
                        <a:rPr kumimoji="1" lang="ja-JP" altLang="en-US" sz="2000" b="1" dirty="0"/>
                        <a:t>費用</a:t>
                      </a:r>
                    </a:p>
                  </a:txBody>
                  <a:tcPr marL="78271" marR="78271" marT="39135" marB="39135" anchor="ctr">
                    <a:lnL w="12700" cap="flat" cmpd="sng" algn="ctr">
                      <a:no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tcPr>
                </a:tc>
                <a:tc>
                  <a:txBody>
                    <a:bodyPr/>
                    <a:lstStyle/>
                    <a:p>
                      <a:r>
                        <a:rPr kumimoji="1" lang="ja-JP" altLang="en-US" sz="2000" dirty="0"/>
                        <a:t>基本無料</a:t>
                      </a:r>
                      <a:endParaRPr kumimoji="1" lang="en-US" altLang="ja-JP" sz="2000" dirty="0"/>
                    </a:p>
                    <a:p>
                      <a:r>
                        <a:rPr kumimoji="1" lang="ja-JP" altLang="en-US" sz="2000" dirty="0"/>
                        <a:t>（人件費・制作費のみ）</a:t>
                      </a:r>
                    </a:p>
                  </a:txBody>
                  <a:tcPr marL="78271" marR="78271" marT="39135" marB="39135" anchor="ct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tcPr>
                </a:tc>
                <a:tc>
                  <a:txBody>
                    <a:bodyPr/>
                    <a:lstStyle/>
                    <a:p>
                      <a:r>
                        <a:rPr kumimoji="1" lang="ja-JP" altLang="en-US" sz="2000" dirty="0"/>
                        <a:t>有料</a:t>
                      </a:r>
                      <a:endParaRPr kumimoji="1" lang="en-US" altLang="ja-JP" sz="2000" dirty="0"/>
                    </a:p>
                    <a:p>
                      <a:r>
                        <a:rPr kumimoji="1" lang="ja-JP" altLang="en-US" sz="2000" dirty="0"/>
                        <a:t>（広告枠購入・制作費）</a:t>
                      </a:r>
                    </a:p>
                  </a:txBody>
                  <a:tcPr marL="78271" marR="78271" marT="39135" marB="39135" anchor="ctr">
                    <a:lnL w="12700" cap="flat" cmpd="sng" algn="ctr">
                      <a:solidFill>
                        <a:schemeClr val="tx1">
                          <a:lumMod val="50000"/>
                          <a:lumOff val="50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tcPr>
                </a:tc>
                <a:extLst>
                  <a:ext uri="{0D108BD9-81ED-4DB2-BD59-A6C34878D82A}">
                    <a16:rowId xmlns:a16="http://schemas.microsoft.com/office/drawing/2014/main" val="3625489058"/>
                  </a:ext>
                </a:extLst>
              </a:tr>
              <a:tr h="782013">
                <a:tc>
                  <a:txBody>
                    <a:bodyPr/>
                    <a:lstStyle/>
                    <a:p>
                      <a:pPr algn="ctr"/>
                      <a:r>
                        <a:rPr kumimoji="1" lang="ja-JP" altLang="en-US" sz="2000" b="1" dirty="0"/>
                        <a:t>信頼性</a:t>
                      </a:r>
                    </a:p>
                  </a:txBody>
                  <a:tcPr marL="78271" marR="78271" marT="39135" marB="39135" anchor="ctr">
                    <a:lnL w="12700" cap="flat" cmpd="sng" algn="ctr">
                      <a:no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tcPr>
                </a:tc>
                <a:tc>
                  <a:txBody>
                    <a:bodyPr/>
                    <a:lstStyle/>
                    <a:p>
                      <a:r>
                        <a:rPr kumimoji="1" lang="ja-JP" altLang="en-US" sz="2000" dirty="0"/>
                        <a:t>高い（第三者評価）</a:t>
                      </a:r>
                    </a:p>
                  </a:txBody>
                  <a:tcPr marL="78271" marR="78271" marT="39135" marB="39135" anchor="ct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tcPr>
                </a:tc>
                <a:tc>
                  <a:txBody>
                    <a:bodyPr/>
                    <a:lstStyle/>
                    <a:p>
                      <a:r>
                        <a:rPr kumimoji="1" lang="ja-JP" altLang="en-US" sz="2000" dirty="0"/>
                        <a:t>低め（宣伝色が強い）</a:t>
                      </a:r>
                    </a:p>
                  </a:txBody>
                  <a:tcPr marL="78271" marR="78271" marT="39135" marB="39135" anchor="ctr">
                    <a:lnL w="12700" cap="flat" cmpd="sng" algn="ctr">
                      <a:solidFill>
                        <a:schemeClr val="tx1">
                          <a:lumMod val="50000"/>
                          <a:lumOff val="50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tcPr>
                </a:tc>
                <a:extLst>
                  <a:ext uri="{0D108BD9-81ED-4DB2-BD59-A6C34878D82A}">
                    <a16:rowId xmlns:a16="http://schemas.microsoft.com/office/drawing/2014/main" val="3142396389"/>
                  </a:ext>
                </a:extLst>
              </a:tr>
              <a:tr h="782013">
                <a:tc>
                  <a:txBody>
                    <a:bodyPr/>
                    <a:lstStyle/>
                    <a:p>
                      <a:pPr algn="ctr"/>
                      <a:r>
                        <a:rPr kumimoji="1" lang="ja-JP" altLang="en-US" sz="2000" b="1" dirty="0"/>
                        <a:t>効果</a:t>
                      </a:r>
                    </a:p>
                  </a:txBody>
                  <a:tcPr marL="78271" marR="78271" marT="39135" marB="39135" anchor="ctr">
                    <a:lnL w="12700" cap="flat" cmpd="sng" algn="ctr">
                      <a:no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57150" cap="flat" cmpd="sng" algn="ctr">
                      <a:solidFill>
                        <a:schemeClr val="tx1"/>
                      </a:solidFill>
                      <a:prstDash val="solid"/>
                      <a:round/>
                      <a:headEnd type="none" w="med" len="med"/>
                      <a:tailEnd type="none" w="med" len="med"/>
                    </a:lnB>
                  </a:tcPr>
                </a:tc>
                <a:tc>
                  <a:txBody>
                    <a:bodyPr/>
                    <a:lstStyle/>
                    <a:p>
                      <a:r>
                        <a:rPr kumimoji="1" lang="ja-JP" altLang="en-US" sz="2000" dirty="0"/>
                        <a:t>長期的</a:t>
                      </a:r>
                      <a:endParaRPr kumimoji="1" lang="en-US" altLang="ja-JP" sz="2000" dirty="0"/>
                    </a:p>
                    <a:p>
                      <a:r>
                        <a:rPr kumimoji="1" lang="ja-JP" altLang="en-US" sz="2000" dirty="0"/>
                        <a:t>（ブランド・信頼の蓄積）</a:t>
                      </a:r>
                    </a:p>
                  </a:txBody>
                  <a:tcPr marL="78271" marR="78271" marT="39135" marB="39135" anchor="ct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57150" cap="flat" cmpd="sng" algn="ctr">
                      <a:solidFill>
                        <a:schemeClr val="tx1"/>
                      </a:solidFill>
                      <a:prstDash val="solid"/>
                      <a:round/>
                      <a:headEnd type="none" w="med" len="med"/>
                      <a:tailEnd type="none" w="med" len="med"/>
                    </a:lnB>
                  </a:tcPr>
                </a:tc>
                <a:tc>
                  <a:txBody>
                    <a:bodyPr/>
                    <a:lstStyle/>
                    <a:p>
                      <a:r>
                        <a:rPr kumimoji="1" lang="ja-JP" altLang="en-US" sz="2000" dirty="0"/>
                        <a:t>短期的</a:t>
                      </a:r>
                      <a:endParaRPr kumimoji="1" lang="en-US" altLang="ja-JP" sz="2000" dirty="0"/>
                    </a:p>
                    <a:p>
                      <a:r>
                        <a:rPr kumimoji="1" lang="ja-JP" altLang="en-US" sz="2000" dirty="0"/>
                        <a:t>（即効性・売上直結）</a:t>
                      </a:r>
                    </a:p>
                  </a:txBody>
                  <a:tcPr marL="78271" marR="78271" marT="39135" marB="39135" anchor="ctr">
                    <a:lnL w="12700" cap="flat" cmpd="sng" algn="ctr">
                      <a:solidFill>
                        <a:schemeClr val="tx1">
                          <a:lumMod val="50000"/>
                          <a:lumOff val="50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571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47510889"/>
                  </a:ext>
                </a:extLst>
              </a:tr>
            </a:tbl>
          </a:graphicData>
        </a:graphic>
      </p:graphicFrame>
      <p:sp>
        <p:nvSpPr>
          <p:cNvPr id="9" name="Date Placeholder 3">
            <a:extLst>
              <a:ext uri="{FF2B5EF4-FFF2-40B4-BE49-F238E27FC236}">
                <a16:creationId xmlns:a16="http://schemas.microsoft.com/office/drawing/2014/main" id="{F98BF688-465A-81D0-901B-8632DEC7F457}"/>
              </a:ext>
            </a:extLst>
          </p:cNvPr>
          <p:cNvSpPr>
            <a:spLocks noGrp="1"/>
          </p:cNvSpPr>
          <p:nvPr>
            <p:ph type="dt" sz="half" idx="2"/>
          </p:nvPr>
        </p:nvSpPr>
        <p:spPr>
          <a:xfrm>
            <a:off x="7964424" y="6272784"/>
            <a:ext cx="3273552" cy="365125"/>
          </a:xfrm>
          <a:prstGeom prst="rect">
            <a:avLst/>
          </a:prstGeom>
        </p:spPr>
        <p:txBody>
          <a:bodyPr vert="horz" lIns="91440" tIns="45720" rIns="91440" bIns="45720" rtlCol="0" anchor="ctr"/>
          <a:lstStyle>
            <a:lvl1pPr algn="r">
              <a:defRPr sz="1400" b="1">
                <a:solidFill>
                  <a:schemeClr val="tx2"/>
                </a:solidFill>
              </a:defRPr>
            </a:lvl1pPr>
          </a:lstStyle>
          <a:p>
            <a:r>
              <a:rPr kumimoji="1" lang="ja-JP" altLang="en-US"/>
              <a:t>２０２６年３月１０日（火）</a:t>
            </a:r>
            <a:endParaRPr kumimoji="1" lang="ja-JP" altLang="en-US" dirty="0"/>
          </a:p>
        </p:txBody>
      </p:sp>
      <p:sp>
        <p:nvSpPr>
          <p:cNvPr id="12" name="フッター プレースホルダー 11">
            <a:extLst>
              <a:ext uri="{FF2B5EF4-FFF2-40B4-BE49-F238E27FC236}">
                <a16:creationId xmlns:a16="http://schemas.microsoft.com/office/drawing/2014/main" id="{D67DFBAB-A65F-BEAB-2C86-D24778488614}"/>
              </a:ext>
            </a:extLst>
          </p:cNvPr>
          <p:cNvSpPr>
            <a:spLocks noGrp="1"/>
          </p:cNvSpPr>
          <p:nvPr>
            <p:ph type="ftr" sz="quarter" idx="3"/>
          </p:nvPr>
        </p:nvSpPr>
        <p:spPr/>
        <p:txBody>
          <a:bodyPr/>
          <a:lstStyle/>
          <a:p>
            <a:r>
              <a:rPr kumimoji="1" lang="ja-JP" altLang="en-US"/>
              <a:t>一八会４６期３月例会</a:t>
            </a:r>
            <a:endParaRPr kumimoji="1" lang="ja-JP" altLang="en-US" dirty="0"/>
          </a:p>
        </p:txBody>
      </p:sp>
      <p:sp>
        <p:nvSpPr>
          <p:cNvPr id="13" name="スライド番号プレースホルダー 12">
            <a:extLst>
              <a:ext uri="{FF2B5EF4-FFF2-40B4-BE49-F238E27FC236}">
                <a16:creationId xmlns:a16="http://schemas.microsoft.com/office/drawing/2014/main" id="{E927B292-C30A-054D-F393-E02AF7D28EC4}"/>
              </a:ext>
            </a:extLst>
          </p:cNvPr>
          <p:cNvSpPr>
            <a:spLocks noGrp="1"/>
          </p:cNvSpPr>
          <p:nvPr>
            <p:ph type="sldNum" sz="quarter" idx="12"/>
          </p:nvPr>
        </p:nvSpPr>
        <p:spPr/>
        <p:txBody>
          <a:bodyPr/>
          <a:lstStyle/>
          <a:p>
            <a:fld id="{05FD5F69-4649-43A1-AC42-CF86B4469848}" type="slidenum">
              <a:rPr kumimoji="1" lang="ja-JP" altLang="en-US" smtClean="0"/>
              <a:t>14</a:t>
            </a:fld>
            <a:endParaRPr kumimoji="1" lang="ja-JP" altLang="en-US"/>
          </a:p>
        </p:txBody>
      </p:sp>
    </p:spTree>
    <p:extLst>
      <p:ext uri="{BB962C8B-B14F-4D97-AF65-F5344CB8AC3E}">
        <p14:creationId xmlns:p14="http://schemas.microsoft.com/office/powerpoint/2010/main" val="284108393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ACB51D-A093-4FDE-558D-54A598D7426D}"/>
            </a:ext>
          </a:extLst>
        </p:cNvPr>
        <p:cNvGrpSpPr/>
        <p:nvPr/>
      </p:nvGrpSpPr>
      <p:grpSpPr>
        <a:xfrm>
          <a:off x="0" y="0"/>
          <a:ext cx="0" cy="0"/>
          <a:chOff x="0" y="0"/>
          <a:chExt cx="0" cy="0"/>
        </a:xfrm>
      </p:grpSpPr>
      <p:sp>
        <p:nvSpPr>
          <p:cNvPr id="6" name="タイトル 5">
            <a:extLst>
              <a:ext uri="{FF2B5EF4-FFF2-40B4-BE49-F238E27FC236}">
                <a16:creationId xmlns:a16="http://schemas.microsoft.com/office/drawing/2014/main" id="{7C9FB76A-0C91-FC6C-447F-07B6D2449D50}"/>
              </a:ext>
            </a:extLst>
          </p:cNvPr>
          <p:cNvSpPr>
            <a:spLocks noGrp="1"/>
          </p:cNvSpPr>
          <p:nvPr>
            <p:ph type="title"/>
          </p:nvPr>
        </p:nvSpPr>
        <p:spPr/>
        <p:txBody>
          <a:bodyPr anchor="ctr">
            <a:normAutofit/>
          </a:bodyPr>
          <a:lstStyle/>
          <a:p>
            <a:pPr algn="ctr"/>
            <a:r>
              <a:rPr lang="ja-JP" altLang="en-US" sz="3600" dirty="0"/>
              <a:t>広告</a:t>
            </a:r>
          </a:p>
        </p:txBody>
      </p:sp>
      <p:sp>
        <p:nvSpPr>
          <p:cNvPr id="7" name="図プレースホルダー 6">
            <a:extLst>
              <a:ext uri="{FF2B5EF4-FFF2-40B4-BE49-F238E27FC236}">
                <a16:creationId xmlns:a16="http://schemas.microsoft.com/office/drawing/2014/main" id="{1D046E4A-9EDB-528F-57FC-D6F1AA2A7309}"/>
              </a:ext>
            </a:extLst>
          </p:cNvPr>
          <p:cNvSpPr>
            <a:spLocks noGrp="1"/>
          </p:cNvSpPr>
          <p:nvPr>
            <p:ph type="pic" idx="1"/>
          </p:nvPr>
        </p:nvSpPr>
        <p:spPr/>
        <p:txBody>
          <a:bodyPr/>
          <a:lstStyle/>
          <a:p>
            <a:endParaRPr lang="ja-JP" altLang="en-US" dirty="0"/>
          </a:p>
        </p:txBody>
      </p:sp>
      <p:sp>
        <p:nvSpPr>
          <p:cNvPr id="8" name="テキスト プレースホルダー 7">
            <a:extLst>
              <a:ext uri="{FF2B5EF4-FFF2-40B4-BE49-F238E27FC236}">
                <a16:creationId xmlns:a16="http://schemas.microsoft.com/office/drawing/2014/main" id="{78C658D8-0B8F-DE54-BDB1-F100CE472F43}"/>
              </a:ext>
            </a:extLst>
          </p:cNvPr>
          <p:cNvSpPr>
            <a:spLocks noGrp="1"/>
          </p:cNvSpPr>
          <p:nvPr>
            <p:ph type="body" sz="half" idx="2"/>
          </p:nvPr>
        </p:nvSpPr>
        <p:spPr/>
        <p:txBody>
          <a:bodyPr>
            <a:normAutofit/>
          </a:bodyPr>
          <a:lstStyle/>
          <a:p>
            <a:r>
              <a:rPr lang="ja-JP" altLang="en-US" sz="2000" dirty="0"/>
              <a:t>・情報量少なめ</a:t>
            </a:r>
            <a:endParaRPr lang="en-US" altLang="ja-JP" sz="2000" dirty="0"/>
          </a:p>
          <a:p>
            <a:r>
              <a:rPr lang="ja-JP" altLang="en-US" sz="2000" dirty="0"/>
              <a:t>・商品名</a:t>
            </a:r>
            <a:endParaRPr lang="en-US" altLang="ja-JP" sz="2000" dirty="0"/>
          </a:p>
          <a:p>
            <a:r>
              <a:rPr lang="ja-JP" altLang="en-US" sz="2000" dirty="0"/>
              <a:t>・商品の特徴や成分</a:t>
            </a:r>
            <a:endParaRPr lang="en-US" altLang="ja-JP" sz="2000" dirty="0"/>
          </a:p>
          <a:p>
            <a:r>
              <a:rPr lang="ja-JP" altLang="en-US" sz="2000" dirty="0"/>
              <a:t>・商品、サービスの価格</a:t>
            </a:r>
          </a:p>
        </p:txBody>
      </p:sp>
      <p:sp>
        <p:nvSpPr>
          <p:cNvPr id="4" name="日付プレースホルダー 3">
            <a:extLst>
              <a:ext uri="{FF2B5EF4-FFF2-40B4-BE49-F238E27FC236}">
                <a16:creationId xmlns:a16="http://schemas.microsoft.com/office/drawing/2014/main" id="{420202F2-5DE5-D2C4-ED4F-795DF11118EF}"/>
              </a:ext>
            </a:extLst>
          </p:cNvPr>
          <p:cNvSpPr>
            <a:spLocks noGrp="1"/>
          </p:cNvSpPr>
          <p:nvPr>
            <p:ph type="dt" sz="half" idx="13"/>
          </p:nvPr>
        </p:nvSpPr>
        <p:spPr/>
        <p:txBody>
          <a:bodyPr/>
          <a:lstStyle/>
          <a:p>
            <a:r>
              <a:rPr kumimoji="1" lang="ja-JP" altLang="en-US"/>
              <a:t>２０２６年３月１０日（火）</a:t>
            </a:r>
            <a:endParaRPr kumimoji="1" lang="ja-JP" altLang="en-US" dirty="0"/>
          </a:p>
        </p:txBody>
      </p:sp>
      <p:sp>
        <p:nvSpPr>
          <p:cNvPr id="10" name="スライド番号プレースホルダー 9">
            <a:extLst>
              <a:ext uri="{FF2B5EF4-FFF2-40B4-BE49-F238E27FC236}">
                <a16:creationId xmlns:a16="http://schemas.microsoft.com/office/drawing/2014/main" id="{4E03E4BE-D48C-AB8E-052B-46BC335E9B94}"/>
              </a:ext>
            </a:extLst>
          </p:cNvPr>
          <p:cNvSpPr>
            <a:spLocks noGrp="1"/>
          </p:cNvSpPr>
          <p:nvPr>
            <p:ph type="sldNum" sz="quarter" idx="12"/>
          </p:nvPr>
        </p:nvSpPr>
        <p:spPr/>
        <p:txBody>
          <a:bodyPr/>
          <a:lstStyle/>
          <a:p>
            <a:fld id="{05FD5F69-4649-43A1-AC42-CF86B4469848}" type="slidenum">
              <a:rPr kumimoji="1" lang="ja-JP" altLang="en-US" smtClean="0"/>
              <a:t>15</a:t>
            </a:fld>
            <a:endParaRPr kumimoji="1" lang="ja-JP" altLang="en-US"/>
          </a:p>
        </p:txBody>
      </p:sp>
      <p:pic>
        <p:nvPicPr>
          <p:cNvPr id="2" name="図 1">
            <a:extLst>
              <a:ext uri="{FF2B5EF4-FFF2-40B4-BE49-F238E27FC236}">
                <a16:creationId xmlns:a16="http://schemas.microsoft.com/office/drawing/2014/main" id="{5D93C1C3-873F-76EE-88F7-E40D6D3EB0AF}"/>
              </a:ext>
            </a:extLst>
          </p:cNvPr>
          <p:cNvPicPr>
            <a:picLocks noChangeAspect="1"/>
          </p:cNvPicPr>
          <p:nvPr/>
        </p:nvPicPr>
        <p:blipFill>
          <a:blip r:embed="rId3" cstate="print">
            <a:extLst>
              <a:ext uri="{28A0092B-C50C-407E-A947-70E740481C1C}">
                <a14:useLocalDpi xmlns:a14="http://schemas.microsoft.com/office/drawing/2010/main" val="0"/>
              </a:ext>
            </a:extLst>
          </a:blip>
          <a:srcRect l="49632" t="27858" r="737" b="-4967"/>
          <a:stretch>
            <a:fillRect/>
          </a:stretch>
        </p:blipFill>
        <p:spPr>
          <a:xfrm>
            <a:off x="791282" y="0"/>
            <a:ext cx="6721175" cy="7831667"/>
          </a:xfrm>
          <a:prstGeom prst="rect">
            <a:avLst/>
          </a:prstGeom>
        </p:spPr>
      </p:pic>
    </p:spTree>
    <p:extLst>
      <p:ext uri="{BB962C8B-B14F-4D97-AF65-F5344CB8AC3E}">
        <p14:creationId xmlns:p14="http://schemas.microsoft.com/office/powerpoint/2010/main" val="238657937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タイトル 5">
            <a:extLst>
              <a:ext uri="{FF2B5EF4-FFF2-40B4-BE49-F238E27FC236}">
                <a16:creationId xmlns:a16="http://schemas.microsoft.com/office/drawing/2014/main" id="{BD44EAA2-A8ED-86F7-664E-FFF5993946F7}"/>
              </a:ext>
            </a:extLst>
          </p:cNvPr>
          <p:cNvSpPr>
            <a:spLocks noGrp="1"/>
          </p:cNvSpPr>
          <p:nvPr>
            <p:ph type="title"/>
          </p:nvPr>
        </p:nvSpPr>
        <p:spPr/>
        <p:txBody>
          <a:bodyPr anchor="ctr">
            <a:normAutofit/>
          </a:bodyPr>
          <a:lstStyle/>
          <a:p>
            <a:pPr algn="ctr"/>
            <a:r>
              <a:rPr lang="ja-JP" altLang="en-US" sz="3600" dirty="0"/>
              <a:t>広報①</a:t>
            </a:r>
          </a:p>
        </p:txBody>
      </p:sp>
      <p:sp>
        <p:nvSpPr>
          <p:cNvPr id="7" name="図プレースホルダー 6">
            <a:extLst>
              <a:ext uri="{FF2B5EF4-FFF2-40B4-BE49-F238E27FC236}">
                <a16:creationId xmlns:a16="http://schemas.microsoft.com/office/drawing/2014/main" id="{01568073-4563-DA62-8329-2CC0A30A8096}"/>
              </a:ext>
            </a:extLst>
          </p:cNvPr>
          <p:cNvSpPr>
            <a:spLocks noGrp="1"/>
          </p:cNvSpPr>
          <p:nvPr>
            <p:ph type="pic" idx="1"/>
          </p:nvPr>
        </p:nvSpPr>
        <p:spPr/>
        <p:txBody>
          <a:bodyPr/>
          <a:lstStyle/>
          <a:p>
            <a:endParaRPr lang="ja-JP" altLang="en-US" dirty="0"/>
          </a:p>
        </p:txBody>
      </p:sp>
      <p:sp>
        <p:nvSpPr>
          <p:cNvPr id="8" name="テキスト プレースホルダー 7">
            <a:extLst>
              <a:ext uri="{FF2B5EF4-FFF2-40B4-BE49-F238E27FC236}">
                <a16:creationId xmlns:a16="http://schemas.microsoft.com/office/drawing/2014/main" id="{5AFB2049-67D1-0873-1914-57385310D38A}"/>
              </a:ext>
            </a:extLst>
          </p:cNvPr>
          <p:cNvSpPr>
            <a:spLocks noGrp="1"/>
          </p:cNvSpPr>
          <p:nvPr>
            <p:ph type="body" sz="half" idx="2"/>
          </p:nvPr>
        </p:nvSpPr>
        <p:spPr/>
        <p:txBody>
          <a:bodyPr>
            <a:normAutofit/>
          </a:bodyPr>
          <a:lstStyle/>
          <a:p>
            <a:r>
              <a:rPr lang="ja-JP" altLang="en-US" sz="2000" dirty="0"/>
              <a:t>・情報量多め</a:t>
            </a:r>
            <a:endParaRPr lang="en-US" altLang="ja-JP" sz="2000" dirty="0"/>
          </a:p>
          <a:p>
            <a:r>
              <a:rPr lang="ja-JP" altLang="en-US" sz="2000" dirty="0"/>
              <a:t>・人物や店舗の雰囲気や</a:t>
            </a:r>
            <a:endParaRPr lang="en-US" altLang="ja-JP" sz="2000" dirty="0"/>
          </a:p>
          <a:p>
            <a:r>
              <a:rPr lang="ja-JP" altLang="en-US" sz="2000" dirty="0"/>
              <a:t>　背景が伝わる構成</a:t>
            </a:r>
          </a:p>
        </p:txBody>
      </p:sp>
      <p:sp>
        <p:nvSpPr>
          <p:cNvPr id="4" name="日付プレースホルダー 3">
            <a:extLst>
              <a:ext uri="{FF2B5EF4-FFF2-40B4-BE49-F238E27FC236}">
                <a16:creationId xmlns:a16="http://schemas.microsoft.com/office/drawing/2014/main" id="{008A036C-6C0A-94DF-93FF-F2D8DCFE34D2}"/>
              </a:ext>
            </a:extLst>
          </p:cNvPr>
          <p:cNvSpPr>
            <a:spLocks noGrp="1"/>
          </p:cNvSpPr>
          <p:nvPr>
            <p:ph type="dt" sz="half" idx="13"/>
          </p:nvPr>
        </p:nvSpPr>
        <p:spPr/>
        <p:txBody>
          <a:bodyPr/>
          <a:lstStyle/>
          <a:p>
            <a:r>
              <a:rPr kumimoji="1" lang="ja-JP" altLang="en-US"/>
              <a:t>２０２６年３月１０日（火）</a:t>
            </a:r>
            <a:endParaRPr kumimoji="1" lang="ja-JP" altLang="en-US" dirty="0"/>
          </a:p>
        </p:txBody>
      </p:sp>
      <p:pic>
        <p:nvPicPr>
          <p:cNvPr id="9" name="図 8">
            <a:extLst>
              <a:ext uri="{FF2B5EF4-FFF2-40B4-BE49-F238E27FC236}">
                <a16:creationId xmlns:a16="http://schemas.microsoft.com/office/drawing/2014/main" id="{15E48C1D-19D6-72F9-F1DD-93BAAD4F6FAE}"/>
              </a:ext>
            </a:extLst>
          </p:cNvPr>
          <p:cNvPicPr>
            <a:picLocks noChangeAspect="1"/>
          </p:cNvPicPr>
          <p:nvPr/>
        </p:nvPicPr>
        <p:blipFill>
          <a:blip r:embed="rId3" cstate="print">
            <a:extLst>
              <a:ext uri="{28A0092B-C50C-407E-A947-70E740481C1C}">
                <a14:useLocalDpi xmlns:a14="http://schemas.microsoft.com/office/drawing/2010/main" val="0"/>
              </a:ext>
            </a:extLst>
          </a:blip>
          <a:srcRect l="23263" t="2189" r="23123" b="21144"/>
          <a:stretch>
            <a:fillRect/>
          </a:stretch>
        </p:blipFill>
        <p:spPr>
          <a:xfrm>
            <a:off x="1020475" y="-21161"/>
            <a:ext cx="6414203" cy="6879161"/>
          </a:xfrm>
          <a:prstGeom prst="rect">
            <a:avLst/>
          </a:prstGeom>
        </p:spPr>
      </p:pic>
      <p:sp>
        <p:nvSpPr>
          <p:cNvPr id="10" name="スライド番号プレースホルダー 9">
            <a:extLst>
              <a:ext uri="{FF2B5EF4-FFF2-40B4-BE49-F238E27FC236}">
                <a16:creationId xmlns:a16="http://schemas.microsoft.com/office/drawing/2014/main" id="{954B83C3-9F84-DD6A-7BF9-B4ACE17D4953}"/>
              </a:ext>
            </a:extLst>
          </p:cNvPr>
          <p:cNvSpPr>
            <a:spLocks noGrp="1"/>
          </p:cNvSpPr>
          <p:nvPr>
            <p:ph type="sldNum" sz="quarter" idx="12"/>
          </p:nvPr>
        </p:nvSpPr>
        <p:spPr/>
        <p:txBody>
          <a:bodyPr/>
          <a:lstStyle/>
          <a:p>
            <a:fld id="{05FD5F69-4649-43A1-AC42-CF86B4469848}" type="slidenum">
              <a:rPr kumimoji="1" lang="ja-JP" altLang="en-US" smtClean="0"/>
              <a:t>16</a:t>
            </a:fld>
            <a:endParaRPr kumimoji="1" lang="ja-JP" altLang="en-US"/>
          </a:p>
        </p:txBody>
      </p:sp>
    </p:spTree>
    <p:extLst>
      <p:ext uri="{BB962C8B-B14F-4D97-AF65-F5344CB8AC3E}">
        <p14:creationId xmlns:p14="http://schemas.microsoft.com/office/powerpoint/2010/main" val="71121681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タイトル 5">
            <a:extLst>
              <a:ext uri="{FF2B5EF4-FFF2-40B4-BE49-F238E27FC236}">
                <a16:creationId xmlns:a16="http://schemas.microsoft.com/office/drawing/2014/main" id="{BD44EAA2-A8ED-86F7-664E-FFF5993946F7}"/>
              </a:ext>
            </a:extLst>
          </p:cNvPr>
          <p:cNvSpPr>
            <a:spLocks noGrp="1"/>
          </p:cNvSpPr>
          <p:nvPr>
            <p:ph type="title"/>
          </p:nvPr>
        </p:nvSpPr>
        <p:spPr/>
        <p:txBody>
          <a:bodyPr anchor="ctr">
            <a:normAutofit/>
          </a:bodyPr>
          <a:lstStyle/>
          <a:p>
            <a:pPr algn="ctr"/>
            <a:r>
              <a:rPr lang="ja-JP" altLang="en-US" sz="3600" dirty="0"/>
              <a:t>広報②</a:t>
            </a:r>
          </a:p>
        </p:txBody>
      </p:sp>
      <p:sp>
        <p:nvSpPr>
          <p:cNvPr id="7" name="図プレースホルダー 6">
            <a:extLst>
              <a:ext uri="{FF2B5EF4-FFF2-40B4-BE49-F238E27FC236}">
                <a16:creationId xmlns:a16="http://schemas.microsoft.com/office/drawing/2014/main" id="{01568073-4563-DA62-8329-2CC0A30A8096}"/>
              </a:ext>
            </a:extLst>
          </p:cNvPr>
          <p:cNvSpPr>
            <a:spLocks noGrp="1"/>
          </p:cNvSpPr>
          <p:nvPr>
            <p:ph type="pic" idx="1"/>
          </p:nvPr>
        </p:nvSpPr>
        <p:spPr>
          <a:solidFill>
            <a:schemeClr val="tx2">
              <a:lumMod val="20000"/>
              <a:lumOff val="80000"/>
            </a:schemeClr>
          </a:solidFill>
        </p:spPr>
        <p:txBody>
          <a:bodyPr/>
          <a:lstStyle/>
          <a:p>
            <a:endParaRPr lang="ja-JP" altLang="en-US" dirty="0"/>
          </a:p>
        </p:txBody>
      </p:sp>
      <p:sp>
        <p:nvSpPr>
          <p:cNvPr id="8" name="テキスト プレースホルダー 7">
            <a:extLst>
              <a:ext uri="{FF2B5EF4-FFF2-40B4-BE49-F238E27FC236}">
                <a16:creationId xmlns:a16="http://schemas.microsoft.com/office/drawing/2014/main" id="{5AFB2049-67D1-0873-1914-57385310D38A}"/>
              </a:ext>
            </a:extLst>
          </p:cNvPr>
          <p:cNvSpPr>
            <a:spLocks noGrp="1"/>
          </p:cNvSpPr>
          <p:nvPr>
            <p:ph type="body" sz="half" idx="2"/>
          </p:nvPr>
        </p:nvSpPr>
        <p:spPr/>
        <p:txBody>
          <a:bodyPr>
            <a:normAutofit/>
          </a:bodyPr>
          <a:lstStyle/>
          <a:p>
            <a:r>
              <a:rPr lang="ja-JP" altLang="en-US" sz="2000" dirty="0"/>
              <a:t>・コントロール性低</a:t>
            </a:r>
            <a:endParaRPr lang="en-US" altLang="ja-JP" sz="2000" dirty="0"/>
          </a:p>
          <a:p>
            <a:r>
              <a:rPr lang="ja-JP" altLang="en-US" sz="2000" dirty="0"/>
              <a:t>・費用はかからない</a:t>
            </a:r>
            <a:endParaRPr lang="en-US" altLang="ja-JP" sz="2000" dirty="0"/>
          </a:p>
          <a:p>
            <a:r>
              <a:rPr lang="ja-JP" altLang="en-US" sz="2000" dirty="0"/>
              <a:t>・記者が文章作成</a:t>
            </a:r>
            <a:endParaRPr lang="en-US" altLang="ja-JP" sz="2000" dirty="0"/>
          </a:p>
        </p:txBody>
      </p:sp>
      <p:sp>
        <p:nvSpPr>
          <p:cNvPr id="4" name="日付プレースホルダー 3">
            <a:extLst>
              <a:ext uri="{FF2B5EF4-FFF2-40B4-BE49-F238E27FC236}">
                <a16:creationId xmlns:a16="http://schemas.microsoft.com/office/drawing/2014/main" id="{008A036C-6C0A-94DF-93FF-F2D8DCFE34D2}"/>
              </a:ext>
            </a:extLst>
          </p:cNvPr>
          <p:cNvSpPr>
            <a:spLocks noGrp="1"/>
          </p:cNvSpPr>
          <p:nvPr>
            <p:ph type="dt" sz="half" idx="13"/>
          </p:nvPr>
        </p:nvSpPr>
        <p:spPr/>
        <p:txBody>
          <a:bodyPr/>
          <a:lstStyle/>
          <a:p>
            <a:r>
              <a:rPr kumimoji="1" lang="ja-JP" altLang="en-US"/>
              <a:t>２０２６年３月１０日（火）</a:t>
            </a:r>
            <a:endParaRPr kumimoji="1" lang="ja-JP" altLang="en-US" dirty="0"/>
          </a:p>
        </p:txBody>
      </p:sp>
      <p:sp>
        <p:nvSpPr>
          <p:cNvPr id="10" name="スライド番号プレースホルダー 9">
            <a:extLst>
              <a:ext uri="{FF2B5EF4-FFF2-40B4-BE49-F238E27FC236}">
                <a16:creationId xmlns:a16="http://schemas.microsoft.com/office/drawing/2014/main" id="{954B83C3-9F84-DD6A-7BF9-B4ACE17D4953}"/>
              </a:ext>
            </a:extLst>
          </p:cNvPr>
          <p:cNvSpPr>
            <a:spLocks noGrp="1"/>
          </p:cNvSpPr>
          <p:nvPr>
            <p:ph type="sldNum" sz="quarter" idx="12"/>
          </p:nvPr>
        </p:nvSpPr>
        <p:spPr/>
        <p:txBody>
          <a:bodyPr/>
          <a:lstStyle/>
          <a:p>
            <a:fld id="{05FD5F69-4649-43A1-AC42-CF86B4469848}" type="slidenum">
              <a:rPr kumimoji="1" lang="ja-JP" altLang="en-US" smtClean="0"/>
              <a:t>17</a:t>
            </a:fld>
            <a:endParaRPr kumimoji="1" lang="ja-JP" altLang="en-US"/>
          </a:p>
        </p:txBody>
      </p:sp>
      <p:pic>
        <p:nvPicPr>
          <p:cNvPr id="11" name="図 10">
            <a:extLst>
              <a:ext uri="{FF2B5EF4-FFF2-40B4-BE49-F238E27FC236}">
                <a16:creationId xmlns:a16="http://schemas.microsoft.com/office/drawing/2014/main" id="{F13AF0D5-974D-4737-6938-B1A07AFCED3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672306"/>
            <a:ext cx="8300720" cy="5562821"/>
          </a:xfrm>
          <a:prstGeom prst="rect">
            <a:avLst/>
          </a:prstGeom>
        </p:spPr>
      </p:pic>
      <p:sp>
        <p:nvSpPr>
          <p:cNvPr id="2" name="正方形/長方形 1">
            <a:extLst>
              <a:ext uri="{FF2B5EF4-FFF2-40B4-BE49-F238E27FC236}">
                <a16:creationId xmlns:a16="http://schemas.microsoft.com/office/drawing/2014/main" id="{C828E649-684F-60E8-2141-B3757F79AED4}"/>
              </a:ext>
            </a:extLst>
          </p:cNvPr>
          <p:cNvSpPr/>
          <p:nvPr/>
        </p:nvSpPr>
        <p:spPr>
          <a:xfrm>
            <a:off x="-1" y="2866189"/>
            <a:ext cx="2983833" cy="3991811"/>
          </a:xfrm>
          <a:prstGeom prst="rect">
            <a:avLst/>
          </a:prstGeom>
          <a:solidFill>
            <a:schemeClr val="tx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90854349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442A9E-F30A-FC4A-537E-0A62CBBF8650}"/>
            </a:ext>
          </a:extLst>
        </p:cNvPr>
        <p:cNvGrpSpPr/>
        <p:nvPr/>
      </p:nvGrpSpPr>
      <p:grpSpPr>
        <a:xfrm>
          <a:off x="0" y="0"/>
          <a:ext cx="0" cy="0"/>
          <a:chOff x="0" y="0"/>
          <a:chExt cx="0" cy="0"/>
        </a:xfrm>
      </p:grpSpPr>
      <p:sp>
        <p:nvSpPr>
          <p:cNvPr id="9" name="Date Placeholder 3">
            <a:extLst>
              <a:ext uri="{FF2B5EF4-FFF2-40B4-BE49-F238E27FC236}">
                <a16:creationId xmlns:a16="http://schemas.microsoft.com/office/drawing/2014/main" id="{313DB76F-7AF0-7B87-C228-AA6C9B1EBF0A}"/>
              </a:ext>
            </a:extLst>
          </p:cNvPr>
          <p:cNvSpPr>
            <a:spLocks noGrp="1"/>
          </p:cNvSpPr>
          <p:nvPr>
            <p:ph type="dt" sz="half" idx="2"/>
          </p:nvPr>
        </p:nvSpPr>
        <p:spPr>
          <a:xfrm>
            <a:off x="7964424" y="6272784"/>
            <a:ext cx="3273552" cy="365125"/>
          </a:xfrm>
          <a:prstGeom prst="rect">
            <a:avLst/>
          </a:prstGeom>
        </p:spPr>
        <p:txBody>
          <a:bodyPr vert="horz" lIns="91440" tIns="45720" rIns="91440" bIns="45720" rtlCol="0" anchor="ctr"/>
          <a:lstStyle>
            <a:lvl1pPr algn="r">
              <a:defRPr sz="1400" b="1">
                <a:solidFill>
                  <a:schemeClr val="tx2"/>
                </a:solidFill>
              </a:defRPr>
            </a:lvl1pPr>
          </a:lstStyle>
          <a:p>
            <a:r>
              <a:rPr kumimoji="1" lang="ja-JP" altLang="en-US"/>
              <a:t>２０２６年３月１０日（火）</a:t>
            </a:r>
            <a:endParaRPr kumimoji="1" lang="ja-JP" altLang="en-US" dirty="0"/>
          </a:p>
        </p:txBody>
      </p:sp>
      <p:sp>
        <p:nvSpPr>
          <p:cNvPr id="12" name="フッター プレースホルダー 11">
            <a:extLst>
              <a:ext uri="{FF2B5EF4-FFF2-40B4-BE49-F238E27FC236}">
                <a16:creationId xmlns:a16="http://schemas.microsoft.com/office/drawing/2014/main" id="{97A42734-4269-45A5-11E2-80151810B9D1}"/>
              </a:ext>
            </a:extLst>
          </p:cNvPr>
          <p:cNvSpPr>
            <a:spLocks noGrp="1"/>
          </p:cNvSpPr>
          <p:nvPr>
            <p:ph type="ftr" sz="quarter" idx="3"/>
          </p:nvPr>
        </p:nvSpPr>
        <p:spPr/>
        <p:txBody>
          <a:bodyPr/>
          <a:lstStyle/>
          <a:p>
            <a:r>
              <a:rPr kumimoji="1" lang="ja-JP" altLang="en-US"/>
              <a:t>一八会４６期３月例会</a:t>
            </a:r>
            <a:endParaRPr kumimoji="1" lang="ja-JP" altLang="en-US" dirty="0"/>
          </a:p>
        </p:txBody>
      </p:sp>
      <p:sp>
        <p:nvSpPr>
          <p:cNvPr id="13" name="スライド番号プレースホルダー 12">
            <a:extLst>
              <a:ext uri="{FF2B5EF4-FFF2-40B4-BE49-F238E27FC236}">
                <a16:creationId xmlns:a16="http://schemas.microsoft.com/office/drawing/2014/main" id="{84614E7D-F236-1107-DBE6-077E40BB5B3F}"/>
              </a:ext>
            </a:extLst>
          </p:cNvPr>
          <p:cNvSpPr>
            <a:spLocks noGrp="1"/>
          </p:cNvSpPr>
          <p:nvPr>
            <p:ph type="sldNum" sz="quarter" idx="12"/>
          </p:nvPr>
        </p:nvSpPr>
        <p:spPr/>
        <p:txBody>
          <a:bodyPr/>
          <a:lstStyle/>
          <a:p>
            <a:fld id="{05FD5F69-4649-43A1-AC42-CF86B4469848}" type="slidenum">
              <a:rPr kumimoji="1" lang="ja-JP" altLang="en-US" smtClean="0"/>
              <a:t>18</a:t>
            </a:fld>
            <a:endParaRPr kumimoji="1" lang="ja-JP" altLang="en-US"/>
          </a:p>
        </p:txBody>
      </p:sp>
      <p:graphicFrame>
        <p:nvGraphicFramePr>
          <p:cNvPr id="6" name="表 5">
            <a:extLst>
              <a:ext uri="{FF2B5EF4-FFF2-40B4-BE49-F238E27FC236}">
                <a16:creationId xmlns:a16="http://schemas.microsoft.com/office/drawing/2014/main" id="{BBC38960-355B-3E51-F47F-5D99DF7042BC}"/>
              </a:ext>
            </a:extLst>
          </p:cNvPr>
          <p:cNvGraphicFramePr>
            <a:graphicFrameLocks noGrp="1"/>
          </p:cNvGraphicFramePr>
          <p:nvPr>
            <p:extLst>
              <p:ext uri="{D42A27DB-BD31-4B8C-83A1-F6EECF244321}">
                <p14:modId xmlns:p14="http://schemas.microsoft.com/office/powerpoint/2010/main" val="1973694066"/>
              </p:ext>
            </p:extLst>
          </p:nvPr>
        </p:nvGraphicFramePr>
        <p:xfrm>
          <a:off x="1508302" y="771202"/>
          <a:ext cx="9175395" cy="5141320"/>
        </p:xfrm>
        <a:graphic>
          <a:graphicData uri="http://schemas.openxmlformats.org/drawingml/2006/table">
            <a:tbl>
              <a:tblPr firstRow="1" bandRow="1">
                <a:tableStyleId>{8EC20E35-A176-4012-BC5E-935CFFF8708E}</a:tableStyleId>
              </a:tblPr>
              <a:tblGrid>
                <a:gridCol w="2477077">
                  <a:extLst>
                    <a:ext uri="{9D8B030D-6E8A-4147-A177-3AD203B41FA5}">
                      <a16:colId xmlns:a16="http://schemas.microsoft.com/office/drawing/2014/main" val="4054518630"/>
                    </a:ext>
                  </a:extLst>
                </a:gridCol>
                <a:gridCol w="3523576">
                  <a:extLst>
                    <a:ext uri="{9D8B030D-6E8A-4147-A177-3AD203B41FA5}">
                      <a16:colId xmlns:a16="http://schemas.microsoft.com/office/drawing/2014/main" val="2869931245"/>
                    </a:ext>
                  </a:extLst>
                </a:gridCol>
                <a:gridCol w="3174742">
                  <a:extLst>
                    <a:ext uri="{9D8B030D-6E8A-4147-A177-3AD203B41FA5}">
                      <a16:colId xmlns:a16="http://schemas.microsoft.com/office/drawing/2014/main" val="3122630465"/>
                    </a:ext>
                  </a:extLst>
                </a:gridCol>
              </a:tblGrid>
              <a:tr h="782013">
                <a:tc>
                  <a:txBody>
                    <a:bodyPr/>
                    <a:lstStyle/>
                    <a:p>
                      <a:pPr algn="ctr"/>
                      <a:r>
                        <a:rPr kumimoji="1" lang="ja-JP" altLang="en-US" sz="2000" b="1" dirty="0"/>
                        <a:t>項目</a:t>
                      </a:r>
                      <a:endParaRPr kumimoji="1" lang="en-US" altLang="ja-JP" sz="2000" b="1" dirty="0"/>
                    </a:p>
                  </a:txBody>
                  <a:tcPr marL="78271" marR="78271" marT="39135" marB="39135" anchor="ctr">
                    <a:lnL w="12700" cap="flat" cmpd="sng" algn="ctr">
                      <a:noFill/>
                      <a:prstDash val="solid"/>
                      <a:round/>
                      <a:headEnd type="none" w="med" len="med"/>
                      <a:tailEnd type="none" w="med" len="med"/>
                    </a:lnL>
                    <a:lnR w="381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c>
                  <a:txBody>
                    <a:bodyPr/>
                    <a:lstStyle/>
                    <a:p>
                      <a:pPr algn="ctr"/>
                      <a:r>
                        <a:rPr kumimoji="1" lang="ja-JP" altLang="en-US" sz="2000" b="1" dirty="0"/>
                        <a:t>広報（</a:t>
                      </a:r>
                      <a:r>
                        <a:rPr kumimoji="1" lang="en-US" altLang="ja-JP" sz="2000" b="1" dirty="0"/>
                        <a:t>PR</a:t>
                      </a:r>
                      <a:r>
                        <a:rPr kumimoji="1" lang="ja-JP" altLang="en-US" sz="2000" b="1" dirty="0"/>
                        <a:t>）</a:t>
                      </a:r>
                    </a:p>
                  </a:txBody>
                  <a:tcPr marL="78271" marR="78271" marT="39135" marB="39135"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c>
                  <a:txBody>
                    <a:bodyPr/>
                    <a:lstStyle/>
                    <a:p>
                      <a:pPr algn="ctr"/>
                      <a:r>
                        <a:rPr kumimoji="1" lang="ja-JP" altLang="en-US" sz="2000" b="1" dirty="0"/>
                        <a:t>広告（</a:t>
                      </a:r>
                      <a:r>
                        <a:rPr kumimoji="1" lang="en-US" altLang="ja-JP" sz="2000" b="1" dirty="0"/>
                        <a:t>Advertising</a:t>
                      </a:r>
                      <a:r>
                        <a:rPr kumimoji="1" lang="ja-JP" altLang="en-US" sz="2000" b="1" dirty="0"/>
                        <a:t>）</a:t>
                      </a:r>
                    </a:p>
                  </a:txBody>
                  <a:tcPr marL="78271" marR="78271" marT="39135" marB="39135" anchor="ctr">
                    <a:lnL w="381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extLst>
                  <a:ext uri="{0D108BD9-81ED-4DB2-BD59-A6C34878D82A}">
                    <a16:rowId xmlns:a16="http://schemas.microsoft.com/office/drawing/2014/main" val="129926689"/>
                  </a:ext>
                </a:extLst>
              </a:tr>
              <a:tr h="782013">
                <a:tc>
                  <a:txBody>
                    <a:bodyPr/>
                    <a:lstStyle/>
                    <a:p>
                      <a:pPr algn="ctr"/>
                      <a:r>
                        <a:rPr kumimoji="1" lang="ja-JP" altLang="en-US" sz="2000" b="1" dirty="0"/>
                        <a:t>目的</a:t>
                      </a:r>
                    </a:p>
                  </a:txBody>
                  <a:tcPr marL="78271" marR="78271" marT="39135" marB="39135" anchor="ctr">
                    <a:lnL w="12700" cap="flat" cmpd="sng" algn="ctr">
                      <a:no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tcPr>
                </a:tc>
                <a:tc>
                  <a:txBody>
                    <a:bodyPr/>
                    <a:lstStyle/>
                    <a:p>
                      <a:r>
                        <a:rPr kumimoji="1" lang="ja-JP" altLang="en-US" sz="2000" b="1" dirty="0">
                          <a:solidFill>
                            <a:schemeClr val="accent1"/>
                          </a:solidFill>
                        </a:rPr>
                        <a:t>信頼構築・関係性づくり</a:t>
                      </a:r>
                    </a:p>
                  </a:txBody>
                  <a:tcPr marL="78271" marR="78271" marT="39135" marB="39135" anchor="ct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tcPr>
                </a:tc>
                <a:tc>
                  <a:txBody>
                    <a:bodyPr/>
                    <a:lstStyle/>
                    <a:p>
                      <a:r>
                        <a:rPr kumimoji="1" lang="ja-JP" altLang="en-US" sz="2000" dirty="0"/>
                        <a:t>売上促進・認知拡大</a:t>
                      </a:r>
                    </a:p>
                  </a:txBody>
                  <a:tcPr marL="78271" marR="78271" marT="39135" marB="39135" anchor="ctr">
                    <a:lnL w="12700" cap="flat" cmpd="sng" algn="ctr">
                      <a:solidFill>
                        <a:schemeClr val="tx1">
                          <a:lumMod val="50000"/>
                          <a:lumOff val="50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tcPr>
                </a:tc>
                <a:extLst>
                  <a:ext uri="{0D108BD9-81ED-4DB2-BD59-A6C34878D82A}">
                    <a16:rowId xmlns:a16="http://schemas.microsoft.com/office/drawing/2014/main" val="665980868"/>
                  </a:ext>
                </a:extLst>
              </a:tr>
              <a:tr h="449242">
                <a:tc>
                  <a:txBody>
                    <a:bodyPr/>
                    <a:lstStyle/>
                    <a:p>
                      <a:pPr algn="ctr"/>
                      <a:r>
                        <a:rPr kumimoji="1" lang="ja-JP" altLang="en-US" sz="2000" b="1" dirty="0"/>
                        <a:t>発信主体</a:t>
                      </a:r>
                    </a:p>
                  </a:txBody>
                  <a:tcPr marL="78271" marR="78271" marT="39135" marB="39135" anchor="ctr">
                    <a:lnL w="12700" cap="flat" cmpd="sng" algn="ctr">
                      <a:no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tcPr>
                </a:tc>
                <a:tc>
                  <a:txBody>
                    <a:bodyPr/>
                    <a:lstStyle/>
                    <a:p>
                      <a:r>
                        <a:rPr kumimoji="1" lang="ja-JP" altLang="en-US" sz="2000" dirty="0"/>
                        <a:t>メディア（第三者）</a:t>
                      </a:r>
                    </a:p>
                  </a:txBody>
                  <a:tcPr marL="78271" marR="78271" marT="39135" marB="39135" anchor="ct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tcPr>
                </a:tc>
                <a:tc>
                  <a:txBody>
                    <a:bodyPr/>
                    <a:lstStyle/>
                    <a:p>
                      <a:r>
                        <a:rPr kumimoji="1" lang="ja-JP" altLang="en-US" sz="2000" dirty="0"/>
                        <a:t>企業（自社）</a:t>
                      </a:r>
                    </a:p>
                  </a:txBody>
                  <a:tcPr marL="78271" marR="78271" marT="39135" marB="39135" anchor="ctr">
                    <a:lnL w="12700" cap="flat" cmpd="sng" algn="ctr">
                      <a:solidFill>
                        <a:schemeClr val="tx1">
                          <a:lumMod val="50000"/>
                          <a:lumOff val="50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tcPr>
                </a:tc>
                <a:extLst>
                  <a:ext uri="{0D108BD9-81ED-4DB2-BD59-A6C34878D82A}">
                    <a16:rowId xmlns:a16="http://schemas.microsoft.com/office/drawing/2014/main" val="1394160784"/>
                  </a:ext>
                </a:extLst>
              </a:tr>
              <a:tr h="782013">
                <a:tc>
                  <a:txBody>
                    <a:bodyPr/>
                    <a:lstStyle/>
                    <a:p>
                      <a:pPr algn="ctr"/>
                      <a:r>
                        <a:rPr kumimoji="1" lang="ja-JP" altLang="en-US" sz="2000" b="1" dirty="0"/>
                        <a:t>コントロール</a:t>
                      </a:r>
                    </a:p>
                  </a:txBody>
                  <a:tcPr marL="78271" marR="78271" marT="39135" marB="39135" anchor="ctr">
                    <a:lnL w="12700" cap="flat" cmpd="sng" algn="ctr">
                      <a:no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tcPr>
                </a:tc>
                <a:tc>
                  <a:txBody>
                    <a:bodyPr/>
                    <a:lstStyle/>
                    <a:p>
                      <a:r>
                        <a:rPr kumimoji="1" lang="ja-JP" altLang="en-US" sz="2000" dirty="0"/>
                        <a:t>低い（メディア判断）</a:t>
                      </a:r>
                    </a:p>
                  </a:txBody>
                  <a:tcPr marL="78271" marR="78271" marT="39135" marB="39135" anchor="ct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tcPr>
                </a:tc>
                <a:tc>
                  <a:txBody>
                    <a:bodyPr/>
                    <a:lstStyle/>
                    <a:p>
                      <a:r>
                        <a:rPr kumimoji="1" lang="ja-JP" altLang="en-US" sz="2000"/>
                        <a:t>高い（自社判断）</a:t>
                      </a:r>
                    </a:p>
                  </a:txBody>
                  <a:tcPr marL="78271" marR="78271" marT="39135" marB="39135" anchor="ctr">
                    <a:lnL w="12700" cap="flat" cmpd="sng" algn="ctr">
                      <a:solidFill>
                        <a:schemeClr val="tx1">
                          <a:lumMod val="50000"/>
                          <a:lumOff val="50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tcPr>
                </a:tc>
                <a:extLst>
                  <a:ext uri="{0D108BD9-81ED-4DB2-BD59-A6C34878D82A}">
                    <a16:rowId xmlns:a16="http://schemas.microsoft.com/office/drawing/2014/main" val="109481757"/>
                  </a:ext>
                </a:extLst>
              </a:tr>
              <a:tr h="782013">
                <a:tc>
                  <a:txBody>
                    <a:bodyPr/>
                    <a:lstStyle/>
                    <a:p>
                      <a:pPr algn="ctr"/>
                      <a:r>
                        <a:rPr kumimoji="1" lang="ja-JP" altLang="en-US" sz="2000" b="1" dirty="0"/>
                        <a:t>費用</a:t>
                      </a:r>
                    </a:p>
                  </a:txBody>
                  <a:tcPr marL="78271" marR="78271" marT="39135" marB="39135" anchor="ctr">
                    <a:lnL w="12700" cap="flat" cmpd="sng" algn="ctr">
                      <a:no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tcPr>
                </a:tc>
                <a:tc>
                  <a:txBody>
                    <a:bodyPr/>
                    <a:lstStyle/>
                    <a:p>
                      <a:r>
                        <a:rPr kumimoji="1" lang="ja-JP" altLang="en-US" sz="2000" dirty="0"/>
                        <a:t>基本無料</a:t>
                      </a:r>
                      <a:endParaRPr kumimoji="1" lang="en-US" altLang="ja-JP" sz="2000" dirty="0"/>
                    </a:p>
                    <a:p>
                      <a:r>
                        <a:rPr kumimoji="1" lang="ja-JP" altLang="en-US" sz="2000" dirty="0"/>
                        <a:t>（人件費・制作費のみ）</a:t>
                      </a:r>
                    </a:p>
                  </a:txBody>
                  <a:tcPr marL="78271" marR="78271" marT="39135" marB="39135" anchor="ct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tcPr>
                </a:tc>
                <a:tc>
                  <a:txBody>
                    <a:bodyPr/>
                    <a:lstStyle/>
                    <a:p>
                      <a:r>
                        <a:rPr kumimoji="1" lang="ja-JP" altLang="en-US" sz="2000" dirty="0"/>
                        <a:t>有料</a:t>
                      </a:r>
                      <a:endParaRPr kumimoji="1" lang="en-US" altLang="ja-JP" sz="2000" dirty="0"/>
                    </a:p>
                    <a:p>
                      <a:r>
                        <a:rPr kumimoji="1" lang="ja-JP" altLang="en-US" sz="2000" dirty="0"/>
                        <a:t>（広告枠購入・制作費）</a:t>
                      </a:r>
                    </a:p>
                  </a:txBody>
                  <a:tcPr marL="78271" marR="78271" marT="39135" marB="39135" anchor="ctr">
                    <a:lnL w="12700" cap="flat" cmpd="sng" algn="ctr">
                      <a:solidFill>
                        <a:schemeClr val="tx1">
                          <a:lumMod val="50000"/>
                          <a:lumOff val="50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tcPr>
                </a:tc>
                <a:extLst>
                  <a:ext uri="{0D108BD9-81ED-4DB2-BD59-A6C34878D82A}">
                    <a16:rowId xmlns:a16="http://schemas.microsoft.com/office/drawing/2014/main" val="3625489058"/>
                  </a:ext>
                </a:extLst>
              </a:tr>
              <a:tr h="782013">
                <a:tc>
                  <a:txBody>
                    <a:bodyPr/>
                    <a:lstStyle/>
                    <a:p>
                      <a:pPr algn="ctr"/>
                      <a:r>
                        <a:rPr kumimoji="1" lang="ja-JP" altLang="en-US" sz="2000" b="1" dirty="0"/>
                        <a:t>信頼性</a:t>
                      </a:r>
                    </a:p>
                  </a:txBody>
                  <a:tcPr marL="78271" marR="78271" marT="39135" marB="39135" anchor="ctr">
                    <a:lnL w="12700" cap="flat" cmpd="sng" algn="ctr">
                      <a:no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tcPr>
                </a:tc>
                <a:tc>
                  <a:txBody>
                    <a:bodyPr/>
                    <a:lstStyle/>
                    <a:p>
                      <a:r>
                        <a:rPr kumimoji="1" lang="ja-JP" altLang="en-US" sz="2000" dirty="0"/>
                        <a:t>高い（第三者評価）</a:t>
                      </a:r>
                    </a:p>
                  </a:txBody>
                  <a:tcPr marL="78271" marR="78271" marT="39135" marB="39135" anchor="ct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tcPr>
                </a:tc>
                <a:tc>
                  <a:txBody>
                    <a:bodyPr/>
                    <a:lstStyle/>
                    <a:p>
                      <a:r>
                        <a:rPr kumimoji="1" lang="ja-JP" altLang="en-US" sz="2000" dirty="0"/>
                        <a:t>低め（宣伝色が強い）</a:t>
                      </a:r>
                    </a:p>
                  </a:txBody>
                  <a:tcPr marL="78271" marR="78271" marT="39135" marB="39135" anchor="ctr">
                    <a:lnL w="12700" cap="flat" cmpd="sng" algn="ctr">
                      <a:solidFill>
                        <a:schemeClr val="tx1">
                          <a:lumMod val="50000"/>
                          <a:lumOff val="50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tcPr>
                </a:tc>
                <a:extLst>
                  <a:ext uri="{0D108BD9-81ED-4DB2-BD59-A6C34878D82A}">
                    <a16:rowId xmlns:a16="http://schemas.microsoft.com/office/drawing/2014/main" val="3142396389"/>
                  </a:ext>
                </a:extLst>
              </a:tr>
              <a:tr h="782013">
                <a:tc>
                  <a:txBody>
                    <a:bodyPr/>
                    <a:lstStyle/>
                    <a:p>
                      <a:pPr algn="ctr"/>
                      <a:r>
                        <a:rPr kumimoji="1" lang="ja-JP" altLang="en-US" sz="2000" b="1" dirty="0"/>
                        <a:t>効果</a:t>
                      </a:r>
                    </a:p>
                  </a:txBody>
                  <a:tcPr marL="78271" marR="78271" marT="39135" marB="39135" anchor="ctr">
                    <a:lnL w="12700" cap="flat" cmpd="sng" algn="ctr">
                      <a:no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57150" cap="flat" cmpd="sng" algn="ctr">
                      <a:solidFill>
                        <a:schemeClr val="tx1"/>
                      </a:solidFill>
                      <a:prstDash val="solid"/>
                      <a:round/>
                      <a:headEnd type="none" w="med" len="med"/>
                      <a:tailEnd type="none" w="med" len="med"/>
                    </a:lnB>
                  </a:tcPr>
                </a:tc>
                <a:tc>
                  <a:txBody>
                    <a:bodyPr/>
                    <a:lstStyle/>
                    <a:p>
                      <a:r>
                        <a:rPr kumimoji="1" lang="ja-JP" altLang="en-US" sz="2000" dirty="0"/>
                        <a:t>長期的</a:t>
                      </a:r>
                      <a:endParaRPr kumimoji="1" lang="en-US" altLang="ja-JP" sz="2000" dirty="0"/>
                    </a:p>
                    <a:p>
                      <a:r>
                        <a:rPr kumimoji="1" lang="ja-JP" altLang="en-US" sz="2000" dirty="0"/>
                        <a:t>（ブランド・信頼の蓄積）</a:t>
                      </a:r>
                    </a:p>
                  </a:txBody>
                  <a:tcPr marL="78271" marR="78271" marT="39135" marB="39135" anchor="ct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57150" cap="flat" cmpd="sng" algn="ctr">
                      <a:solidFill>
                        <a:schemeClr val="tx1"/>
                      </a:solidFill>
                      <a:prstDash val="solid"/>
                      <a:round/>
                      <a:headEnd type="none" w="med" len="med"/>
                      <a:tailEnd type="none" w="med" len="med"/>
                    </a:lnB>
                  </a:tcPr>
                </a:tc>
                <a:tc>
                  <a:txBody>
                    <a:bodyPr/>
                    <a:lstStyle/>
                    <a:p>
                      <a:r>
                        <a:rPr kumimoji="1" lang="ja-JP" altLang="en-US" sz="2000" dirty="0"/>
                        <a:t>短期的</a:t>
                      </a:r>
                      <a:endParaRPr kumimoji="1" lang="en-US" altLang="ja-JP" sz="2000" dirty="0"/>
                    </a:p>
                    <a:p>
                      <a:r>
                        <a:rPr kumimoji="1" lang="ja-JP" altLang="en-US" sz="2000" dirty="0"/>
                        <a:t>（即効性・売上直結）</a:t>
                      </a:r>
                    </a:p>
                  </a:txBody>
                  <a:tcPr marL="78271" marR="78271" marT="39135" marB="39135" anchor="ctr">
                    <a:lnL w="12700" cap="flat" cmpd="sng" algn="ctr">
                      <a:solidFill>
                        <a:schemeClr val="tx1">
                          <a:lumMod val="50000"/>
                          <a:lumOff val="50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571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47510889"/>
                  </a:ext>
                </a:extLst>
              </a:tr>
            </a:tbl>
          </a:graphicData>
        </a:graphic>
      </p:graphicFrame>
    </p:spTree>
    <p:extLst>
      <p:ext uri="{BB962C8B-B14F-4D97-AF65-F5344CB8AC3E}">
        <p14:creationId xmlns:p14="http://schemas.microsoft.com/office/powerpoint/2010/main" val="368550717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直線コネクタ 6">
            <a:extLst>
              <a:ext uri="{FF2B5EF4-FFF2-40B4-BE49-F238E27FC236}">
                <a16:creationId xmlns:a16="http://schemas.microsoft.com/office/drawing/2014/main" id="{55C86BC4-42A4-E468-FC0E-7CB571B6EB24}"/>
              </a:ext>
            </a:extLst>
          </p:cNvPr>
          <p:cNvCxnSpPr>
            <a:cxnSpLocks/>
          </p:cNvCxnSpPr>
          <p:nvPr/>
        </p:nvCxnSpPr>
        <p:spPr>
          <a:xfrm>
            <a:off x="717933" y="4111554"/>
            <a:ext cx="10872595" cy="50380"/>
          </a:xfrm>
          <a:prstGeom prst="line">
            <a:avLst/>
          </a:prstGeom>
          <a:ln w="34925"/>
        </p:spPr>
        <p:style>
          <a:lnRef idx="2">
            <a:schemeClr val="accent1"/>
          </a:lnRef>
          <a:fillRef idx="0">
            <a:schemeClr val="accent1"/>
          </a:fillRef>
          <a:effectRef idx="1">
            <a:schemeClr val="accent1"/>
          </a:effectRef>
          <a:fontRef idx="minor">
            <a:schemeClr val="tx1"/>
          </a:fontRef>
        </p:style>
      </p:cxnSp>
      <p:sp>
        <p:nvSpPr>
          <p:cNvPr id="8" name="楕円 7">
            <a:extLst>
              <a:ext uri="{FF2B5EF4-FFF2-40B4-BE49-F238E27FC236}">
                <a16:creationId xmlns:a16="http://schemas.microsoft.com/office/drawing/2014/main" id="{48F6BBDF-881E-494D-E731-6A678D2FE471}"/>
              </a:ext>
            </a:extLst>
          </p:cNvPr>
          <p:cNvSpPr/>
          <p:nvPr/>
        </p:nvSpPr>
        <p:spPr>
          <a:xfrm>
            <a:off x="1899716" y="4110552"/>
            <a:ext cx="1992676" cy="1919828"/>
          </a:xfrm>
          <a:prstGeom prst="ellipse">
            <a:avLst/>
          </a:prstGeom>
          <a:ln w="28575"/>
        </p:spPr>
        <p:style>
          <a:lnRef idx="2">
            <a:schemeClr val="dk1"/>
          </a:lnRef>
          <a:fillRef idx="1">
            <a:schemeClr val="lt1"/>
          </a:fillRef>
          <a:effectRef idx="0">
            <a:schemeClr val="dk1"/>
          </a:effectRef>
          <a:fontRef idx="minor">
            <a:schemeClr val="dk1"/>
          </a:fontRef>
        </p:style>
        <p:txBody>
          <a:bodyPr rtlCol="0" anchor="ctr"/>
          <a:lstStyle/>
          <a:p>
            <a:pPr algn="ctr"/>
            <a:r>
              <a:rPr kumimoji="1" lang="ja-JP" altLang="en-US" sz="3200" dirty="0"/>
              <a:t>広告</a:t>
            </a:r>
          </a:p>
        </p:txBody>
      </p:sp>
      <p:sp>
        <p:nvSpPr>
          <p:cNvPr id="4" name="楕円 3">
            <a:extLst>
              <a:ext uri="{FF2B5EF4-FFF2-40B4-BE49-F238E27FC236}">
                <a16:creationId xmlns:a16="http://schemas.microsoft.com/office/drawing/2014/main" id="{70351C18-1040-BDD3-5551-5067AF9D67C4}"/>
              </a:ext>
            </a:extLst>
          </p:cNvPr>
          <p:cNvSpPr/>
          <p:nvPr/>
        </p:nvSpPr>
        <p:spPr>
          <a:xfrm>
            <a:off x="865059" y="299297"/>
            <a:ext cx="4061992" cy="3811255"/>
          </a:xfrm>
          <a:prstGeom prst="ellipse">
            <a:avLst/>
          </a:prstGeom>
          <a:solidFill>
            <a:schemeClr val="accent1"/>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kumimoji="1" lang="ja-JP" altLang="en-US"/>
          </a:p>
        </p:txBody>
      </p:sp>
      <p:sp>
        <p:nvSpPr>
          <p:cNvPr id="5" name="楕円 4">
            <a:extLst>
              <a:ext uri="{FF2B5EF4-FFF2-40B4-BE49-F238E27FC236}">
                <a16:creationId xmlns:a16="http://schemas.microsoft.com/office/drawing/2014/main" id="{44AC487F-CB19-E157-B706-23270F1F7165}"/>
              </a:ext>
            </a:extLst>
          </p:cNvPr>
          <p:cNvSpPr/>
          <p:nvPr/>
        </p:nvSpPr>
        <p:spPr>
          <a:xfrm>
            <a:off x="1752328" y="1906488"/>
            <a:ext cx="2263869" cy="2204064"/>
          </a:xfrm>
          <a:prstGeom prst="ellipse">
            <a:avLst/>
          </a:prstGeom>
          <a:ln w="28575"/>
        </p:spPr>
        <p:style>
          <a:lnRef idx="2">
            <a:schemeClr val="dk1"/>
          </a:lnRef>
          <a:fillRef idx="1">
            <a:schemeClr val="lt1"/>
          </a:fillRef>
          <a:effectRef idx="0">
            <a:schemeClr val="dk1"/>
          </a:effectRef>
          <a:fontRef idx="minor">
            <a:schemeClr val="dk1"/>
          </a:fontRef>
        </p:style>
        <p:txBody>
          <a:bodyPr rtlCol="0" anchor="ctr"/>
          <a:lstStyle/>
          <a:p>
            <a:pPr algn="ctr"/>
            <a:r>
              <a:rPr kumimoji="1" lang="ja-JP" altLang="en-US" sz="3200" dirty="0"/>
              <a:t>広報</a:t>
            </a:r>
          </a:p>
        </p:txBody>
      </p:sp>
      <p:sp>
        <p:nvSpPr>
          <p:cNvPr id="9" name="テキスト ボックス 8">
            <a:extLst>
              <a:ext uri="{FF2B5EF4-FFF2-40B4-BE49-F238E27FC236}">
                <a16:creationId xmlns:a16="http://schemas.microsoft.com/office/drawing/2014/main" id="{470A10B3-7B20-E254-A5AF-FCEE7626CBA9}"/>
              </a:ext>
            </a:extLst>
          </p:cNvPr>
          <p:cNvSpPr txBox="1"/>
          <p:nvPr/>
        </p:nvSpPr>
        <p:spPr>
          <a:xfrm>
            <a:off x="1377966" y="1051321"/>
            <a:ext cx="3092184" cy="584775"/>
          </a:xfrm>
          <a:prstGeom prst="rect">
            <a:avLst/>
          </a:prstGeom>
          <a:noFill/>
        </p:spPr>
        <p:txBody>
          <a:bodyPr wrap="square" rtlCol="0">
            <a:spAutoFit/>
          </a:bodyPr>
          <a:lstStyle/>
          <a:p>
            <a:r>
              <a:rPr kumimoji="1" lang="en-US" altLang="ja-JP" sz="3200" dirty="0">
                <a:solidFill>
                  <a:schemeClr val="bg1"/>
                </a:solidFill>
              </a:rPr>
              <a:t>Public</a:t>
            </a:r>
            <a:r>
              <a:rPr lang="ja-JP" altLang="en-US" sz="3200" dirty="0">
                <a:solidFill>
                  <a:schemeClr val="bg1"/>
                </a:solidFill>
              </a:rPr>
              <a:t> </a:t>
            </a:r>
            <a:r>
              <a:rPr kumimoji="1" lang="en-US" altLang="ja-JP" sz="3200" dirty="0">
                <a:solidFill>
                  <a:schemeClr val="bg1"/>
                </a:solidFill>
              </a:rPr>
              <a:t>Relations</a:t>
            </a:r>
            <a:endParaRPr kumimoji="1" lang="ja-JP" altLang="en-US" sz="3200" dirty="0">
              <a:solidFill>
                <a:schemeClr val="bg1"/>
              </a:solidFill>
            </a:endParaRPr>
          </a:p>
        </p:txBody>
      </p:sp>
      <p:sp>
        <p:nvSpPr>
          <p:cNvPr id="13" name="テキスト ボックス 12">
            <a:extLst>
              <a:ext uri="{FF2B5EF4-FFF2-40B4-BE49-F238E27FC236}">
                <a16:creationId xmlns:a16="http://schemas.microsoft.com/office/drawing/2014/main" id="{558BB896-A346-2A3B-06E5-65C8F7A3AF60}"/>
              </a:ext>
            </a:extLst>
          </p:cNvPr>
          <p:cNvSpPr txBox="1"/>
          <p:nvPr/>
        </p:nvSpPr>
        <p:spPr>
          <a:xfrm>
            <a:off x="5759395" y="874683"/>
            <a:ext cx="5614787" cy="2739211"/>
          </a:xfrm>
          <a:prstGeom prst="rect">
            <a:avLst/>
          </a:prstGeom>
          <a:noFill/>
        </p:spPr>
        <p:txBody>
          <a:bodyPr wrap="square" rtlCol="0">
            <a:spAutoFit/>
          </a:bodyPr>
          <a:lstStyle/>
          <a:p>
            <a:r>
              <a:rPr kumimoji="1" lang="en-US" altLang="ja-JP" sz="3200" dirty="0"/>
              <a:t>Public Relations</a:t>
            </a:r>
            <a:endParaRPr lang="en-US" altLang="ja-JP" sz="3200" dirty="0"/>
          </a:p>
          <a:p>
            <a:r>
              <a:rPr lang="ja-JP" altLang="en-US" sz="2800" dirty="0"/>
              <a:t>組織とそれを取り巻く人々（パブリック）との間に、相互に利益のある良好な関係を築き、維持するための考え方およびコミュニケーション活動</a:t>
            </a:r>
            <a:endParaRPr kumimoji="1" lang="en-US" altLang="ja-JP" sz="2800" dirty="0"/>
          </a:p>
        </p:txBody>
      </p:sp>
      <p:sp>
        <p:nvSpPr>
          <p:cNvPr id="14" name="テキスト ボックス 13">
            <a:extLst>
              <a:ext uri="{FF2B5EF4-FFF2-40B4-BE49-F238E27FC236}">
                <a16:creationId xmlns:a16="http://schemas.microsoft.com/office/drawing/2014/main" id="{300957C9-9871-3B5B-B20A-2F941035EFAB}"/>
              </a:ext>
            </a:extLst>
          </p:cNvPr>
          <p:cNvSpPr txBox="1"/>
          <p:nvPr/>
        </p:nvSpPr>
        <p:spPr>
          <a:xfrm>
            <a:off x="5934767" y="4321284"/>
            <a:ext cx="4988486" cy="1446550"/>
          </a:xfrm>
          <a:prstGeom prst="rect">
            <a:avLst/>
          </a:prstGeom>
          <a:noFill/>
        </p:spPr>
        <p:txBody>
          <a:bodyPr wrap="square" rtlCol="0">
            <a:spAutoFit/>
          </a:bodyPr>
          <a:lstStyle/>
          <a:p>
            <a:r>
              <a:rPr kumimoji="1" lang="en-US" altLang="ja-JP" sz="3200" dirty="0"/>
              <a:t>Promotion</a:t>
            </a:r>
          </a:p>
          <a:p>
            <a:r>
              <a:rPr lang="ja-JP" altLang="en-US" sz="2800" dirty="0"/>
              <a:t>商品やサービスを宣伝・広告するための活動や手法</a:t>
            </a:r>
            <a:endParaRPr kumimoji="1" lang="ja-JP" altLang="en-US" sz="2800" dirty="0"/>
          </a:p>
        </p:txBody>
      </p:sp>
      <p:sp>
        <p:nvSpPr>
          <p:cNvPr id="12" name="Date Placeholder 3">
            <a:extLst>
              <a:ext uri="{FF2B5EF4-FFF2-40B4-BE49-F238E27FC236}">
                <a16:creationId xmlns:a16="http://schemas.microsoft.com/office/drawing/2014/main" id="{DA76BB15-36F7-5D5E-40D1-6655BAAAFF3C}"/>
              </a:ext>
            </a:extLst>
          </p:cNvPr>
          <p:cNvSpPr>
            <a:spLocks noGrp="1"/>
          </p:cNvSpPr>
          <p:nvPr>
            <p:ph type="dt" sz="half" idx="2"/>
          </p:nvPr>
        </p:nvSpPr>
        <p:spPr>
          <a:prstGeom prst="rect">
            <a:avLst/>
          </a:prstGeom>
        </p:spPr>
        <p:txBody>
          <a:bodyPr vert="horz" lIns="91440" tIns="45720" rIns="91440" bIns="45720" rtlCol="0" anchor="ctr"/>
          <a:lstStyle>
            <a:lvl1pPr algn="r">
              <a:defRPr sz="1400" b="1">
                <a:solidFill>
                  <a:schemeClr val="tx2"/>
                </a:solidFill>
              </a:defRPr>
            </a:lvl1pPr>
          </a:lstStyle>
          <a:p>
            <a:r>
              <a:rPr kumimoji="1" lang="ja-JP" altLang="en-US"/>
              <a:t>２０２６年３月１０日（火）</a:t>
            </a:r>
            <a:endParaRPr kumimoji="1" lang="ja-JP" altLang="en-US" dirty="0"/>
          </a:p>
        </p:txBody>
      </p:sp>
      <p:sp>
        <p:nvSpPr>
          <p:cNvPr id="16" name="フッター プレースホルダー 15">
            <a:extLst>
              <a:ext uri="{FF2B5EF4-FFF2-40B4-BE49-F238E27FC236}">
                <a16:creationId xmlns:a16="http://schemas.microsoft.com/office/drawing/2014/main" id="{4F953053-16F6-19B6-09DC-E18C12DEEBC5}"/>
              </a:ext>
            </a:extLst>
          </p:cNvPr>
          <p:cNvSpPr>
            <a:spLocks noGrp="1"/>
          </p:cNvSpPr>
          <p:nvPr>
            <p:ph type="ftr" sz="quarter" idx="3"/>
          </p:nvPr>
        </p:nvSpPr>
        <p:spPr/>
        <p:txBody>
          <a:bodyPr/>
          <a:lstStyle/>
          <a:p>
            <a:r>
              <a:rPr kumimoji="1" lang="ja-JP" altLang="en-US"/>
              <a:t>一八会４６期３月例会</a:t>
            </a:r>
            <a:endParaRPr kumimoji="1" lang="ja-JP" altLang="en-US" dirty="0"/>
          </a:p>
        </p:txBody>
      </p:sp>
      <p:sp>
        <p:nvSpPr>
          <p:cNvPr id="17" name="スライド番号プレースホルダー 16">
            <a:extLst>
              <a:ext uri="{FF2B5EF4-FFF2-40B4-BE49-F238E27FC236}">
                <a16:creationId xmlns:a16="http://schemas.microsoft.com/office/drawing/2014/main" id="{5636573E-F917-9E09-9DCF-A92122FCE381}"/>
              </a:ext>
            </a:extLst>
          </p:cNvPr>
          <p:cNvSpPr>
            <a:spLocks noGrp="1"/>
          </p:cNvSpPr>
          <p:nvPr>
            <p:ph type="sldNum" sz="quarter" idx="12"/>
          </p:nvPr>
        </p:nvSpPr>
        <p:spPr/>
        <p:txBody>
          <a:bodyPr/>
          <a:lstStyle/>
          <a:p>
            <a:fld id="{05FD5F69-4649-43A1-AC42-CF86B4469848}" type="slidenum">
              <a:rPr kumimoji="1" lang="ja-JP" altLang="en-US" smtClean="0"/>
              <a:t>19</a:t>
            </a:fld>
            <a:endParaRPr kumimoji="1" lang="ja-JP" altLang="en-US"/>
          </a:p>
        </p:txBody>
      </p:sp>
    </p:spTree>
    <p:extLst>
      <p:ext uri="{BB962C8B-B14F-4D97-AF65-F5344CB8AC3E}">
        <p14:creationId xmlns:p14="http://schemas.microsoft.com/office/powerpoint/2010/main" val="249819186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98D4B53E-B0A2-6FDE-3DF2-E4AF73E4263C}"/>
              </a:ext>
            </a:extLst>
          </p:cNvPr>
          <p:cNvSpPr>
            <a:spLocks noGrp="1"/>
          </p:cNvSpPr>
          <p:nvPr>
            <p:ph type="ctrTitle"/>
          </p:nvPr>
        </p:nvSpPr>
        <p:spPr>
          <a:xfrm>
            <a:off x="713064" y="2029092"/>
            <a:ext cx="10406543" cy="1655763"/>
          </a:xfrm>
        </p:spPr>
        <p:txBody>
          <a:bodyPr/>
          <a:lstStyle/>
          <a:p>
            <a:r>
              <a:rPr kumimoji="1" lang="ja-JP" altLang="en-US" sz="5400" dirty="0"/>
              <a:t>「広報」という経営者の仕事</a:t>
            </a:r>
          </a:p>
        </p:txBody>
      </p:sp>
      <p:sp>
        <p:nvSpPr>
          <p:cNvPr id="3" name="字幕 2">
            <a:extLst>
              <a:ext uri="{FF2B5EF4-FFF2-40B4-BE49-F238E27FC236}">
                <a16:creationId xmlns:a16="http://schemas.microsoft.com/office/drawing/2014/main" id="{D00CC608-DE1C-0860-95E1-1DE179B9ED07}"/>
              </a:ext>
            </a:extLst>
          </p:cNvPr>
          <p:cNvSpPr>
            <a:spLocks noGrp="1"/>
          </p:cNvSpPr>
          <p:nvPr>
            <p:ph type="subTitle" idx="1"/>
          </p:nvPr>
        </p:nvSpPr>
        <p:spPr>
          <a:xfrm>
            <a:off x="7062158" y="4706445"/>
            <a:ext cx="3324045" cy="573882"/>
          </a:xfrm>
        </p:spPr>
        <p:txBody>
          <a:bodyPr>
            <a:noAutofit/>
          </a:bodyPr>
          <a:lstStyle/>
          <a:p>
            <a:r>
              <a:rPr kumimoji="1" lang="ja-JP" altLang="en-US" sz="3200" dirty="0"/>
              <a:t>担当：表　宏明</a:t>
            </a:r>
          </a:p>
        </p:txBody>
      </p:sp>
      <p:sp>
        <p:nvSpPr>
          <p:cNvPr id="8" name="Date Placeholder 3">
            <a:extLst>
              <a:ext uri="{FF2B5EF4-FFF2-40B4-BE49-F238E27FC236}">
                <a16:creationId xmlns:a16="http://schemas.microsoft.com/office/drawing/2014/main" id="{75600C24-0CD3-8ABE-FABA-E666DACEF6AE}"/>
              </a:ext>
            </a:extLst>
          </p:cNvPr>
          <p:cNvSpPr>
            <a:spLocks noGrp="1"/>
          </p:cNvSpPr>
          <p:nvPr>
            <p:ph type="dt" sz="half" idx="2"/>
          </p:nvPr>
        </p:nvSpPr>
        <p:spPr>
          <a:xfrm>
            <a:off x="7964424" y="6272784"/>
            <a:ext cx="3273552" cy="365125"/>
          </a:xfrm>
          <a:prstGeom prst="rect">
            <a:avLst/>
          </a:prstGeom>
        </p:spPr>
        <p:txBody>
          <a:bodyPr vert="horz" lIns="91440" tIns="45720" rIns="91440" bIns="45720" rtlCol="0" anchor="ctr"/>
          <a:lstStyle>
            <a:lvl1pPr algn="r">
              <a:defRPr sz="1400" b="1">
                <a:solidFill>
                  <a:schemeClr val="tx2"/>
                </a:solidFill>
              </a:defRPr>
            </a:lvl1pPr>
          </a:lstStyle>
          <a:p>
            <a:r>
              <a:rPr kumimoji="1" lang="ja-JP" altLang="en-US"/>
              <a:t>２０２６年３月１０日（火）</a:t>
            </a:r>
            <a:endParaRPr kumimoji="1" lang="ja-JP" altLang="en-US" dirty="0"/>
          </a:p>
        </p:txBody>
      </p:sp>
      <p:sp>
        <p:nvSpPr>
          <p:cNvPr id="11" name="フッター プレースホルダー 10">
            <a:extLst>
              <a:ext uri="{FF2B5EF4-FFF2-40B4-BE49-F238E27FC236}">
                <a16:creationId xmlns:a16="http://schemas.microsoft.com/office/drawing/2014/main" id="{72BCC214-CD0D-610E-D1F4-CB6729C3C5CE}"/>
              </a:ext>
            </a:extLst>
          </p:cNvPr>
          <p:cNvSpPr>
            <a:spLocks noGrp="1"/>
          </p:cNvSpPr>
          <p:nvPr>
            <p:ph type="ftr" sz="quarter" idx="3"/>
          </p:nvPr>
        </p:nvSpPr>
        <p:spPr/>
        <p:txBody>
          <a:bodyPr/>
          <a:lstStyle/>
          <a:p>
            <a:r>
              <a:rPr kumimoji="1" lang="ja-JP" altLang="en-US"/>
              <a:t>一八会４６期３月例会</a:t>
            </a:r>
            <a:endParaRPr kumimoji="1" lang="ja-JP" altLang="en-US" dirty="0"/>
          </a:p>
        </p:txBody>
      </p:sp>
    </p:spTree>
    <p:extLst>
      <p:ext uri="{BB962C8B-B14F-4D97-AF65-F5344CB8AC3E}">
        <p14:creationId xmlns:p14="http://schemas.microsoft.com/office/powerpoint/2010/main" val="168369258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Date Placeholder 3">
            <a:extLst>
              <a:ext uri="{FF2B5EF4-FFF2-40B4-BE49-F238E27FC236}">
                <a16:creationId xmlns:a16="http://schemas.microsoft.com/office/drawing/2014/main" id="{839C0A0C-8337-3596-CEEE-B4FDF1755D63}"/>
              </a:ext>
            </a:extLst>
          </p:cNvPr>
          <p:cNvSpPr>
            <a:spLocks noGrp="1"/>
          </p:cNvSpPr>
          <p:nvPr>
            <p:ph type="dt" sz="half" idx="2"/>
          </p:nvPr>
        </p:nvSpPr>
        <p:spPr>
          <a:prstGeom prst="rect">
            <a:avLst/>
          </a:prstGeom>
        </p:spPr>
        <p:txBody>
          <a:bodyPr vert="horz" lIns="91440" tIns="45720" rIns="91440" bIns="45720" rtlCol="0" anchor="ctr"/>
          <a:lstStyle>
            <a:lvl1pPr algn="r">
              <a:defRPr sz="1400" b="1">
                <a:solidFill>
                  <a:schemeClr val="tx2"/>
                </a:solidFill>
              </a:defRPr>
            </a:lvl1pPr>
          </a:lstStyle>
          <a:p>
            <a:r>
              <a:rPr kumimoji="1" lang="ja-JP" altLang="en-US"/>
              <a:t>２０２６年３月１０日（火）</a:t>
            </a:r>
            <a:endParaRPr kumimoji="1" lang="ja-JP" altLang="en-US" dirty="0"/>
          </a:p>
        </p:txBody>
      </p:sp>
      <p:sp>
        <p:nvSpPr>
          <p:cNvPr id="11" name="フッター プレースホルダー 10">
            <a:extLst>
              <a:ext uri="{FF2B5EF4-FFF2-40B4-BE49-F238E27FC236}">
                <a16:creationId xmlns:a16="http://schemas.microsoft.com/office/drawing/2014/main" id="{521796CE-B328-A386-26A7-8EC785C48790}"/>
              </a:ext>
            </a:extLst>
          </p:cNvPr>
          <p:cNvSpPr>
            <a:spLocks noGrp="1"/>
          </p:cNvSpPr>
          <p:nvPr>
            <p:ph type="ftr" sz="quarter" idx="3"/>
          </p:nvPr>
        </p:nvSpPr>
        <p:spPr/>
        <p:txBody>
          <a:bodyPr/>
          <a:lstStyle/>
          <a:p>
            <a:r>
              <a:rPr kumimoji="1" lang="ja-JP" altLang="en-US"/>
              <a:t>一八会４６期３月例会</a:t>
            </a:r>
            <a:endParaRPr kumimoji="1" lang="ja-JP" altLang="en-US" dirty="0"/>
          </a:p>
        </p:txBody>
      </p:sp>
      <p:sp>
        <p:nvSpPr>
          <p:cNvPr id="12" name="スライド番号プレースホルダー 11">
            <a:extLst>
              <a:ext uri="{FF2B5EF4-FFF2-40B4-BE49-F238E27FC236}">
                <a16:creationId xmlns:a16="http://schemas.microsoft.com/office/drawing/2014/main" id="{FE5196F6-698D-9141-C65A-FC0F90BB2A56}"/>
              </a:ext>
            </a:extLst>
          </p:cNvPr>
          <p:cNvSpPr>
            <a:spLocks noGrp="1"/>
          </p:cNvSpPr>
          <p:nvPr>
            <p:ph type="sldNum" sz="quarter" idx="12"/>
          </p:nvPr>
        </p:nvSpPr>
        <p:spPr/>
        <p:txBody>
          <a:bodyPr/>
          <a:lstStyle/>
          <a:p>
            <a:fld id="{05FD5F69-4649-43A1-AC42-CF86B4469848}" type="slidenum">
              <a:rPr kumimoji="1" lang="ja-JP" altLang="en-US" smtClean="0"/>
              <a:t>20</a:t>
            </a:fld>
            <a:endParaRPr kumimoji="1" lang="ja-JP" altLang="en-US"/>
          </a:p>
        </p:txBody>
      </p:sp>
      <p:sp>
        <p:nvSpPr>
          <p:cNvPr id="13" name="テキスト ボックス 12">
            <a:extLst>
              <a:ext uri="{FF2B5EF4-FFF2-40B4-BE49-F238E27FC236}">
                <a16:creationId xmlns:a16="http://schemas.microsoft.com/office/drawing/2014/main" id="{F395B384-4EB5-2359-D5A2-9BC8470674B4}"/>
              </a:ext>
            </a:extLst>
          </p:cNvPr>
          <p:cNvSpPr txBox="1"/>
          <p:nvPr/>
        </p:nvSpPr>
        <p:spPr>
          <a:xfrm>
            <a:off x="1057410" y="348156"/>
            <a:ext cx="9573264" cy="707886"/>
          </a:xfrm>
          <a:prstGeom prst="rect">
            <a:avLst/>
          </a:prstGeom>
          <a:noFill/>
        </p:spPr>
        <p:txBody>
          <a:bodyPr wrap="square" rtlCol="0">
            <a:spAutoFit/>
          </a:bodyPr>
          <a:lstStyle/>
          <a:p>
            <a:r>
              <a:rPr kumimoji="1" lang="ja-JP" altLang="en-US" sz="4000" dirty="0"/>
              <a:t>広報的広告がトレンド</a:t>
            </a:r>
          </a:p>
        </p:txBody>
      </p:sp>
      <p:grpSp>
        <p:nvGrpSpPr>
          <p:cNvPr id="14" name="Group 6">
            <a:extLst>
              <a:ext uri="{FF2B5EF4-FFF2-40B4-BE49-F238E27FC236}">
                <a16:creationId xmlns:a16="http://schemas.microsoft.com/office/drawing/2014/main" id="{5948E5A6-8ABC-3C6A-F052-B2D20B522151}"/>
              </a:ext>
            </a:extLst>
          </p:cNvPr>
          <p:cNvGrpSpPr>
            <a:grpSpLocks noChangeAspect="1"/>
          </p:cNvGrpSpPr>
          <p:nvPr/>
        </p:nvGrpSpPr>
        <p:grpSpPr>
          <a:xfrm>
            <a:off x="570111" y="543400"/>
            <a:ext cx="352070" cy="352070"/>
            <a:chOff x="11361456" y="6195813"/>
            <a:chExt cx="548640" cy="548640"/>
          </a:xfrm>
        </p:grpSpPr>
        <p:sp>
          <p:nvSpPr>
            <p:cNvPr id="15" name="Oval 7">
              <a:extLst>
                <a:ext uri="{FF2B5EF4-FFF2-40B4-BE49-F238E27FC236}">
                  <a16:creationId xmlns:a16="http://schemas.microsoft.com/office/drawing/2014/main" id="{D1C2EFF6-7093-AA64-A587-9A2E94560EA9}"/>
                </a:ext>
              </a:extLst>
            </p:cNvPr>
            <p:cNvSpPr/>
            <p:nvPr/>
          </p:nvSpPr>
          <p:spPr>
            <a:xfrm>
              <a:off x="11361456" y="6195813"/>
              <a:ext cx="548640" cy="548640"/>
            </a:xfrm>
            <a:prstGeom prst="ellipse">
              <a:avLst/>
            </a:prstGeom>
            <a:blipFill dpi="0" rotWithShape="1">
              <a:blip r:embed="rId3">
                <a:duotone>
                  <a:schemeClr val="accent1">
                    <a:shade val="45000"/>
                    <a:satMod val="135000"/>
                  </a:schemeClr>
                  <a:prstClr val="white"/>
                </a:duotone>
                <a:extLst>
                  <a:ext uri="{BEBA8EAE-BF5A-486C-A8C5-ECC9F3942E4B}">
                    <a14:imgProps xmlns:a14="http://schemas.microsoft.com/office/drawing/2010/main">
                      <a14:imgLayer r:embed="rId4">
                        <a14:imgEffect>
                          <a14:saturation sat="95000"/>
                        </a14:imgEffect>
                        <a14:imgEffect>
                          <a14:brightnessContrast bright="-40000" contrast="20000"/>
                        </a14:imgEffect>
                      </a14:imgLayer>
                    </a14:imgProps>
                  </a:ext>
                </a:extLst>
              </a:blip>
              <a:srcRect/>
              <a:tile tx="50800" ty="0" sx="85000" sy="85000" flip="none" algn="tl"/>
            </a:blipFill>
            <a:ln w="25400" cap="flat" cmpd="sng" algn="ctr">
              <a:noFill/>
              <a:prstDash val="solid"/>
            </a:ln>
            <a:effectLst/>
          </p:spPr>
          <p:txBody>
            <a:bodyPr/>
            <a:lstStyle/>
            <a:p>
              <a:endParaRPr lang="ja-JP" altLang="en-US" dirty="0"/>
            </a:p>
          </p:txBody>
        </p:sp>
        <p:sp>
          <p:nvSpPr>
            <p:cNvPr id="16" name="Oval 8">
              <a:extLst>
                <a:ext uri="{FF2B5EF4-FFF2-40B4-BE49-F238E27FC236}">
                  <a16:creationId xmlns:a16="http://schemas.microsoft.com/office/drawing/2014/main" id="{0E942152-FC55-30F5-0800-558B1B5C490E}"/>
                </a:ext>
              </a:extLst>
            </p:cNvPr>
            <p:cNvSpPr/>
            <p:nvPr/>
          </p:nvSpPr>
          <p:spPr>
            <a:xfrm>
              <a:off x="11396488" y="6230844"/>
              <a:ext cx="478576" cy="478578"/>
            </a:xfrm>
            <a:prstGeom prst="ellipse">
              <a:avLst/>
            </a:prstGeom>
            <a:noFill/>
            <a:ln w="12700" cap="flat" cmpd="sng" algn="ctr">
              <a:solidFill>
                <a:srgbClr val="FFFFFF"/>
              </a:solidFill>
              <a:prstDash val="solid"/>
            </a:ln>
            <a:effectLst/>
          </p:spPr>
          <p:txBody>
            <a:bodyPr/>
            <a:lstStyle/>
            <a:p>
              <a:endParaRPr lang="ja-JP" altLang="en-US"/>
            </a:p>
          </p:txBody>
        </p:sp>
      </p:grpSp>
      <p:sp>
        <p:nvSpPr>
          <p:cNvPr id="10" name="テキスト ボックス 9">
            <a:extLst>
              <a:ext uri="{FF2B5EF4-FFF2-40B4-BE49-F238E27FC236}">
                <a16:creationId xmlns:a16="http://schemas.microsoft.com/office/drawing/2014/main" id="{0FE8EFAB-69AB-0CAF-F42E-39AAD9B6073B}"/>
              </a:ext>
            </a:extLst>
          </p:cNvPr>
          <p:cNvSpPr txBox="1"/>
          <p:nvPr/>
        </p:nvSpPr>
        <p:spPr>
          <a:xfrm>
            <a:off x="1153064" y="4061316"/>
            <a:ext cx="9885872" cy="1815882"/>
          </a:xfrm>
          <a:prstGeom prst="rect">
            <a:avLst/>
          </a:prstGeom>
          <a:noFill/>
        </p:spPr>
        <p:txBody>
          <a:bodyPr wrap="square" rtlCol="0">
            <a:spAutoFit/>
          </a:bodyPr>
          <a:lstStyle/>
          <a:p>
            <a:pPr algn="ctr"/>
            <a:endParaRPr lang="en-US" altLang="ja-JP" sz="2800" dirty="0"/>
          </a:p>
          <a:p>
            <a:pPr algn="ctr"/>
            <a:r>
              <a:rPr lang="ja-JP" altLang="en-US" sz="2800" dirty="0"/>
              <a:t>採用活動でも同じ現象が起きていて求人票の条件だけで</a:t>
            </a:r>
            <a:endParaRPr lang="en-US" altLang="ja-JP" sz="2800" dirty="0"/>
          </a:p>
          <a:p>
            <a:pPr algn="ctr"/>
            <a:r>
              <a:rPr lang="ja-JP" altLang="en-US" sz="2800" dirty="0"/>
              <a:t>求職者が集まる時代ではなくなりつつある</a:t>
            </a:r>
            <a:endParaRPr lang="en-US" altLang="ja-JP" sz="2800" dirty="0"/>
          </a:p>
          <a:p>
            <a:pPr algn="ctr"/>
            <a:endParaRPr lang="en-US" altLang="ja-JP" sz="2800" dirty="0"/>
          </a:p>
        </p:txBody>
      </p:sp>
      <p:sp>
        <p:nvSpPr>
          <p:cNvPr id="3" name="角丸四角形 2"/>
          <p:cNvSpPr/>
          <p:nvPr/>
        </p:nvSpPr>
        <p:spPr>
          <a:xfrm>
            <a:off x="1476512" y="1599139"/>
            <a:ext cx="1480048" cy="591964"/>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800" b="1" dirty="0"/>
              <a:t>過　去</a:t>
            </a:r>
          </a:p>
        </p:txBody>
      </p:sp>
      <p:sp>
        <p:nvSpPr>
          <p:cNvPr id="17" name="角丸四角形 16"/>
          <p:cNvSpPr/>
          <p:nvPr/>
        </p:nvSpPr>
        <p:spPr>
          <a:xfrm>
            <a:off x="1476512" y="3041859"/>
            <a:ext cx="1480048" cy="591964"/>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800" b="1" dirty="0"/>
              <a:t>現　在</a:t>
            </a:r>
          </a:p>
        </p:txBody>
      </p:sp>
      <p:sp>
        <p:nvSpPr>
          <p:cNvPr id="18" name="テキスト ボックス 17">
            <a:extLst>
              <a:ext uri="{FF2B5EF4-FFF2-40B4-BE49-F238E27FC236}">
                <a16:creationId xmlns:a16="http://schemas.microsoft.com/office/drawing/2014/main" id="{0FE8EFAB-69AB-0CAF-F42E-39AAD9B6073B}"/>
              </a:ext>
            </a:extLst>
          </p:cNvPr>
          <p:cNvSpPr txBox="1"/>
          <p:nvPr/>
        </p:nvSpPr>
        <p:spPr>
          <a:xfrm>
            <a:off x="3157172" y="1561560"/>
            <a:ext cx="7942724" cy="2062103"/>
          </a:xfrm>
          <a:prstGeom prst="rect">
            <a:avLst/>
          </a:prstGeom>
          <a:noFill/>
        </p:spPr>
        <p:txBody>
          <a:bodyPr wrap="square" rtlCol="0">
            <a:spAutoFit/>
          </a:bodyPr>
          <a:lstStyle/>
          <a:p>
            <a:r>
              <a:rPr lang="ja-JP" altLang="en-US" sz="3200" dirty="0"/>
              <a:t>商品名やサービスを連呼するだけの広告</a:t>
            </a:r>
            <a:endParaRPr lang="en-US" altLang="ja-JP" sz="3200" dirty="0"/>
          </a:p>
          <a:p>
            <a:r>
              <a:rPr lang="ja-JP" altLang="en-US" sz="3200" dirty="0"/>
              <a:t>　　　　　　　　　　</a:t>
            </a:r>
            <a:endParaRPr lang="en-US" altLang="ja-JP" sz="3200" dirty="0"/>
          </a:p>
          <a:p>
            <a:endParaRPr lang="en-US" altLang="ja-JP" sz="3200" dirty="0"/>
          </a:p>
          <a:p>
            <a:r>
              <a:rPr lang="ja-JP" altLang="en-US" sz="3200" dirty="0"/>
              <a:t>自社の価値を発信する広報活動</a:t>
            </a:r>
            <a:endParaRPr lang="en-US" altLang="ja-JP" sz="3200" dirty="0"/>
          </a:p>
        </p:txBody>
      </p:sp>
      <p:sp>
        <p:nvSpPr>
          <p:cNvPr id="2" name="下矢印 1"/>
          <p:cNvSpPr/>
          <p:nvPr/>
        </p:nvSpPr>
        <p:spPr>
          <a:xfrm>
            <a:off x="5344160" y="2331720"/>
            <a:ext cx="1503680" cy="518160"/>
          </a:xfrm>
          <a:prstGeom prst="downArrow">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139207466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Date Placeholder 3">
            <a:extLst>
              <a:ext uri="{FF2B5EF4-FFF2-40B4-BE49-F238E27FC236}">
                <a16:creationId xmlns:a16="http://schemas.microsoft.com/office/drawing/2014/main" id="{5D7C63F0-233D-DB7D-70F7-8798AC1D8365}"/>
              </a:ext>
            </a:extLst>
          </p:cNvPr>
          <p:cNvSpPr>
            <a:spLocks noGrp="1"/>
          </p:cNvSpPr>
          <p:nvPr>
            <p:ph type="dt" sz="half" idx="2"/>
          </p:nvPr>
        </p:nvSpPr>
        <p:spPr>
          <a:xfrm>
            <a:off x="7964424" y="6272784"/>
            <a:ext cx="3273552" cy="365125"/>
          </a:xfrm>
          <a:prstGeom prst="rect">
            <a:avLst/>
          </a:prstGeom>
        </p:spPr>
        <p:txBody>
          <a:bodyPr vert="horz" lIns="91440" tIns="45720" rIns="91440" bIns="45720" rtlCol="0" anchor="ctr"/>
          <a:lstStyle>
            <a:lvl1pPr algn="r">
              <a:defRPr sz="1400" b="1">
                <a:solidFill>
                  <a:schemeClr val="tx2"/>
                </a:solidFill>
              </a:defRPr>
            </a:lvl1pPr>
          </a:lstStyle>
          <a:p>
            <a:r>
              <a:rPr kumimoji="1" lang="ja-JP" altLang="en-US"/>
              <a:t>２０２６年３月１０日（火）</a:t>
            </a:r>
            <a:endParaRPr kumimoji="1" lang="ja-JP" altLang="en-US" dirty="0"/>
          </a:p>
        </p:txBody>
      </p:sp>
      <p:sp>
        <p:nvSpPr>
          <p:cNvPr id="15" name="フッター プレースホルダー 14">
            <a:extLst>
              <a:ext uri="{FF2B5EF4-FFF2-40B4-BE49-F238E27FC236}">
                <a16:creationId xmlns:a16="http://schemas.microsoft.com/office/drawing/2014/main" id="{EA979533-6398-2C49-4475-761E48D52E56}"/>
              </a:ext>
            </a:extLst>
          </p:cNvPr>
          <p:cNvSpPr>
            <a:spLocks noGrp="1"/>
          </p:cNvSpPr>
          <p:nvPr>
            <p:ph type="ftr" sz="quarter" idx="3"/>
          </p:nvPr>
        </p:nvSpPr>
        <p:spPr/>
        <p:txBody>
          <a:bodyPr/>
          <a:lstStyle/>
          <a:p>
            <a:r>
              <a:rPr kumimoji="1" lang="ja-JP" altLang="en-US"/>
              <a:t>一八会４６期３月例会</a:t>
            </a:r>
            <a:endParaRPr kumimoji="1" lang="ja-JP" altLang="en-US" dirty="0"/>
          </a:p>
        </p:txBody>
      </p:sp>
      <p:sp>
        <p:nvSpPr>
          <p:cNvPr id="16" name="スライド番号プレースホルダー 15">
            <a:extLst>
              <a:ext uri="{FF2B5EF4-FFF2-40B4-BE49-F238E27FC236}">
                <a16:creationId xmlns:a16="http://schemas.microsoft.com/office/drawing/2014/main" id="{2A46C8FA-649A-DAE6-EA92-7C1E32FC4AAB}"/>
              </a:ext>
            </a:extLst>
          </p:cNvPr>
          <p:cNvSpPr>
            <a:spLocks noGrp="1"/>
          </p:cNvSpPr>
          <p:nvPr>
            <p:ph type="sldNum" sz="quarter" idx="12"/>
          </p:nvPr>
        </p:nvSpPr>
        <p:spPr/>
        <p:txBody>
          <a:bodyPr/>
          <a:lstStyle/>
          <a:p>
            <a:fld id="{05FD5F69-4649-43A1-AC42-CF86B4469848}" type="slidenum">
              <a:rPr kumimoji="1" lang="ja-JP" altLang="en-US" smtClean="0"/>
              <a:t>21</a:t>
            </a:fld>
            <a:endParaRPr kumimoji="1" lang="ja-JP" altLang="en-US"/>
          </a:p>
        </p:txBody>
      </p:sp>
      <p:pic>
        <p:nvPicPr>
          <p:cNvPr id="9" name="オンライン メディア 1" title="建設LOVE　奥村くみ　新3K＋K篇（30秒）">
            <a:hlinkClick r:id="" action="ppaction://media"/>
            <a:extLst>
              <a:ext uri="{FF2B5EF4-FFF2-40B4-BE49-F238E27FC236}">
                <a16:creationId xmlns:a16="http://schemas.microsoft.com/office/drawing/2014/main" id="{750146E7-D3A0-B315-83B7-8E4755C76106}"/>
              </a:ext>
            </a:extLst>
          </p:cNvPr>
          <p:cNvPicPr>
            <a:picLocks noRot="1" noChangeAspect="1"/>
          </p:cNvPicPr>
          <p:nvPr>
            <a:videoFile r:link="rId1"/>
          </p:nvPr>
        </p:nvPicPr>
        <p:blipFill>
          <a:blip r:embed="rId4"/>
          <a:stretch>
            <a:fillRect/>
          </a:stretch>
        </p:blipFill>
        <p:spPr>
          <a:xfrm>
            <a:off x="1229360" y="356896"/>
            <a:ext cx="9733280" cy="5499316"/>
          </a:xfrm>
          <a:prstGeom prst="rect">
            <a:avLst/>
          </a:prstGeom>
        </p:spPr>
      </p:pic>
    </p:spTree>
    <p:extLst>
      <p:ext uri="{BB962C8B-B14F-4D97-AF65-F5344CB8AC3E}">
        <p14:creationId xmlns:p14="http://schemas.microsoft.com/office/powerpoint/2010/main" val="24417376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9"/>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9"/>
                                        </p:tgtEl>
                                      </p:cBhvr>
                                    </p:cmd>
                                  </p:childTnLst>
                                </p:cTn>
                              </p:par>
                            </p:childTnLst>
                          </p:cTn>
                        </p:par>
                      </p:childTnLst>
                    </p:cTn>
                  </p:par>
                </p:childTnLst>
              </p:cTn>
              <p:nextCondLst>
                <p:cond evt="onClick" delay="0">
                  <p:tgtEl>
                    <p:spTgt spid="9"/>
                  </p:tgtEl>
                </p:cond>
              </p:nextCondLst>
            </p:seq>
            <p:video>
              <p:cMediaNode vol="80000">
                <p:cTn id="12" fill="hold" display="0">
                  <p:stCondLst>
                    <p:cond delay="indefinite"/>
                  </p:stCondLst>
                </p:cTn>
                <p:tgtEl>
                  <p:spTgt spid="9"/>
                </p:tgtEl>
              </p:cMediaNode>
            </p:video>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Date Placeholder 3">
            <a:extLst>
              <a:ext uri="{FF2B5EF4-FFF2-40B4-BE49-F238E27FC236}">
                <a16:creationId xmlns:a16="http://schemas.microsoft.com/office/drawing/2014/main" id="{5D7C63F0-233D-DB7D-70F7-8798AC1D8365}"/>
              </a:ext>
            </a:extLst>
          </p:cNvPr>
          <p:cNvSpPr>
            <a:spLocks noGrp="1"/>
          </p:cNvSpPr>
          <p:nvPr>
            <p:ph type="dt" sz="half" idx="2"/>
          </p:nvPr>
        </p:nvSpPr>
        <p:spPr>
          <a:xfrm>
            <a:off x="7964424" y="6272784"/>
            <a:ext cx="3273552" cy="365125"/>
          </a:xfrm>
          <a:prstGeom prst="rect">
            <a:avLst/>
          </a:prstGeom>
        </p:spPr>
        <p:txBody>
          <a:bodyPr vert="horz" lIns="91440" tIns="45720" rIns="91440" bIns="45720" rtlCol="0" anchor="ctr"/>
          <a:lstStyle>
            <a:lvl1pPr algn="r">
              <a:defRPr sz="1400" b="1">
                <a:solidFill>
                  <a:schemeClr val="tx2"/>
                </a:solidFill>
              </a:defRPr>
            </a:lvl1pPr>
          </a:lstStyle>
          <a:p>
            <a:r>
              <a:rPr kumimoji="1" lang="ja-JP" altLang="en-US"/>
              <a:t>２０２６年３月１０日（火）</a:t>
            </a:r>
            <a:endParaRPr kumimoji="1" lang="ja-JP" altLang="en-US" dirty="0"/>
          </a:p>
        </p:txBody>
      </p:sp>
      <p:sp>
        <p:nvSpPr>
          <p:cNvPr id="15" name="フッター プレースホルダー 14">
            <a:extLst>
              <a:ext uri="{FF2B5EF4-FFF2-40B4-BE49-F238E27FC236}">
                <a16:creationId xmlns:a16="http://schemas.microsoft.com/office/drawing/2014/main" id="{EA979533-6398-2C49-4475-761E48D52E56}"/>
              </a:ext>
            </a:extLst>
          </p:cNvPr>
          <p:cNvSpPr>
            <a:spLocks noGrp="1"/>
          </p:cNvSpPr>
          <p:nvPr>
            <p:ph type="ftr" sz="quarter" idx="3"/>
          </p:nvPr>
        </p:nvSpPr>
        <p:spPr/>
        <p:txBody>
          <a:bodyPr/>
          <a:lstStyle/>
          <a:p>
            <a:r>
              <a:rPr kumimoji="1" lang="ja-JP" altLang="en-US"/>
              <a:t>一八会４６期３月例会</a:t>
            </a:r>
            <a:endParaRPr kumimoji="1" lang="ja-JP" altLang="en-US" dirty="0"/>
          </a:p>
        </p:txBody>
      </p:sp>
      <p:sp>
        <p:nvSpPr>
          <p:cNvPr id="16" name="スライド番号プレースホルダー 15">
            <a:extLst>
              <a:ext uri="{FF2B5EF4-FFF2-40B4-BE49-F238E27FC236}">
                <a16:creationId xmlns:a16="http://schemas.microsoft.com/office/drawing/2014/main" id="{2A46C8FA-649A-DAE6-EA92-7C1E32FC4AAB}"/>
              </a:ext>
            </a:extLst>
          </p:cNvPr>
          <p:cNvSpPr>
            <a:spLocks noGrp="1"/>
          </p:cNvSpPr>
          <p:nvPr>
            <p:ph type="sldNum" sz="quarter" idx="12"/>
          </p:nvPr>
        </p:nvSpPr>
        <p:spPr/>
        <p:txBody>
          <a:bodyPr/>
          <a:lstStyle/>
          <a:p>
            <a:fld id="{05FD5F69-4649-43A1-AC42-CF86B4469848}" type="slidenum">
              <a:rPr kumimoji="1" lang="ja-JP" altLang="en-US" smtClean="0"/>
              <a:t>22</a:t>
            </a:fld>
            <a:endParaRPr kumimoji="1" lang="ja-JP" altLang="en-US"/>
          </a:p>
        </p:txBody>
      </p:sp>
      <p:pic>
        <p:nvPicPr>
          <p:cNvPr id="4" name="オンライン メディア 3" title="【ウーブン・シティ ローンチ篇】TVCM 30秒｜トヨタイムズ">
            <a:hlinkClick r:id="" action="ppaction://media"/>
            <a:extLst>
              <a:ext uri="{FF2B5EF4-FFF2-40B4-BE49-F238E27FC236}">
                <a16:creationId xmlns:a16="http://schemas.microsoft.com/office/drawing/2014/main" id="{E60145E6-0FFD-6962-F455-E71D420373AF}"/>
              </a:ext>
            </a:extLst>
          </p:cNvPr>
          <p:cNvPicPr>
            <a:picLocks noRot="1" noChangeAspect="1"/>
          </p:cNvPicPr>
          <p:nvPr>
            <a:videoFile r:link="rId1"/>
          </p:nvPr>
        </p:nvPicPr>
        <p:blipFill>
          <a:blip r:embed="rId4"/>
          <a:stretch>
            <a:fillRect/>
          </a:stretch>
        </p:blipFill>
        <p:spPr>
          <a:xfrm>
            <a:off x="1189752" y="337733"/>
            <a:ext cx="9812496" cy="5544073"/>
          </a:xfrm>
          <a:prstGeom prst="rect">
            <a:avLst/>
          </a:prstGeom>
        </p:spPr>
      </p:pic>
    </p:spTree>
    <p:extLst>
      <p:ext uri="{BB962C8B-B14F-4D97-AF65-F5344CB8AC3E}">
        <p14:creationId xmlns:p14="http://schemas.microsoft.com/office/powerpoint/2010/main" val="10701467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Date Placeholder 3">
            <a:extLst>
              <a:ext uri="{FF2B5EF4-FFF2-40B4-BE49-F238E27FC236}">
                <a16:creationId xmlns:a16="http://schemas.microsoft.com/office/drawing/2014/main" id="{072273AB-BDAD-7912-0714-2920D7259574}"/>
              </a:ext>
            </a:extLst>
          </p:cNvPr>
          <p:cNvSpPr>
            <a:spLocks noGrp="1"/>
          </p:cNvSpPr>
          <p:nvPr>
            <p:ph type="dt" sz="half" idx="2"/>
          </p:nvPr>
        </p:nvSpPr>
        <p:spPr>
          <a:prstGeom prst="rect">
            <a:avLst/>
          </a:prstGeom>
        </p:spPr>
        <p:txBody>
          <a:bodyPr vert="horz" lIns="91440" tIns="45720" rIns="91440" bIns="45720" rtlCol="0" anchor="ctr"/>
          <a:lstStyle>
            <a:lvl1pPr algn="r">
              <a:defRPr sz="1400" b="1">
                <a:solidFill>
                  <a:schemeClr val="tx2"/>
                </a:solidFill>
              </a:defRPr>
            </a:lvl1pPr>
          </a:lstStyle>
          <a:p>
            <a:r>
              <a:rPr kumimoji="1" lang="ja-JP" altLang="en-US"/>
              <a:t>２０２６年３月１０日（火）</a:t>
            </a:r>
            <a:endParaRPr kumimoji="1" lang="ja-JP" altLang="en-US" dirty="0"/>
          </a:p>
        </p:txBody>
      </p:sp>
      <p:sp>
        <p:nvSpPr>
          <p:cNvPr id="10" name="フッター プレースホルダー 9">
            <a:extLst>
              <a:ext uri="{FF2B5EF4-FFF2-40B4-BE49-F238E27FC236}">
                <a16:creationId xmlns:a16="http://schemas.microsoft.com/office/drawing/2014/main" id="{40ED76A4-E351-5D2F-2777-4962174AA356}"/>
              </a:ext>
            </a:extLst>
          </p:cNvPr>
          <p:cNvSpPr>
            <a:spLocks noGrp="1"/>
          </p:cNvSpPr>
          <p:nvPr>
            <p:ph type="ftr" sz="quarter" idx="3"/>
          </p:nvPr>
        </p:nvSpPr>
        <p:spPr/>
        <p:txBody>
          <a:bodyPr/>
          <a:lstStyle/>
          <a:p>
            <a:r>
              <a:rPr kumimoji="1" lang="ja-JP" altLang="en-US"/>
              <a:t>一八会４６期３月例会</a:t>
            </a:r>
            <a:endParaRPr kumimoji="1" lang="ja-JP" altLang="en-US" dirty="0"/>
          </a:p>
        </p:txBody>
      </p:sp>
      <p:sp>
        <p:nvSpPr>
          <p:cNvPr id="4" name="テキスト ボックス 3">
            <a:extLst>
              <a:ext uri="{FF2B5EF4-FFF2-40B4-BE49-F238E27FC236}">
                <a16:creationId xmlns:a16="http://schemas.microsoft.com/office/drawing/2014/main" id="{490DA239-E88B-5957-CF13-DA161210B1FB}"/>
              </a:ext>
            </a:extLst>
          </p:cNvPr>
          <p:cNvSpPr txBox="1"/>
          <p:nvPr/>
        </p:nvSpPr>
        <p:spPr>
          <a:xfrm>
            <a:off x="1213449" y="2061484"/>
            <a:ext cx="9765103" cy="3024802"/>
          </a:xfrm>
          <a:prstGeom prst="rect">
            <a:avLst/>
          </a:prstGeom>
          <a:noFill/>
        </p:spPr>
        <p:txBody>
          <a:bodyPr wrap="square" rtlCol="0">
            <a:spAutoFit/>
          </a:bodyPr>
          <a:lstStyle/>
          <a:p>
            <a:pPr algn="ctr"/>
            <a:r>
              <a:rPr kumimoji="1" lang="ja-JP" altLang="en-US" sz="3600" dirty="0"/>
              <a:t>広報≠成果物の発信</a:t>
            </a:r>
            <a:endParaRPr kumimoji="1" lang="en-US" altLang="ja-JP" sz="3600" dirty="0"/>
          </a:p>
          <a:p>
            <a:pPr algn="ctr"/>
            <a:endParaRPr lang="en-US" altLang="ja-JP" sz="2800" dirty="0"/>
          </a:p>
          <a:p>
            <a:pPr algn="ctr">
              <a:lnSpc>
                <a:spcPct val="150000"/>
              </a:lnSpc>
            </a:pPr>
            <a:r>
              <a:rPr kumimoji="1" lang="ja-JP" altLang="en-US" sz="2800" b="1" dirty="0">
                <a:solidFill>
                  <a:schemeClr val="accent2"/>
                </a:solidFill>
              </a:rPr>
              <a:t>・</a:t>
            </a:r>
            <a:r>
              <a:rPr kumimoji="1" lang="ja-JP" altLang="en-US" sz="2800" dirty="0"/>
              <a:t>事業活動のプロセスの発信により相互関係</a:t>
            </a:r>
            <a:r>
              <a:rPr lang="ja-JP" altLang="en-US" sz="2800" dirty="0"/>
              <a:t>の構築</a:t>
            </a:r>
            <a:r>
              <a:rPr kumimoji="1" lang="ja-JP" altLang="en-US" sz="2800" dirty="0"/>
              <a:t>が広報</a:t>
            </a:r>
            <a:endParaRPr kumimoji="1" lang="en-US" altLang="ja-JP" sz="2800" dirty="0"/>
          </a:p>
          <a:p>
            <a:pPr algn="ctr">
              <a:lnSpc>
                <a:spcPct val="150000"/>
              </a:lnSpc>
            </a:pPr>
            <a:r>
              <a:rPr lang="ja-JP" altLang="en-US" sz="2800" b="1" dirty="0">
                <a:solidFill>
                  <a:schemeClr val="accent2"/>
                </a:solidFill>
              </a:rPr>
              <a:t>・</a:t>
            </a:r>
            <a:r>
              <a:rPr lang="ja-JP" altLang="en-US" sz="2800" dirty="0"/>
              <a:t>相互に利益のある良好な関係を築き、維持するための考え方およびコミュニケーション行為</a:t>
            </a:r>
            <a:endParaRPr kumimoji="1" lang="ja-JP" altLang="en-US" sz="2800" dirty="0"/>
          </a:p>
        </p:txBody>
      </p:sp>
      <p:sp>
        <p:nvSpPr>
          <p:cNvPr id="3" name="スライド番号プレースホルダー 2"/>
          <p:cNvSpPr>
            <a:spLocks noGrp="1"/>
          </p:cNvSpPr>
          <p:nvPr>
            <p:ph type="sldNum" sz="quarter" idx="12"/>
          </p:nvPr>
        </p:nvSpPr>
        <p:spPr/>
        <p:txBody>
          <a:bodyPr/>
          <a:lstStyle/>
          <a:p>
            <a:fld id="{05FD5F69-4649-43A1-AC42-CF86B4469848}" type="slidenum">
              <a:rPr kumimoji="1" lang="ja-JP" altLang="en-US" smtClean="0"/>
              <a:t>23</a:t>
            </a:fld>
            <a:endParaRPr kumimoji="1" lang="ja-JP" altLang="en-US"/>
          </a:p>
        </p:txBody>
      </p:sp>
      <p:sp>
        <p:nvSpPr>
          <p:cNvPr id="7" name="テキスト ボックス 6">
            <a:extLst>
              <a:ext uri="{FF2B5EF4-FFF2-40B4-BE49-F238E27FC236}">
                <a16:creationId xmlns:a16="http://schemas.microsoft.com/office/drawing/2014/main" id="{F395B384-4EB5-2359-D5A2-9BC8470674B4}"/>
              </a:ext>
            </a:extLst>
          </p:cNvPr>
          <p:cNvSpPr txBox="1"/>
          <p:nvPr/>
        </p:nvSpPr>
        <p:spPr>
          <a:xfrm>
            <a:off x="1057410" y="348156"/>
            <a:ext cx="9573264" cy="707886"/>
          </a:xfrm>
          <a:prstGeom prst="rect">
            <a:avLst/>
          </a:prstGeom>
          <a:noFill/>
        </p:spPr>
        <p:txBody>
          <a:bodyPr wrap="square" rtlCol="0">
            <a:spAutoFit/>
          </a:bodyPr>
          <a:lstStyle/>
          <a:p>
            <a:r>
              <a:rPr lang="ja-JP" altLang="en-US" sz="4000" dirty="0"/>
              <a:t>「広報」という言葉の再確認</a:t>
            </a:r>
            <a:endParaRPr kumimoji="1" lang="ja-JP" altLang="en-US" sz="4000" dirty="0"/>
          </a:p>
        </p:txBody>
      </p:sp>
      <p:grpSp>
        <p:nvGrpSpPr>
          <p:cNvPr id="9" name="Group 6">
            <a:extLst>
              <a:ext uri="{FF2B5EF4-FFF2-40B4-BE49-F238E27FC236}">
                <a16:creationId xmlns:a16="http://schemas.microsoft.com/office/drawing/2014/main" id="{5948E5A6-8ABC-3C6A-F052-B2D20B522151}"/>
              </a:ext>
            </a:extLst>
          </p:cNvPr>
          <p:cNvGrpSpPr>
            <a:grpSpLocks noChangeAspect="1"/>
          </p:cNvGrpSpPr>
          <p:nvPr/>
        </p:nvGrpSpPr>
        <p:grpSpPr>
          <a:xfrm>
            <a:off x="570111" y="543400"/>
            <a:ext cx="352070" cy="352070"/>
            <a:chOff x="11361456" y="6195813"/>
            <a:chExt cx="548640" cy="548640"/>
          </a:xfrm>
        </p:grpSpPr>
        <p:sp>
          <p:nvSpPr>
            <p:cNvPr id="11" name="Oval 7">
              <a:extLst>
                <a:ext uri="{FF2B5EF4-FFF2-40B4-BE49-F238E27FC236}">
                  <a16:creationId xmlns:a16="http://schemas.microsoft.com/office/drawing/2014/main" id="{D1C2EFF6-7093-AA64-A587-9A2E94560EA9}"/>
                </a:ext>
              </a:extLst>
            </p:cNvPr>
            <p:cNvSpPr/>
            <p:nvPr/>
          </p:nvSpPr>
          <p:spPr>
            <a:xfrm>
              <a:off x="11361456" y="6195813"/>
              <a:ext cx="548640" cy="548640"/>
            </a:xfrm>
            <a:prstGeom prst="ellipse">
              <a:avLst/>
            </a:prstGeom>
            <a:blipFill dpi="0" rotWithShape="1">
              <a:blip r:embed="rId3">
                <a:duotone>
                  <a:schemeClr val="accent1">
                    <a:shade val="45000"/>
                    <a:satMod val="135000"/>
                  </a:schemeClr>
                  <a:prstClr val="white"/>
                </a:duotone>
                <a:extLst>
                  <a:ext uri="{BEBA8EAE-BF5A-486C-A8C5-ECC9F3942E4B}">
                    <a14:imgProps xmlns:a14="http://schemas.microsoft.com/office/drawing/2010/main">
                      <a14:imgLayer r:embed="rId4">
                        <a14:imgEffect>
                          <a14:saturation sat="95000"/>
                        </a14:imgEffect>
                        <a14:imgEffect>
                          <a14:brightnessContrast bright="-40000" contrast="20000"/>
                        </a14:imgEffect>
                      </a14:imgLayer>
                    </a14:imgProps>
                  </a:ext>
                </a:extLst>
              </a:blip>
              <a:srcRect/>
              <a:tile tx="50800" ty="0" sx="85000" sy="85000" flip="none" algn="tl"/>
            </a:blipFill>
            <a:ln w="25400" cap="flat" cmpd="sng" algn="ctr">
              <a:noFill/>
              <a:prstDash val="solid"/>
            </a:ln>
            <a:effectLst/>
          </p:spPr>
          <p:txBody>
            <a:bodyPr/>
            <a:lstStyle/>
            <a:p>
              <a:endParaRPr lang="ja-JP" altLang="en-US" dirty="0"/>
            </a:p>
          </p:txBody>
        </p:sp>
        <p:sp>
          <p:nvSpPr>
            <p:cNvPr id="12" name="Oval 8">
              <a:extLst>
                <a:ext uri="{FF2B5EF4-FFF2-40B4-BE49-F238E27FC236}">
                  <a16:creationId xmlns:a16="http://schemas.microsoft.com/office/drawing/2014/main" id="{0E942152-FC55-30F5-0800-558B1B5C490E}"/>
                </a:ext>
              </a:extLst>
            </p:cNvPr>
            <p:cNvSpPr/>
            <p:nvPr/>
          </p:nvSpPr>
          <p:spPr>
            <a:xfrm>
              <a:off x="11396488" y="6230844"/>
              <a:ext cx="478576" cy="478578"/>
            </a:xfrm>
            <a:prstGeom prst="ellipse">
              <a:avLst/>
            </a:prstGeom>
            <a:noFill/>
            <a:ln w="12700" cap="flat" cmpd="sng" algn="ctr">
              <a:solidFill>
                <a:srgbClr val="FFFFFF"/>
              </a:solidFill>
              <a:prstDash val="solid"/>
            </a:ln>
            <a:effectLst/>
          </p:spPr>
          <p:txBody>
            <a:bodyPr/>
            <a:lstStyle/>
            <a:p>
              <a:endParaRPr lang="ja-JP" altLang="en-US"/>
            </a:p>
          </p:txBody>
        </p:sp>
      </p:grpSp>
    </p:spTree>
    <p:extLst>
      <p:ext uri="{BB962C8B-B14F-4D97-AF65-F5344CB8AC3E}">
        <p14:creationId xmlns:p14="http://schemas.microsoft.com/office/powerpoint/2010/main" val="264279310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9F40D8B9-EF4A-D18D-BDDB-C12C748CF0F7}"/>
              </a:ext>
            </a:extLst>
          </p:cNvPr>
          <p:cNvSpPr txBox="1"/>
          <p:nvPr/>
        </p:nvSpPr>
        <p:spPr>
          <a:xfrm>
            <a:off x="1601638" y="2151727"/>
            <a:ext cx="8988725" cy="2554545"/>
          </a:xfrm>
          <a:prstGeom prst="rect">
            <a:avLst/>
          </a:prstGeom>
          <a:noFill/>
        </p:spPr>
        <p:txBody>
          <a:bodyPr wrap="square" rtlCol="0">
            <a:spAutoFit/>
          </a:bodyPr>
          <a:lstStyle/>
          <a:p>
            <a:pPr algn="ctr"/>
            <a:r>
              <a:rPr lang="ja-JP" altLang="en-US" sz="3200" dirty="0"/>
              <a:t>日常の小さな出来事や情報を発信して</a:t>
            </a:r>
            <a:endParaRPr lang="en-US" altLang="ja-JP" sz="3200" dirty="0"/>
          </a:p>
          <a:p>
            <a:pPr algn="ctr"/>
            <a:r>
              <a:rPr lang="ja-JP" altLang="en-US" sz="3200" dirty="0"/>
              <a:t>共有する事で繋がりをつくる</a:t>
            </a:r>
            <a:endParaRPr lang="en-US" altLang="ja-JP" sz="3200" dirty="0"/>
          </a:p>
          <a:p>
            <a:pPr algn="ctr"/>
            <a:endParaRPr lang="en-US" altLang="ja-JP" sz="3200" dirty="0"/>
          </a:p>
          <a:p>
            <a:pPr algn="ctr"/>
            <a:endParaRPr lang="en-US" altLang="ja-JP" sz="3200" dirty="0"/>
          </a:p>
          <a:p>
            <a:pPr algn="ctr"/>
            <a:r>
              <a:rPr lang="ja-JP" altLang="en-US" sz="3200" dirty="0"/>
              <a:t>情報を発信者と受信者に信頼関係</a:t>
            </a:r>
            <a:endParaRPr lang="en-US" altLang="ja-JP" sz="3200" dirty="0"/>
          </a:p>
        </p:txBody>
      </p:sp>
      <p:sp>
        <p:nvSpPr>
          <p:cNvPr id="9" name="Date Placeholder 3">
            <a:extLst>
              <a:ext uri="{FF2B5EF4-FFF2-40B4-BE49-F238E27FC236}">
                <a16:creationId xmlns:a16="http://schemas.microsoft.com/office/drawing/2014/main" id="{1CB6BF9D-0C5E-6A16-2982-6EC084678ABE}"/>
              </a:ext>
            </a:extLst>
          </p:cNvPr>
          <p:cNvSpPr>
            <a:spLocks noGrp="1"/>
          </p:cNvSpPr>
          <p:nvPr>
            <p:ph type="dt" sz="half" idx="2"/>
          </p:nvPr>
        </p:nvSpPr>
        <p:spPr>
          <a:xfrm>
            <a:off x="7964424" y="6272784"/>
            <a:ext cx="3273552" cy="365125"/>
          </a:xfrm>
          <a:prstGeom prst="rect">
            <a:avLst/>
          </a:prstGeom>
        </p:spPr>
        <p:txBody>
          <a:bodyPr vert="horz" lIns="91440" tIns="45720" rIns="91440" bIns="45720" rtlCol="0" anchor="ctr"/>
          <a:lstStyle>
            <a:lvl1pPr algn="r">
              <a:defRPr sz="1400" b="1">
                <a:solidFill>
                  <a:schemeClr val="tx2"/>
                </a:solidFill>
              </a:defRPr>
            </a:lvl1pPr>
          </a:lstStyle>
          <a:p>
            <a:r>
              <a:rPr kumimoji="1" lang="ja-JP" altLang="en-US"/>
              <a:t>２０２６年３月１０日（火）</a:t>
            </a:r>
            <a:endParaRPr kumimoji="1" lang="ja-JP" altLang="en-US" dirty="0"/>
          </a:p>
        </p:txBody>
      </p:sp>
      <p:sp>
        <p:nvSpPr>
          <p:cNvPr id="12" name="フッター プレースホルダー 11">
            <a:extLst>
              <a:ext uri="{FF2B5EF4-FFF2-40B4-BE49-F238E27FC236}">
                <a16:creationId xmlns:a16="http://schemas.microsoft.com/office/drawing/2014/main" id="{02D2A11F-E025-F693-3468-112F0D506F26}"/>
              </a:ext>
            </a:extLst>
          </p:cNvPr>
          <p:cNvSpPr>
            <a:spLocks noGrp="1"/>
          </p:cNvSpPr>
          <p:nvPr>
            <p:ph type="ftr" sz="quarter" idx="3"/>
          </p:nvPr>
        </p:nvSpPr>
        <p:spPr/>
        <p:txBody>
          <a:bodyPr/>
          <a:lstStyle/>
          <a:p>
            <a:r>
              <a:rPr kumimoji="1" lang="ja-JP" altLang="en-US"/>
              <a:t>一八会４６期３月例会</a:t>
            </a:r>
            <a:endParaRPr kumimoji="1" lang="ja-JP" altLang="en-US" dirty="0"/>
          </a:p>
        </p:txBody>
      </p:sp>
      <p:sp>
        <p:nvSpPr>
          <p:cNvPr id="13" name="スライド番号プレースホルダー 12">
            <a:extLst>
              <a:ext uri="{FF2B5EF4-FFF2-40B4-BE49-F238E27FC236}">
                <a16:creationId xmlns:a16="http://schemas.microsoft.com/office/drawing/2014/main" id="{4EF5AF73-CEC9-23DF-DCED-14B507280CD3}"/>
              </a:ext>
            </a:extLst>
          </p:cNvPr>
          <p:cNvSpPr>
            <a:spLocks noGrp="1"/>
          </p:cNvSpPr>
          <p:nvPr>
            <p:ph type="sldNum" sz="quarter" idx="12"/>
          </p:nvPr>
        </p:nvSpPr>
        <p:spPr/>
        <p:txBody>
          <a:bodyPr/>
          <a:lstStyle/>
          <a:p>
            <a:fld id="{05FD5F69-4649-43A1-AC42-CF86B4469848}" type="slidenum">
              <a:rPr kumimoji="1" lang="ja-JP" altLang="en-US" smtClean="0"/>
              <a:t>24</a:t>
            </a:fld>
            <a:endParaRPr kumimoji="1" lang="ja-JP" altLang="en-US"/>
          </a:p>
        </p:txBody>
      </p:sp>
      <p:sp>
        <p:nvSpPr>
          <p:cNvPr id="3" name="テキスト ボックス 2">
            <a:extLst>
              <a:ext uri="{FF2B5EF4-FFF2-40B4-BE49-F238E27FC236}">
                <a16:creationId xmlns:a16="http://schemas.microsoft.com/office/drawing/2014/main" id="{B8A80B0A-3066-26CE-167A-C25DD11B0B68}"/>
              </a:ext>
            </a:extLst>
          </p:cNvPr>
          <p:cNvSpPr txBox="1"/>
          <p:nvPr/>
        </p:nvSpPr>
        <p:spPr>
          <a:xfrm>
            <a:off x="1057410" y="348156"/>
            <a:ext cx="9573264" cy="707886"/>
          </a:xfrm>
          <a:prstGeom prst="rect">
            <a:avLst/>
          </a:prstGeom>
          <a:noFill/>
        </p:spPr>
        <p:txBody>
          <a:bodyPr wrap="square" rtlCol="0">
            <a:spAutoFit/>
          </a:bodyPr>
          <a:lstStyle/>
          <a:p>
            <a:r>
              <a:rPr kumimoji="1" lang="ja-JP" altLang="en-US" sz="4000" dirty="0"/>
              <a:t>相互関係構築</a:t>
            </a:r>
            <a:endParaRPr kumimoji="1" lang="en-US" altLang="ja-JP" sz="4000" dirty="0"/>
          </a:p>
        </p:txBody>
      </p:sp>
      <p:grpSp>
        <p:nvGrpSpPr>
          <p:cNvPr id="4" name="Group 6">
            <a:extLst>
              <a:ext uri="{FF2B5EF4-FFF2-40B4-BE49-F238E27FC236}">
                <a16:creationId xmlns:a16="http://schemas.microsoft.com/office/drawing/2014/main" id="{5D5D0CB7-6875-F398-587C-47FA5D6D335E}"/>
              </a:ext>
            </a:extLst>
          </p:cNvPr>
          <p:cNvGrpSpPr>
            <a:grpSpLocks noChangeAspect="1"/>
          </p:cNvGrpSpPr>
          <p:nvPr/>
        </p:nvGrpSpPr>
        <p:grpSpPr>
          <a:xfrm>
            <a:off x="570111" y="543400"/>
            <a:ext cx="352070" cy="352070"/>
            <a:chOff x="11361456" y="6195813"/>
            <a:chExt cx="548640" cy="548640"/>
          </a:xfrm>
        </p:grpSpPr>
        <p:sp>
          <p:nvSpPr>
            <p:cNvPr id="5" name="Oval 7">
              <a:extLst>
                <a:ext uri="{FF2B5EF4-FFF2-40B4-BE49-F238E27FC236}">
                  <a16:creationId xmlns:a16="http://schemas.microsoft.com/office/drawing/2014/main" id="{3621CF17-34FA-A15C-FE2C-695C92D48184}"/>
                </a:ext>
              </a:extLst>
            </p:cNvPr>
            <p:cNvSpPr/>
            <p:nvPr/>
          </p:nvSpPr>
          <p:spPr>
            <a:xfrm>
              <a:off x="11361456" y="6195813"/>
              <a:ext cx="548640" cy="548640"/>
            </a:xfrm>
            <a:prstGeom prst="ellipse">
              <a:avLst/>
            </a:prstGeom>
            <a:blipFill dpi="0" rotWithShape="1">
              <a:blip r:embed="rId3">
                <a:duotone>
                  <a:schemeClr val="accent1">
                    <a:shade val="45000"/>
                    <a:satMod val="135000"/>
                  </a:schemeClr>
                  <a:prstClr val="white"/>
                </a:duotone>
                <a:extLst>
                  <a:ext uri="{BEBA8EAE-BF5A-486C-A8C5-ECC9F3942E4B}">
                    <a14:imgProps xmlns:a14="http://schemas.microsoft.com/office/drawing/2010/main">
                      <a14:imgLayer r:embed="rId4">
                        <a14:imgEffect>
                          <a14:saturation sat="95000"/>
                        </a14:imgEffect>
                        <a14:imgEffect>
                          <a14:brightnessContrast bright="-40000" contrast="20000"/>
                        </a14:imgEffect>
                      </a14:imgLayer>
                    </a14:imgProps>
                  </a:ext>
                </a:extLst>
              </a:blip>
              <a:srcRect/>
              <a:tile tx="50800" ty="0" sx="85000" sy="85000" flip="none" algn="tl"/>
            </a:blipFill>
            <a:ln w="25400" cap="flat" cmpd="sng" algn="ctr">
              <a:noFill/>
              <a:prstDash val="solid"/>
            </a:ln>
            <a:effectLst/>
          </p:spPr>
          <p:txBody>
            <a:bodyPr/>
            <a:lstStyle/>
            <a:p>
              <a:endParaRPr lang="ja-JP" altLang="en-US" dirty="0"/>
            </a:p>
          </p:txBody>
        </p:sp>
        <p:sp>
          <p:nvSpPr>
            <p:cNvPr id="6" name="Oval 8">
              <a:extLst>
                <a:ext uri="{FF2B5EF4-FFF2-40B4-BE49-F238E27FC236}">
                  <a16:creationId xmlns:a16="http://schemas.microsoft.com/office/drawing/2014/main" id="{00058264-BAED-DD98-F21A-0E2754B2EB3A}"/>
                </a:ext>
              </a:extLst>
            </p:cNvPr>
            <p:cNvSpPr/>
            <p:nvPr/>
          </p:nvSpPr>
          <p:spPr>
            <a:xfrm>
              <a:off x="11396488" y="6230844"/>
              <a:ext cx="478576" cy="478578"/>
            </a:xfrm>
            <a:prstGeom prst="ellipse">
              <a:avLst/>
            </a:prstGeom>
            <a:noFill/>
            <a:ln w="12700" cap="flat" cmpd="sng" algn="ctr">
              <a:solidFill>
                <a:srgbClr val="FFFFFF"/>
              </a:solidFill>
              <a:prstDash val="solid"/>
            </a:ln>
            <a:effectLst/>
          </p:spPr>
          <p:txBody>
            <a:bodyPr/>
            <a:lstStyle/>
            <a:p>
              <a:endParaRPr lang="ja-JP" altLang="en-US"/>
            </a:p>
          </p:txBody>
        </p:sp>
      </p:grpSp>
      <p:sp>
        <p:nvSpPr>
          <p:cNvPr id="7" name="下矢印 1">
            <a:extLst>
              <a:ext uri="{FF2B5EF4-FFF2-40B4-BE49-F238E27FC236}">
                <a16:creationId xmlns:a16="http://schemas.microsoft.com/office/drawing/2014/main" id="{F3F7E28B-1CEF-0C05-88B9-FB77859F4DD8}"/>
              </a:ext>
            </a:extLst>
          </p:cNvPr>
          <p:cNvSpPr/>
          <p:nvPr/>
        </p:nvSpPr>
        <p:spPr>
          <a:xfrm>
            <a:off x="5344160" y="3429000"/>
            <a:ext cx="1503680" cy="518160"/>
          </a:xfrm>
          <a:prstGeom prst="downArrow">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408711383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3E6C35-F5C0-1BEC-5C9A-95A4FC1D96DA}"/>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8CEA9DB4-EC12-433E-40C5-02EDDBC44665}"/>
              </a:ext>
            </a:extLst>
          </p:cNvPr>
          <p:cNvSpPr>
            <a:spLocks noGrp="1"/>
          </p:cNvSpPr>
          <p:nvPr>
            <p:ph type="ctrTitle"/>
          </p:nvPr>
        </p:nvSpPr>
        <p:spPr/>
        <p:txBody>
          <a:bodyPr>
            <a:normAutofit/>
          </a:bodyPr>
          <a:lstStyle/>
          <a:p>
            <a:pPr algn="ctr"/>
            <a:r>
              <a:rPr kumimoji="1" lang="ja-JP" altLang="en-US" sz="4800" dirty="0"/>
              <a:t>広報を始めるために</a:t>
            </a:r>
          </a:p>
        </p:txBody>
      </p:sp>
      <p:sp>
        <p:nvSpPr>
          <p:cNvPr id="7" name="Date Placeholder 3">
            <a:extLst>
              <a:ext uri="{FF2B5EF4-FFF2-40B4-BE49-F238E27FC236}">
                <a16:creationId xmlns:a16="http://schemas.microsoft.com/office/drawing/2014/main" id="{4FB089C3-4FFA-D86D-4E63-042460C60652}"/>
              </a:ext>
            </a:extLst>
          </p:cNvPr>
          <p:cNvSpPr>
            <a:spLocks noGrp="1"/>
          </p:cNvSpPr>
          <p:nvPr>
            <p:ph type="dt" sz="half" idx="2"/>
          </p:nvPr>
        </p:nvSpPr>
        <p:spPr>
          <a:prstGeom prst="rect">
            <a:avLst/>
          </a:prstGeom>
        </p:spPr>
        <p:txBody>
          <a:bodyPr vert="horz" lIns="91440" tIns="45720" rIns="91440" bIns="45720" rtlCol="0" anchor="ctr"/>
          <a:lstStyle>
            <a:lvl1pPr algn="r">
              <a:defRPr sz="1400" b="1">
                <a:solidFill>
                  <a:schemeClr val="tx2"/>
                </a:solidFill>
              </a:defRPr>
            </a:lvl1pPr>
          </a:lstStyle>
          <a:p>
            <a:r>
              <a:rPr kumimoji="1" lang="ja-JP" altLang="en-US"/>
              <a:t>２０２６年３月１０日（火）</a:t>
            </a:r>
            <a:endParaRPr kumimoji="1" lang="ja-JP" altLang="en-US" dirty="0"/>
          </a:p>
        </p:txBody>
      </p:sp>
      <p:sp>
        <p:nvSpPr>
          <p:cNvPr id="9" name="フッター プレースホルダー 8">
            <a:extLst>
              <a:ext uri="{FF2B5EF4-FFF2-40B4-BE49-F238E27FC236}">
                <a16:creationId xmlns:a16="http://schemas.microsoft.com/office/drawing/2014/main" id="{DC5DE906-172C-8237-C60A-9772CB595A2A}"/>
              </a:ext>
            </a:extLst>
          </p:cNvPr>
          <p:cNvSpPr>
            <a:spLocks noGrp="1"/>
          </p:cNvSpPr>
          <p:nvPr>
            <p:ph type="ftr" sz="quarter" idx="3"/>
          </p:nvPr>
        </p:nvSpPr>
        <p:spPr/>
        <p:txBody>
          <a:bodyPr/>
          <a:lstStyle/>
          <a:p>
            <a:r>
              <a:rPr kumimoji="1" lang="ja-JP" altLang="en-US"/>
              <a:t>一八会４６期３月例会</a:t>
            </a:r>
            <a:endParaRPr kumimoji="1" lang="ja-JP" altLang="en-US" dirty="0"/>
          </a:p>
        </p:txBody>
      </p:sp>
    </p:spTree>
    <p:extLst>
      <p:ext uri="{BB962C8B-B14F-4D97-AF65-F5344CB8AC3E}">
        <p14:creationId xmlns:p14="http://schemas.microsoft.com/office/powerpoint/2010/main" val="388052383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AA8E8ABC-B648-0588-D77A-4212C8AF3183}"/>
              </a:ext>
            </a:extLst>
          </p:cNvPr>
          <p:cNvSpPr txBox="1"/>
          <p:nvPr/>
        </p:nvSpPr>
        <p:spPr>
          <a:xfrm>
            <a:off x="1044242" y="2002364"/>
            <a:ext cx="10103517" cy="3240246"/>
          </a:xfrm>
          <a:prstGeom prst="rect">
            <a:avLst/>
          </a:prstGeom>
          <a:noFill/>
        </p:spPr>
        <p:txBody>
          <a:bodyPr wrap="square" rtlCol="0">
            <a:spAutoFit/>
          </a:bodyPr>
          <a:lstStyle/>
          <a:p>
            <a:pPr marL="457200" indent="-457200">
              <a:lnSpc>
                <a:spcPct val="150000"/>
              </a:lnSpc>
              <a:buClr>
                <a:schemeClr val="accent2"/>
              </a:buClr>
              <a:buFont typeface="Wingdings" panose="05000000000000000000" pitchFamily="2" charset="2"/>
              <a:buChar char="l"/>
            </a:pPr>
            <a:r>
              <a:rPr kumimoji="1" lang="ja-JP" altLang="en-US" sz="2800" dirty="0"/>
              <a:t>広報という言葉が中小企業にとって馴染みがない</a:t>
            </a:r>
            <a:endParaRPr kumimoji="1" lang="en-US" altLang="ja-JP" sz="2800" dirty="0"/>
          </a:p>
          <a:p>
            <a:pPr marL="457200" indent="-457200">
              <a:lnSpc>
                <a:spcPct val="150000"/>
              </a:lnSpc>
              <a:buClr>
                <a:schemeClr val="accent2"/>
              </a:buClr>
              <a:buFont typeface="Wingdings" panose="05000000000000000000" pitchFamily="2" charset="2"/>
              <a:buChar char="l"/>
            </a:pPr>
            <a:r>
              <a:rPr lang="ja-JP" altLang="en-US" sz="2800" dirty="0"/>
              <a:t>新聞やテレビに取り上げられるのは特別な事をやっている会社だけ</a:t>
            </a:r>
            <a:endParaRPr lang="en-US" altLang="ja-JP" sz="2800" dirty="0"/>
          </a:p>
          <a:p>
            <a:pPr marL="457200" indent="-457200">
              <a:lnSpc>
                <a:spcPct val="150000"/>
              </a:lnSpc>
              <a:buClr>
                <a:schemeClr val="accent2"/>
              </a:buClr>
              <a:buFont typeface="Wingdings" panose="05000000000000000000" pitchFamily="2" charset="2"/>
              <a:buChar char="l"/>
            </a:pPr>
            <a:r>
              <a:rPr lang="ja-JP" altLang="en-US" sz="2800" dirty="0"/>
              <a:t>取り上げてもらうためには伝手がないと難しい</a:t>
            </a:r>
            <a:endParaRPr lang="en-US" altLang="ja-JP" sz="2800" dirty="0"/>
          </a:p>
          <a:p>
            <a:pPr marL="457200" indent="-457200">
              <a:lnSpc>
                <a:spcPct val="150000"/>
              </a:lnSpc>
              <a:buClr>
                <a:schemeClr val="accent2"/>
              </a:buClr>
              <a:buFont typeface="Wingdings" panose="05000000000000000000" pitchFamily="2" charset="2"/>
              <a:buChar char="l"/>
            </a:pPr>
            <a:r>
              <a:rPr lang="ja-JP" altLang="en-US" sz="2800" dirty="0"/>
              <a:t>取り扱っている商品やサービスに差別化出来る要素がない</a:t>
            </a:r>
            <a:endParaRPr lang="en-US" altLang="ja-JP" sz="2800" dirty="0"/>
          </a:p>
        </p:txBody>
      </p:sp>
      <p:sp>
        <p:nvSpPr>
          <p:cNvPr id="8" name="Date Placeholder 3">
            <a:extLst>
              <a:ext uri="{FF2B5EF4-FFF2-40B4-BE49-F238E27FC236}">
                <a16:creationId xmlns:a16="http://schemas.microsoft.com/office/drawing/2014/main" id="{1E1191E6-F547-BA37-14A5-5F4880EBB9BA}"/>
              </a:ext>
            </a:extLst>
          </p:cNvPr>
          <p:cNvSpPr>
            <a:spLocks noGrp="1"/>
          </p:cNvSpPr>
          <p:nvPr>
            <p:ph type="dt" sz="half" idx="2"/>
          </p:nvPr>
        </p:nvSpPr>
        <p:spPr>
          <a:prstGeom prst="rect">
            <a:avLst/>
          </a:prstGeom>
        </p:spPr>
        <p:txBody>
          <a:bodyPr vert="horz" lIns="91440" tIns="45720" rIns="91440" bIns="45720" rtlCol="0" anchor="ctr"/>
          <a:lstStyle>
            <a:lvl1pPr algn="r">
              <a:defRPr sz="1400" b="1">
                <a:solidFill>
                  <a:schemeClr val="tx2"/>
                </a:solidFill>
              </a:defRPr>
            </a:lvl1pPr>
          </a:lstStyle>
          <a:p>
            <a:r>
              <a:rPr kumimoji="1" lang="ja-JP" altLang="en-US"/>
              <a:t>２０２６年３月１０日（火）</a:t>
            </a:r>
            <a:endParaRPr kumimoji="1" lang="ja-JP" altLang="en-US" dirty="0"/>
          </a:p>
        </p:txBody>
      </p:sp>
      <p:sp>
        <p:nvSpPr>
          <p:cNvPr id="10" name="フッター プレースホルダー 9">
            <a:extLst>
              <a:ext uri="{FF2B5EF4-FFF2-40B4-BE49-F238E27FC236}">
                <a16:creationId xmlns:a16="http://schemas.microsoft.com/office/drawing/2014/main" id="{377C844D-38B8-7A4C-2699-8BB4BED3F522}"/>
              </a:ext>
            </a:extLst>
          </p:cNvPr>
          <p:cNvSpPr>
            <a:spLocks noGrp="1"/>
          </p:cNvSpPr>
          <p:nvPr>
            <p:ph type="ftr" sz="quarter" idx="3"/>
          </p:nvPr>
        </p:nvSpPr>
        <p:spPr/>
        <p:txBody>
          <a:bodyPr/>
          <a:lstStyle/>
          <a:p>
            <a:r>
              <a:rPr kumimoji="1" lang="ja-JP" altLang="en-US"/>
              <a:t>一八会４６期３月例会</a:t>
            </a:r>
            <a:endParaRPr kumimoji="1" lang="ja-JP" altLang="en-US" dirty="0"/>
          </a:p>
        </p:txBody>
      </p:sp>
      <p:sp>
        <p:nvSpPr>
          <p:cNvPr id="9" name="スライド番号プレースホルダー 8"/>
          <p:cNvSpPr>
            <a:spLocks noGrp="1"/>
          </p:cNvSpPr>
          <p:nvPr>
            <p:ph type="sldNum" sz="quarter" idx="12"/>
          </p:nvPr>
        </p:nvSpPr>
        <p:spPr/>
        <p:txBody>
          <a:bodyPr/>
          <a:lstStyle/>
          <a:p>
            <a:fld id="{05FD5F69-4649-43A1-AC42-CF86B4469848}" type="slidenum">
              <a:rPr kumimoji="1" lang="ja-JP" altLang="en-US" smtClean="0"/>
              <a:t>26</a:t>
            </a:fld>
            <a:endParaRPr kumimoji="1" lang="ja-JP" altLang="en-US"/>
          </a:p>
        </p:txBody>
      </p:sp>
      <p:sp>
        <p:nvSpPr>
          <p:cNvPr id="3" name="テキスト ボックス 2">
            <a:extLst>
              <a:ext uri="{FF2B5EF4-FFF2-40B4-BE49-F238E27FC236}">
                <a16:creationId xmlns:a16="http://schemas.microsoft.com/office/drawing/2014/main" id="{CA24CB2B-299D-F8EC-5C7E-5379EE916D13}"/>
              </a:ext>
            </a:extLst>
          </p:cNvPr>
          <p:cNvSpPr txBox="1"/>
          <p:nvPr/>
        </p:nvSpPr>
        <p:spPr>
          <a:xfrm>
            <a:off x="1057410" y="348156"/>
            <a:ext cx="9573264" cy="707886"/>
          </a:xfrm>
          <a:prstGeom prst="rect">
            <a:avLst/>
          </a:prstGeom>
          <a:noFill/>
        </p:spPr>
        <p:txBody>
          <a:bodyPr wrap="square" rtlCol="0">
            <a:spAutoFit/>
          </a:bodyPr>
          <a:lstStyle/>
          <a:p>
            <a:r>
              <a:rPr kumimoji="1" lang="ja-JP" altLang="en-US" sz="4000" dirty="0"/>
              <a:t>広報ってちょっと・・・</a:t>
            </a:r>
          </a:p>
        </p:txBody>
      </p:sp>
      <p:grpSp>
        <p:nvGrpSpPr>
          <p:cNvPr id="4" name="Group 6">
            <a:extLst>
              <a:ext uri="{FF2B5EF4-FFF2-40B4-BE49-F238E27FC236}">
                <a16:creationId xmlns:a16="http://schemas.microsoft.com/office/drawing/2014/main" id="{B38F0B17-3D85-EB29-F937-F55226ACC41A}"/>
              </a:ext>
            </a:extLst>
          </p:cNvPr>
          <p:cNvGrpSpPr>
            <a:grpSpLocks noChangeAspect="1"/>
          </p:cNvGrpSpPr>
          <p:nvPr/>
        </p:nvGrpSpPr>
        <p:grpSpPr>
          <a:xfrm>
            <a:off x="570111" y="543400"/>
            <a:ext cx="352070" cy="352070"/>
            <a:chOff x="11361456" y="6195813"/>
            <a:chExt cx="548640" cy="548640"/>
          </a:xfrm>
        </p:grpSpPr>
        <p:sp>
          <p:nvSpPr>
            <p:cNvPr id="5" name="Oval 7">
              <a:extLst>
                <a:ext uri="{FF2B5EF4-FFF2-40B4-BE49-F238E27FC236}">
                  <a16:creationId xmlns:a16="http://schemas.microsoft.com/office/drawing/2014/main" id="{A5BF19B6-B831-04C3-9105-965FFF74E50F}"/>
                </a:ext>
              </a:extLst>
            </p:cNvPr>
            <p:cNvSpPr/>
            <p:nvPr/>
          </p:nvSpPr>
          <p:spPr>
            <a:xfrm>
              <a:off x="11361456" y="6195813"/>
              <a:ext cx="548640" cy="548640"/>
            </a:xfrm>
            <a:prstGeom prst="ellipse">
              <a:avLst/>
            </a:prstGeom>
            <a:blipFill dpi="0" rotWithShape="1">
              <a:blip r:embed="rId3">
                <a:duotone>
                  <a:schemeClr val="accent1">
                    <a:shade val="45000"/>
                    <a:satMod val="135000"/>
                  </a:schemeClr>
                  <a:prstClr val="white"/>
                </a:duotone>
                <a:extLst>
                  <a:ext uri="{BEBA8EAE-BF5A-486C-A8C5-ECC9F3942E4B}">
                    <a14:imgProps xmlns:a14="http://schemas.microsoft.com/office/drawing/2010/main">
                      <a14:imgLayer r:embed="rId4">
                        <a14:imgEffect>
                          <a14:saturation sat="95000"/>
                        </a14:imgEffect>
                        <a14:imgEffect>
                          <a14:brightnessContrast bright="-40000" contrast="20000"/>
                        </a14:imgEffect>
                      </a14:imgLayer>
                    </a14:imgProps>
                  </a:ext>
                </a:extLst>
              </a:blip>
              <a:srcRect/>
              <a:tile tx="50800" ty="0" sx="85000" sy="85000" flip="none" algn="tl"/>
            </a:blipFill>
            <a:ln w="25400" cap="flat" cmpd="sng" algn="ctr">
              <a:noFill/>
              <a:prstDash val="solid"/>
            </a:ln>
            <a:effectLst/>
          </p:spPr>
          <p:txBody>
            <a:bodyPr/>
            <a:lstStyle/>
            <a:p>
              <a:endParaRPr lang="ja-JP" altLang="en-US" dirty="0"/>
            </a:p>
          </p:txBody>
        </p:sp>
        <p:sp>
          <p:nvSpPr>
            <p:cNvPr id="6" name="Oval 8">
              <a:extLst>
                <a:ext uri="{FF2B5EF4-FFF2-40B4-BE49-F238E27FC236}">
                  <a16:creationId xmlns:a16="http://schemas.microsoft.com/office/drawing/2014/main" id="{3786BC77-2F90-7DF5-6910-187DD0D99FA8}"/>
                </a:ext>
              </a:extLst>
            </p:cNvPr>
            <p:cNvSpPr/>
            <p:nvPr/>
          </p:nvSpPr>
          <p:spPr>
            <a:xfrm>
              <a:off x="11396488" y="6230844"/>
              <a:ext cx="478576" cy="478578"/>
            </a:xfrm>
            <a:prstGeom prst="ellipse">
              <a:avLst/>
            </a:prstGeom>
            <a:noFill/>
            <a:ln w="12700" cap="flat" cmpd="sng" algn="ctr">
              <a:solidFill>
                <a:srgbClr val="FFFFFF"/>
              </a:solidFill>
              <a:prstDash val="solid"/>
            </a:ln>
            <a:effectLst/>
          </p:spPr>
          <p:txBody>
            <a:bodyPr/>
            <a:lstStyle/>
            <a:p>
              <a:endParaRPr lang="ja-JP" altLang="en-US"/>
            </a:p>
          </p:txBody>
        </p:sp>
      </p:grpSp>
    </p:spTree>
    <p:extLst>
      <p:ext uri="{BB962C8B-B14F-4D97-AF65-F5344CB8AC3E}">
        <p14:creationId xmlns:p14="http://schemas.microsoft.com/office/powerpoint/2010/main" val="109951594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Date Placeholder 3">
            <a:extLst>
              <a:ext uri="{FF2B5EF4-FFF2-40B4-BE49-F238E27FC236}">
                <a16:creationId xmlns:a16="http://schemas.microsoft.com/office/drawing/2014/main" id="{DF595F2E-F450-5084-AB68-87BF47DBF6B5}"/>
              </a:ext>
            </a:extLst>
          </p:cNvPr>
          <p:cNvSpPr>
            <a:spLocks noGrp="1"/>
          </p:cNvSpPr>
          <p:nvPr>
            <p:ph type="dt" sz="half" idx="2"/>
          </p:nvPr>
        </p:nvSpPr>
        <p:spPr>
          <a:xfrm>
            <a:off x="7964424" y="6272784"/>
            <a:ext cx="3273552" cy="365125"/>
          </a:xfrm>
          <a:prstGeom prst="rect">
            <a:avLst/>
          </a:prstGeom>
        </p:spPr>
        <p:txBody>
          <a:bodyPr vert="horz" lIns="91440" tIns="45720" rIns="91440" bIns="45720" rtlCol="0" anchor="ctr"/>
          <a:lstStyle>
            <a:lvl1pPr algn="r">
              <a:defRPr sz="1400" b="1">
                <a:solidFill>
                  <a:schemeClr val="tx2"/>
                </a:solidFill>
              </a:defRPr>
            </a:lvl1pPr>
          </a:lstStyle>
          <a:p>
            <a:r>
              <a:rPr kumimoji="1" lang="ja-JP" altLang="en-US"/>
              <a:t>２０２６年３月１０日（火）</a:t>
            </a:r>
            <a:endParaRPr kumimoji="1" lang="ja-JP" altLang="en-US" dirty="0"/>
          </a:p>
        </p:txBody>
      </p:sp>
      <p:sp>
        <p:nvSpPr>
          <p:cNvPr id="12" name="フッター プレースホルダー 11">
            <a:extLst>
              <a:ext uri="{FF2B5EF4-FFF2-40B4-BE49-F238E27FC236}">
                <a16:creationId xmlns:a16="http://schemas.microsoft.com/office/drawing/2014/main" id="{707988F0-5532-1C2A-99BB-CA2A307A9DF2}"/>
              </a:ext>
            </a:extLst>
          </p:cNvPr>
          <p:cNvSpPr>
            <a:spLocks noGrp="1"/>
          </p:cNvSpPr>
          <p:nvPr>
            <p:ph type="ftr" sz="quarter" idx="3"/>
          </p:nvPr>
        </p:nvSpPr>
        <p:spPr/>
        <p:txBody>
          <a:bodyPr/>
          <a:lstStyle/>
          <a:p>
            <a:r>
              <a:rPr kumimoji="1" lang="ja-JP" altLang="en-US"/>
              <a:t>一八会４６期３月例会</a:t>
            </a:r>
            <a:endParaRPr kumimoji="1" lang="ja-JP" altLang="en-US" dirty="0"/>
          </a:p>
        </p:txBody>
      </p:sp>
      <p:sp>
        <p:nvSpPr>
          <p:cNvPr id="13" name="スライド番号プレースホルダー 12">
            <a:extLst>
              <a:ext uri="{FF2B5EF4-FFF2-40B4-BE49-F238E27FC236}">
                <a16:creationId xmlns:a16="http://schemas.microsoft.com/office/drawing/2014/main" id="{A429DE97-AC2B-22A0-21C8-1E88113DFF21}"/>
              </a:ext>
            </a:extLst>
          </p:cNvPr>
          <p:cNvSpPr>
            <a:spLocks noGrp="1"/>
          </p:cNvSpPr>
          <p:nvPr>
            <p:ph type="sldNum" sz="quarter" idx="12"/>
          </p:nvPr>
        </p:nvSpPr>
        <p:spPr/>
        <p:txBody>
          <a:bodyPr/>
          <a:lstStyle/>
          <a:p>
            <a:fld id="{05FD5F69-4649-43A1-AC42-CF86B4469848}" type="slidenum">
              <a:rPr kumimoji="1" lang="ja-JP" altLang="en-US" smtClean="0"/>
              <a:t>27</a:t>
            </a:fld>
            <a:endParaRPr kumimoji="1" lang="ja-JP" altLang="en-US"/>
          </a:p>
        </p:txBody>
      </p:sp>
      <p:sp>
        <p:nvSpPr>
          <p:cNvPr id="3" name="テキスト ボックス 2">
            <a:extLst>
              <a:ext uri="{FF2B5EF4-FFF2-40B4-BE49-F238E27FC236}">
                <a16:creationId xmlns:a16="http://schemas.microsoft.com/office/drawing/2014/main" id="{B352E51A-6B03-364F-E45A-A856928866BB}"/>
              </a:ext>
            </a:extLst>
          </p:cNvPr>
          <p:cNvSpPr txBox="1"/>
          <p:nvPr/>
        </p:nvSpPr>
        <p:spPr>
          <a:xfrm>
            <a:off x="1057410" y="348156"/>
            <a:ext cx="9573264" cy="707886"/>
          </a:xfrm>
          <a:prstGeom prst="rect">
            <a:avLst/>
          </a:prstGeom>
          <a:noFill/>
        </p:spPr>
        <p:txBody>
          <a:bodyPr wrap="square" rtlCol="0">
            <a:spAutoFit/>
          </a:bodyPr>
          <a:lstStyle/>
          <a:p>
            <a:r>
              <a:rPr lang="ja-JP" altLang="en-US" sz="4000" dirty="0"/>
              <a:t>発信することにある抵抗</a:t>
            </a:r>
            <a:endParaRPr kumimoji="1" lang="en-US" altLang="ja-JP" sz="4000" dirty="0"/>
          </a:p>
        </p:txBody>
      </p:sp>
      <p:grpSp>
        <p:nvGrpSpPr>
          <p:cNvPr id="4" name="Group 6">
            <a:extLst>
              <a:ext uri="{FF2B5EF4-FFF2-40B4-BE49-F238E27FC236}">
                <a16:creationId xmlns:a16="http://schemas.microsoft.com/office/drawing/2014/main" id="{0D34BA72-705F-68EE-3779-B0F20382ABC4}"/>
              </a:ext>
            </a:extLst>
          </p:cNvPr>
          <p:cNvGrpSpPr>
            <a:grpSpLocks noChangeAspect="1"/>
          </p:cNvGrpSpPr>
          <p:nvPr/>
        </p:nvGrpSpPr>
        <p:grpSpPr>
          <a:xfrm>
            <a:off x="570111" y="543400"/>
            <a:ext cx="352070" cy="352070"/>
            <a:chOff x="11361456" y="6195813"/>
            <a:chExt cx="548640" cy="548640"/>
          </a:xfrm>
        </p:grpSpPr>
        <p:sp>
          <p:nvSpPr>
            <p:cNvPr id="5" name="Oval 7">
              <a:extLst>
                <a:ext uri="{FF2B5EF4-FFF2-40B4-BE49-F238E27FC236}">
                  <a16:creationId xmlns:a16="http://schemas.microsoft.com/office/drawing/2014/main" id="{85EC5F3A-B702-C6B2-3DBC-CE6FB18C8303}"/>
                </a:ext>
              </a:extLst>
            </p:cNvPr>
            <p:cNvSpPr/>
            <p:nvPr/>
          </p:nvSpPr>
          <p:spPr>
            <a:xfrm>
              <a:off x="11361456" y="6195813"/>
              <a:ext cx="548640" cy="548640"/>
            </a:xfrm>
            <a:prstGeom prst="ellipse">
              <a:avLst/>
            </a:prstGeom>
            <a:blipFill dpi="0" rotWithShape="1">
              <a:blip r:embed="rId3">
                <a:duotone>
                  <a:schemeClr val="accent1">
                    <a:shade val="45000"/>
                    <a:satMod val="135000"/>
                  </a:schemeClr>
                  <a:prstClr val="white"/>
                </a:duotone>
                <a:extLst>
                  <a:ext uri="{BEBA8EAE-BF5A-486C-A8C5-ECC9F3942E4B}">
                    <a14:imgProps xmlns:a14="http://schemas.microsoft.com/office/drawing/2010/main">
                      <a14:imgLayer r:embed="rId4">
                        <a14:imgEffect>
                          <a14:saturation sat="95000"/>
                        </a14:imgEffect>
                        <a14:imgEffect>
                          <a14:brightnessContrast bright="-40000" contrast="20000"/>
                        </a14:imgEffect>
                      </a14:imgLayer>
                    </a14:imgProps>
                  </a:ext>
                </a:extLst>
              </a:blip>
              <a:srcRect/>
              <a:tile tx="50800" ty="0" sx="85000" sy="85000" flip="none" algn="tl"/>
            </a:blipFill>
            <a:ln w="25400" cap="flat" cmpd="sng" algn="ctr">
              <a:noFill/>
              <a:prstDash val="solid"/>
            </a:ln>
            <a:effectLst/>
          </p:spPr>
          <p:txBody>
            <a:bodyPr/>
            <a:lstStyle/>
            <a:p>
              <a:endParaRPr lang="ja-JP" altLang="en-US" dirty="0"/>
            </a:p>
          </p:txBody>
        </p:sp>
        <p:sp>
          <p:nvSpPr>
            <p:cNvPr id="6" name="Oval 8">
              <a:extLst>
                <a:ext uri="{FF2B5EF4-FFF2-40B4-BE49-F238E27FC236}">
                  <a16:creationId xmlns:a16="http://schemas.microsoft.com/office/drawing/2014/main" id="{6CBF103F-75F2-C9DE-27E6-F91D72F516F9}"/>
                </a:ext>
              </a:extLst>
            </p:cNvPr>
            <p:cNvSpPr/>
            <p:nvPr/>
          </p:nvSpPr>
          <p:spPr>
            <a:xfrm>
              <a:off x="11396488" y="6230844"/>
              <a:ext cx="478576" cy="478578"/>
            </a:xfrm>
            <a:prstGeom prst="ellipse">
              <a:avLst/>
            </a:prstGeom>
            <a:noFill/>
            <a:ln w="12700" cap="flat" cmpd="sng" algn="ctr">
              <a:solidFill>
                <a:srgbClr val="FFFFFF"/>
              </a:solidFill>
              <a:prstDash val="solid"/>
            </a:ln>
            <a:effectLst/>
          </p:spPr>
          <p:txBody>
            <a:bodyPr/>
            <a:lstStyle/>
            <a:p>
              <a:endParaRPr lang="ja-JP" altLang="en-US"/>
            </a:p>
          </p:txBody>
        </p:sp>
      </p:grpSp>
      <p:graphicFrame>
        <p:nvGraphicFramePr>
          <p:cNvPr id="10" name="表 9">
            <a:extLst>
              <a:ext uri="{FF2B5EF4-FFF2-40B4-BE49-F238E27FC236}">
                <a16:creationId xmlns:a16="http://schemas.microsoft.com/office/drawing/2014/main" id="{18165728-D156-7534-CE37-04FBD1D6D78B}"/>
              </a:ext>
            </a:extLst>
          </p:cNvPr>
          <p:cNvGraphicFramePr>
            <a:graphicFrameLocks noGrp="1"/>
          </p:cNvGraphicFramePr>
          <p:nvPr>
            <p:extLst>
              <p:ext uri="{D42A27DB-BD31-4B8C-83A1-F6EECF244321}">
                <p14:modId xmlns:p14="http://schemas.microsoft.com/office/powerpoint/2010/main" val="2097550013"/>
              </p:ext>
            </p:extLst>
          </p:nvPr>
        </p:nvGraphicFramePr>
        <p:xfrm>
          <a:off x="1304758" y="1562896"/>
          <a:ext cx="4449010" cy="4203034"/>
        </p:xfrm>
        <a:graphic>
          <a:graphicData uri="http://schemas.openxmlformats.org/drawingml/2006/table">
            <a:tbl>
              <a:tblPr firstRow="1" bandRow="1">
                <a:tableStyleId>{F5AB1C69-6EDB-4FF4-983F-18BD219EF322}</a:tableStyleId>
              </a:tblPr>
              <a:tblGrid>
                <a:gridCol w="4449010">
                  <a:extLst>
                    <a:ext uri="{9D8B030D-6E8A-4147-A177-3AD203B41FA5}">
                      <a16:colId xmlns:a16="http://schemas.microsoft.com/office/drawing/2014/main" val="3651557248"/>
                    </a:ext>
                  </a:extLst>
                </a:gridCol>
              </a:tblGrid>
              <a:tr h="489623">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2400" dirty="0"/>
                        <a:t>発信の経験がある人</a:t>
                      </a:r>
                      <a:endParaRPr lang="en-US" altLang="ja-JP" sz="2400" dirty="0"/>
                    </a:p>
                  </a:txBody>
                  <a:tcPr marL="103466" marR="103466" marT="51733" marB="51733" anchor="ctr"/>
                </a:tc>
                <a:extLst>
                  <a:ext uri="{0D108BD9-81ED-4DB2-BD59-A6C34878D82A}">
                    <a16:rowId xmlns:a16="http://schemas.microsoft.com/office/drawing/2014/main" val="1523988160"/>
                  </a:ext>
                </a:extLst>
              </a:tr>
              <a:tr h="3713411">
                <a:tc>
                  <a:txBody>
                    <a:bodyPr/>
                    <a:lstStyle/>
                    <a:p>
                      <a:pPr marL="342900" indent="-342900">
                        <a:lnSpc>
                          <a:spcPct val="150000"/>
                        </a:lnSpc>
                        <a:buFont typeface="Wingdings" panose="05000000000000000000" pitchFamily="2" charset="2"/>
                        <a:buChar char="l"/>
                      </a:pPr>
                      <a:r>
                        <a:rPr lang="ja-JP" altLang="en-US" sz="2400" dirty="0"/>
                        <a:t>過去に発信が負担だった</a:t>
                      </a:r>
                      <a:endParaRPr lang="en-US" altLang="ja-JP" sz="2400" dirty="0"/>
                    </a:p>
                    <a:p>
                      <a:pPr marL="342900" indent="-342900">
                        <a:lnSpc>
                          <a:spcPct val="150000"/>
                        </a:lnSpc>
                        <a:buFont typeface="Wingdings" panose="05000000000000000000" pitchFamily="2" charset="2"/>
                        <a:buChar char="l"/>
                      </a:pPr>
                      <a:r>
                        <a:rPr kumimoji="1" lang="ja-JP" altLang="en-US" sz="2400" dirty="0"/>
                        <a:t>失敗したくない気持ちが強くリスクに感じる</a:t>
                      </a:r>
                      <a:endParaRPr kumimoji="1" lang="en-US" altLang="ja-JP" sz="2400" dirty="0"/>
                    </a:p>
                    <a:p>
                      <a:pPr marL="342900" indent="-342900">
                        <a:lnSpc>
                          <a:spcPct val="150000"/>
                        </a:lnSpc>
                        <a:buFont typeface="Wingdings" panose="05000000000000000000" pitchFamily="2" charset="2"/>
                        <a:buChar char="l"/>
                      </a:pPr>
                      <a:r>
                        <a:rPr lang="ja-JP" altLang="en-US" sz="2400" dirty="0"/>
                        <a:t>発信しないといけないプレッシャー</a:t>
                      </a:r>
                      <a:endParaRPr kumimoji="1" lang="ja-JP" altLang="en-US" sz="2400" dirty="0"/>
                    </a:p>
                  </a:txBody>
                  <a:tcPr marL="103466" marR="103466" marT="51733" marB="51733"/>
                </a:tc>
                <a:extLst>
                  <a:ext uri="{0D108BD9-81ED-4DB2-BD59-A6C34878D82A}">
                    <a16:rowId xmlns:a16="http://schemas.microsoft.com/office/drawing/2014/main" val="1857809527"/>
                  </a:ext>
                </a:extLst>
              </a:tr>
            </a:tbl>
          </a:graphicData>
        </a:graphic>
      </p:graphicFrame>
      <p:graphicFrame>
        <p:nvGraphicFramePr>
          <p:cNvPr id="11" name="表 10">
            <a:extLst>
              <a:ext uri="{FF2B5EF4-FFF2-40B4-BE49-F238E27FC236}">
                <a16:creationId xmlns:a16="http://schemas.microsoft.com/office/drawing/2014/main" id="{B834F159-10AE-80B1-4C0E-E9D0C1E5B016}"/>
              </a:ext>
            </a:extLst>
          </p:cNvPr>
          <p:cNvGraphicFramePr>
            <a:graphicFrameLocks noGrp="1"/>
          </p:cNvGraphicFramePr>
          <p:nvPr>
            <p:extLst>
              <p:ext uri="{D42A27DB-BD31-4B8C-83A1-F6EECF244321}">
                <p14:modId xmlns:p14="http://schemas.microsoft.com/office/powerpoint/2010/main" val="2497094838"/>
              </p:ext>
            </p:extLst>
          </p:nvPr>
        </p:nvGraphicFramePr>
        <p:xfrm>
          <a:off x="6406146" y="1562895"/>
          <a:ext cx="4449010" cy="4203034"/>
        </p:xfrm>
        <a:graphic>
          <a:graphicData uri="http://schemas.openxmlformats.org/drawingml/2006/table">
            <a:tbl>
              <a:tblPr firstRow="1" bandRow="1">
                <a:tableStyleId>{00A15C55-8517-42AA-B614-E9B94910E393}</a:tableStyleId>
              </a:tblPr>
              <a:tblGrid>
                <a:gridCol w="4449010">
                  <a:extLst>
                    <a:ext uri="{9D8B030D-6E8A-4147-A177-3AD203B41FA5}">
                      <a16:colId xmlns:a16="http://schemas.microsoft.com/office/drawing/2014/main" val="3651557248"/>
                    </a:ext>
                  </a:extLst>
                </a:gridCol>
              </a:tblGrid>
              <a:tr h="489623">
                <a:tc>
                  <a:txBody>
                    <a:bodyPr/>
                    <a:lstStyle/>
                    <a:p>
                      <a:pPr algn="ctr"/>
                      <a:r>
                        <a:rPr kumimoji="1" lang="ja-JP" altLang="en-US" sz="2400" dirty="0"/>
                        <a:t>発信の経験がない人</a:t>
                      </a:r>
                      <a:endParaRPr kumimoji="1" lang="en-US" altLang="ja-JP" sz="2400" dirty="0"/>
                    </a:p>
                  </a:txBody>
                  <a:tcPr marL="103466" marR="103466" marT="51733" marB="51733" anchor="ctr"/>
                </a:tc>
                <a:extLst>
                  <a:ext uri="{0D108BD9-81ED-4DB2-BD59-A6C34878D82A}">
                    <a16:rowId xmlns:a16="http://schemas.microsoft.com/office/drawing/2014/main" val="1523988160"/>
                  </a:ext>
                </a:extLst>
              </a:tr>
              <a:tr h="3713411">
                <a:tc>
                  <a:txBody>
                    <a:bodyPr/>
                    <a:lstStyle/>
                    <a:p>
                      <a:pPr marL="342900" indent="-342900">
                        <a:lnSpc>
                          <a:spcPct val="150000"/>
                        </a:lnSpc>
                        <a:buFont typeface="Wingdings" panose="05000000000000000000" pitchFamily="2" charset="2"/>
                        <a:buChar char="l"/>
                      </a:pPr>
                      <a:r>
                        <a:rPr lang="ja-JP" altLang="en-US" sz="2400" dirty="0"/>
                        <a:t>成果が見えにくい</a:t>
                      </a:r>
                      <a:endParaRPr lang="en-US" altLang="ja-JP" sz="2400" dirty="0"/>
                    </a:p>
                    <a:p>
                      <a:pPr marL="342900" indent="-342900">
                        <a:lnSpc>
                          <a:spcPct val="150000"/>
                        </a:lnSpc>
                        <a:buFont typeface="Wingdings" panose="05000000000000000000" pitchFamily="2" charset="2"/>
                        <a:buChar char="l"/>
                      </a:pPr>
                      <a:r>
                        <a:rPr lang="ja-JP" altLang="en-US" sz="2400" dirty="0"/>
                        <a:t>自社の価値を言語化する経験が少ない</a:t>
                      </a:r>
                      <a:endParaRPr lang="en-US" altLang="ja-JP" sz="2400" dirty="0"/>
                    </a:p>
                    <a:p>
                      <a:pPr marL="342900" indent="-342900">
                        <a:lnSpc>
                          <a:spcPct val="150000"/>
                        </a:lnSpc>
                        <a:buFont typeface="Wingdings" panose="05000000000000000000" pitchFamily="2" charset="2"/>
                        <a:buChar char="l"/>
                      </a:pPr>
                      <a:r>
                        <a:rPr lang="ja-JP" altLang="en-US" sz="2400" dirty="0"/>
                        <a:t>ＳＮＳで投稿するのは商品やサービスでないといけないという思い込み</a:t>
                      </a:r>
                      <a:endParaRPr lang="en-US" altLang="ja-JP" sz="2400" dirty="0"/>
                    </a:p>
                  </a:txBody>
                  <a:tcPr marL="103466" marR="103466" marT="51733" marB="51733"/>
                </a:tc>
                <a:extLst>
                  <a:ext uri="{0D108BD9-81ED-4DB2-BD59-A6C34878D82A}">
                    <a16:rowId xmlns:a16="http://schemas.microsoft.com/office/drawing/2014/main" val="1857809527"/>
                  </a:ext>
                </a:extLst>
              </a:tr>
            </a:tbl>
          </a:graphicData>
        </a:graphic>
      </p:graphicFrame>
    </p:spTree>
    <p:extLst>
      <p:ext uri="{BB962C8B-B14F-4D97-AF65-F5344CB8AC3E}">
        <p14:creationId xmlns:p14="http://schemas.microsoft.com/office/powerpoint/2010/main" val="263475371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idx="1"/>
          </p:nvPr>
        </p:nvSpPr>
        <p:spPr/>
        <p:txBody>
          <a:bodyPr/>
          <a:lstStyle/>
          <a:p>
            <a:endParaRPr kumimoji="1" lang="ja-JP" altLang="en-US" dirty="0"/>
          </a:p>
        </p:txBody>
      </p:sp>
      <p:sp>
        <p:nvSpPr>
          <p:cNvPr id="4" name="日付プレースホルダー 3"/>
          <p:cNvSpPr>
            <a:spLocks noGrp="1"/>
          </p:cNvSpPr>
          <p:nvPr>
            <p:ph type="dt" sz="half" idx="2"/>
          </p:nvPr>
        </p:nvSpPr>
        <p:spPr/>
        <p:txBody>
          <a:bodyPr/>
          <a:lstStyle/>
          <a:p>
            <a:r>
              <a:rPr kumimoji="1" lang="ja-JP" altLang="en-US"/>
              <a:t>２０２６年３月１０日（火）</a:t>
            </a:r>
            <a:endParaRPr kumimoji="1" lang="ja-JP" altLang="en-US" dirty="0"/>
          </a:p>
        </p:txBody>
      </p:sp>
      <p:sp>
        <p:nvSpPr>
          <p:cNvPr id="5" name="フッター プレースホルダー 4"/>
          <p:cNvSpPr>
            <a:spLocks noGrp="1"/>
          </p:cNvSpPr>
          <p:nvPr>
            <p:ph type="ftr" sz="quarter" idx="3"/>
          </p:nvPr>
        </p:nvSpPr>
        <p:spPr/>
        <p:txBody>
          <a:bodyPr/>
          <a:lstStyle/>
          <a:p>
            <a:r>
              <a:rPr kumimoji="1" lang="ja-JP" altLang="en-US"/>
              <a:t>一八会４６期３月例会</a:t>
            </a:r>
            <a:endParaRPr kumimoji="1" lang="ja-JP" altLang="en-US" dirty="0"/>
          </a:p>
        </p:txBody>
      </p:sp>
      <p:sp>
        <p:nvSpPr>
          <p:cNvPr id="6" name="テキスト ボックス 5">
            <a:extLst>
              <a:ext uri="{FF2B5EF4-FFF2-40B4-BE49-F238E27FC236}">
                <a16:creationId xmlns:a16="http://schemas.microsoft.com/office/drawing/2014/main" id="{E20873C6-ABDA-85BA-E651-340E78E15F26}"/>
              </a:ext>
            </a:extLst>
          </p:cNvPr>
          <p:cNvSpPr txBox="1"/>
          <p:nvPr/>
        </p:nvSpPr>
        <p:spPr>
          <a:xfrm>
            <a:off x="619760" y="1290320"/>
            <a:ext cx="10952482" cy="2246769"/>
          </a:xfrm>
          <a:prstGeom prst="rect">
            <a:avLst/>
          </a:prstGeom>
          <a:noFill/>
        </p:spPr>
        <p:txBody>
          <a:bodyPr wrap="square" rtlCol="0">
            <a:spAutoFit/>
          </a:bodyPr>
          <a:lstStyle/>
          <a:p>
            <a:pPr algn="ctr"/>
            <a:r>
              <a:rPr kumimoji="1" lang="ja-JP" altLang="en-US" sz="5400" dirty="0"/>
              <a:t>ワーク①</a:t>
            </a:r>
            <a:endParaRPr kumimoji="1" lang="en-US" altLang="ja-JP" sz="5400" dirty="0"/>
          </a:p>
          <a:p>
            <a:pPr algn="ctr"/>
            <a:endParaRPr kumimoji="1" lang="en-US" altLang="ja-JP" sz="5400" dirty="0"/>
          </a:p>
          <a:p>
            <a:pPr algn="ctr"/>
            <a:r>
              <a:rPr lang="ja-JP" altLang="en-US" sz="3200" dirty="0"/>
              <a:t>「最近、会社で起きた出来事を</a:t>
            </a:r>
            <a:r>
              <a:rPr lang="en-US" altLang="ja-JP" sz="3200" dirty="0"/>
              <a:t>3</a:t>
            </a:r>
            <a:r>
              <a:rPr lang="ja-JP" altLang="en-US" sz="3200" dirty="0"/>
              <a:t>つ思い出してください」</a:t>
            </a:r>
            <a:endParaRPr kumimoji="1" lang="ja-JP" altLang="en-US" sz="3200" dirty="0"/>
          </a:p>
        </p:txBody>
      </p:sp>
    </p:spTree>
    <p:extLst>
      <p:ext uri="{BB962C8B-B14F-4D97-AF65-F5344CB8AC3E}">
        <p14:creationId xmlns:p14="http://schemas.microsoft.com/office/powerpoint/2010/main" val="142417093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Date Placeholder 3">
            <a:extLst>
              <a:ext uri="{FF2B5EF4-FFF2-40B4-BE49-F238E27FC236}">
                <a16:creationId xmlns:a16="http://schemas.microsoft.com/office/drawing/2014/main" id="{3F75AAB2-80A5-18CC-DD75-2E75EF768577}"/>
              </a:ext>
            </a:extLst>
          </p:cNvPr>
          <p:cNvSpPr>
            <a:spLocks noGrp="1"/>
          </p:cNvSpPr>
          <p:nvPr>
            <p:ph type="dt" sz="half" idx="2"/>
          </p:nvPr>
        </p:nvSpPr>
        <p:spPr>
          <a:prstGeom prst="rect">
            <a:avLst/>
          </a:prstGeom>
        </p:spPr>
        <p:txBody>
          <a:bodyPr vert="horz" lIns="91440" tIns="45720" rIns="91440" bIns="45720" rtlCol="0" anchor="ctr"/>
          <a:lstStyle>
            <a:lvl1pPr algn="r">
              <a:defRPr sz="1400" b="1">
                <a:solidFill>
                  <a:schemeClr val="tx2"/>
                </a:solidFill>
              </a:defRPr>
            </a:lvl1pPr>
          </a:lstStyle>
          <a:p>
            <a:r>
              <a:rPr kumimoji="1" lang="ja-JP" altLang="en-US"/>
              <a:t>２０２６年３月１０日（火）</a:t>
            </a:r>
            <a:endParaRPr kumimoji="1" lang="ja-JP" altLang="en-US" dirty="0"/>
          </a:p>
        </p:txBody>
      </p:sp>
      <p:sp>
        <p:nvSpPr>
          <p:cNvPr id="11" name="フッター プレースホルダー 10">
            <a:extLst>
              <a:ext uri="{FF2B5EF4-FFF2-40B4-BE49-F238E27FC236}">
                <a16:creationId xmlns:a16="http://schemas.microsoft.com/office/drawing/2014/main" id="{82A966F6-A740-745F-9FBE-25092C9FF38A}"/>
              </a:ext>
            </a:extLst>
          </p:cNvPr>
          <p:cNvSpPr>
            <a:spLocks noGrp="1"/>
          </p:cNvSpPr>
          <p:nvPr>
            <p:ph type="ftr" sz="quarter" idx="3"/>
          </p:nvPr>
        </p:nvSpPr>
        <p:spPr/>
        <p:txBody>
          <a:bodyPr/>
          <a:lstStyle/>
          <a:p>
            <a:r>
              <a:rPr kumimoji="1" lang="ja-JP" altLang="en-US"/>
              <a:t>一八会４６期３月例会</a:t>
            </a:r>
            <a:endParaRPr kumimoji="1" lang="ja-JP" altLang="en-US" dirty="0"/>
          </a:p>
        </p:txBody>
      </p:sp>
      <p:sp>
        <p:nvSpPr>
          <p:cNvPr id="3" name="テキスト プレースホルダー 2">
            <a:extLst>
              <a:ext uri="{FF2B5EF4-FFF2-40B4-BE49-F238E27FC236}">
                <a16:creationId xmlns:a16="http://schemas.microsoft.com/office/drawing/2014/main" id="{5B425C3D-9243-77E7-655A-D2D7C49CD670}"/>
              </a:ext>
            </a:extLst>
          </p:cNvPr>
          <p:cNvSpPr>
            <a:spLocks noGrp="1"/>
          </p:cNvSpPr>
          <p:nvPr>
            <p:ph type="body" idx="4294967295"/>
          </p:nvPr>
        </p:nvSpPr>
        <p:spPr>
          <a:xfrm>
            <a:off x="333214" y="4114800"/>
            <a:ext cx="6904494" cy="1852047"/>
          </a:xfrm>
        </p:spPr>
        <p:txBody>
          <a:bodyPr>
            <a:normAutofit/>
          </a:bodyPr>
          <a:lstStyle/>
          <a:p>
            <a:pPr>
              <a:buFont typeface="Wingdings" panose="05000000000000000000" pitchFamily="2" charset="2"/>
              <a:buChar char="l"/>
            </a:pPr>
            <a:r>
              <a:rPr kumimoji="1" lang="ja-JP" altLang="en-US" sz="2800" dirty="0"/>
              <a:t>悪い情報を良い情報の４倍強く記憶する</a:t>
            </a:r>
            <a:endParaRPr lang="en-US" altLang="ja-JP" sz="2800" dirty="0"/>
          </a:p>
          <a:p>
            <a:pPr>
              <a:buFont typeface="Wingdings" panose="05000000000000000000" pitchFamily="2" charset="2"/>
              <a:buChar char="l"/>
            </a:pPr>
            <a:r>
              <a:rPr kumimoji="1" lang="ja-JP" altLang="en-US" sz="2800" dirty="0"/>
              <a:t>（ポジティブ）</a:t>
            </a:r>
            <a:r>
              <a:rPr kumimoji="1" lang="en-US" altLang="ja-JP" sz="2800" dirty="0"/>
              <a:t>5</a:t>
            </a:r>
            <a:r>
              <a:rPr kumimoji="1" lang="ja-JP" altLang="en-US" sz="2800" dirty="0"/>
              <a:t>：</a:t>
            </a:r>
            <a:r>
              <a:rPr kumimoji="1" lang="en-US" altLang="ja-JP" sz="2800" dirty="0"/>
              <a:t>1</a:t>
            </a:r>
            <a:r>
              <a:rPr kumimoji="1" lang="ja-JP" altLang="en-US" sz="2800" dirty="0"/>
              <a:t>（ネガティブ）で</a:t>
            </a:r>
            <a:endParaRPr kumimoji="1" lang="en-US" altLang="ja-JP" sz="2800" dirty="0"/>
          </a:p>
          <a:p>
            <a:pPr marL="0" indent="0">
              <a:buNone/>
            </a:pPr>
            <a:r>
              <a:rPr lang="ja-JP" altLang="en-US" sz="2800" dirty="0"/>
              <a:t>　部下への評価はやっと公平と言われる</a:t>
            </a:r>
            <a:endParaRPr kumimoji="1" lang="ja-JP" altLang="en-US" sz="2800" dirty="0"/>
          </a:p>
        </p:txBody>
      </p:sp>
      <p:pic>
        <p:nvPicPr>
          <p:cNvPr id="5" name="図 4">
            <a:extLst>
              <a:ext uri="{FF2B5EF4-FFF2-40B4-BE49-F238E27FC236}">
                <a16:creationId xmlns:a16="http://schemas.microsoft.com/office/drawing/2014/main" id="{2F5FB189-A638-5F95-AD84-1D15EF45DF6C}"/>
              </a:ext>
            </a:extLst>
          </p:cNvPr>
          <p:cNvPicPr>
            <a:picLocks noChangeAspect="1"/>
          </p:cNvPicPr>
          <p:nvPr/>
        </p:nvPicPr>
        <p:blipFill>
          <a:blip r:embed="rId3"/>
          <a:stretch>
            <a:fillRect/>
          </a:stretch>
        </p:blipFill>
        <p:spPr>
          <a:xfrm>
            <a:off x="7502522" y="3561346"/>
            <a:ext cx="4621173" cy="2537857"/>
          </a:xfrm>
          <a:prstGeom prst="rect">
            <a:avLst/>
          </a:prstGeom>
        </p:spPr>
      </p:pic>
      <p:sp>
        <p:nvSpPr>
          <p:cNvPr id="4" name="スライド番号プレースホルダー 3">
            <a:extLst>
              <a:ext uri="{FF2B5EF4-FFF2-40B4-BE49-F238E27FC236}">
                <a16:creationId xmlns:a16="http://schemas.microsoft.com/office/drawing/2014/main" id="{367D873A-8B7A-A9AD-6D7F-FCD726C1681B}"/>
              </a:ext>
            </a:extLst>
          </p:cNvPr>
          <p:cNvSpPr>
            <a:spLocks noGrp="1"/>
          </p:cNvSpPr>
          <p:nvPr>
            <p:ph type="sldNum" sz="quarter" idx="12"/>
          </p:nvPr>
        </p:nvSpPr>
        <p:spPr/>
        <p:txBody>
          <a:bodyPr/>
          <a:lstStyle/>
          <a:p>
            <a:fld id="{05FD5F69-4649-43A1-AC42-CF86B4469848}" type="slidenum">
              <a:rPr kumimoji="1" lang="ja-JP" altLang="en-US" smtClean="0"/>
              <a:t>29</a:t>
            </a:fld>
            <a:endParaRPr kumimoji="1" lang="ja-JP" altLang="en-US"/>
          </a:p>
        </p:txBody>
      </p:sp>
      <p:sp>
        <p:nvSpPr>
          <p:cNvPr id="6" name="テキスト ボックス 5">
            <a:extLst>
              <a:ext uri="{FF2B5EF4-FFF2-40B4-BE49-F238E27FC236}">
                <a16:creationId xmlns:a16="http://schemas.microsoft.com/office/drawing/2014/main" id="{41B4B23D-1F2E-A729-17CA-A51AD2E33046}"/>
              </a:ext>
            </a:extLst>
          </p:cNvPr>
          <p:cNvSpPr txBox="1"/>
          <p:nvPr/>
        </p:nvSpPr>
        <p:spPr>
          <a:xfrm>
            <a:off x="1057410" y="348156"/>
            <a:ext cx="9573264" cy="707886"/>
          </a:xfrm>
          <a:prstGeom prst="rect">
            <a:avLst/>
          </a:prstGeom>
          <a:noFill/>
        </p:spPr>
        <p:txBody>
          <a:bodyPr wrap="square" rtlCol="0">
            <a:spAutoFit/>
          </a:bodyPr>
          <a:lstStyle/>
          <a:p>
            <a:r>
              <a:rPr kumimoji="1" lang="ja-JP" altLang="en-US" sz="4000" dirty="0"/>
              <a:t>ネガティビティバイアス</a:t>
            </a:r>
            <a:endParaRPr kumimoji="1" lang="en-US" altLang="ja-JP" sz="4000" dirty="0"/>
          </a:p>
        </p:txBody>
      </p:sp>
      <p:grpSp>
        <p:nvGrpSpPr>
          <p:cNvPr id="7" name="Group 6">
            <a:extLst>
              <a:ext uri="{FF2B5EF4-FFF2-40B4-BE49-F238E27FC236}">
                <a16:creationId xmlns:a16="http://schemas.microsoft.com/office/drawing/2014/main" id="{73D7869B-D95C-A621-CF99-393EA65101D6}"/>
              </a:ext>
            </a:extLst>
          </p:cNvPr>
          <p:cNvGrpSpPr>
            <a:grpSpLocks noChangeAspect="1"/>
          </p:cNvGrpSpPr>
          <p:nvPr/>
        </p:nvGrpSpPr>
        <p:grpSpPr>
          <a:xfrm>
            <a:off x="570111" y="543400"/>
            <a:ext cx="352070" cy="352070"/>
            <a:chOff x="11361456" y="6195813"/>
            <a:chExt cx="548640" cy="548640"/>
          </a:xfrm>
        </p:grpSpPr>
        <p:sp>
          <p:nvSpPr>
            <p:cNvPr id="8" name="Oval 7">
              <a:extLst>
                <a:ext uri="{FF2B5EF4-FFF2-40B4-BE49-F238E27FC236}">
                  <a16:creationId xmlns:a16="http://schemas.microsoft.com/office/drawing/2014/main" id="{4F0B71A9-6EEF-A202-BBB0-AB812DD04958}"/>
                </a:ext>
              </a:extLst>
            </p:cNvPr>
            <p:cNvSpPr/>
            <p:nvPr/>
          </p:nvSpPr>
          <p:spPr>
            <a:xfrm>
              <a:off x="11361456" y="6195813"/>
              <a:ext cx="548640" cy="548640"/>
            </a:xfrm>
            <a:prstGeom prst="ellipse">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saturation sat="95000"/>
                        </a14:imgEffect>
                        <a14:imgEffect>
                          <a14:brightnessContrast bright="-40000" contrast="20000"/>
                        </a14:imgEffect>
                      </a14:imgLayer>
                    </a14:imgProps>
                  </a:ext>
                </a:extLst>
              </a:blip>
              <a:srcRect/>
              <a:tile tx="50800" ty="0" sx="85000" sy="85000" flip="none" algn="tl"/>
            </a:blipFill>
            <a:ln w="25400" cap="flat" cmpd="sng" algn="ctr">
              <a:noFill/>
              <a:prstDash val="solid"/>
            </a:ln>
            <a:effectLst/>
          </p:spPr>
          <p:txBody>
            <a:bodyPr/>
            <a:lstStyle/>
            <a:p>
              <a:endParaRPr lang="ja-JP" altLang="en-US" dirty="0"/>
            </a:p>
          </p:txBody>
        </p:sp>
        <p:sp>
          <p:nvSpPr>
            <p:cNvPr id="10" name="Oval 8">
              <a:extLst>
                <a:ext uri="{FF2B5EF4-FFF2-40B4-BE49-F238E27FC236}">
                  <a16:creationId xmlns:a16="http://schemas.microsoft.com/office/drawing/2014/main" id="{4EDB9E49-AF46-9A53-14F4-918ACCE9B1DA}"/>
                </a:ext>
              </a:extLst>
            </p:cNvPr>
            <p:cNvSpPr/>
            <p:nvPr/>
          </p:nvSpPr>
          <p:spPr>
            <a:xfrm>
              <a:off x="11396488" y="6230844"/>
              <a:ext cx="478576" cy="478578"/>
            </a:xfrm>
            <a:prstGeom prst="ellipse">
              <a:avLst/>
            </a:prstGeom>
            <a:noFill/>
            <a:ln w="12700" cap="flat" cmpd="sng" algn="ctr">
              <a:solidFill>
                <a:srgbClr val="FFFFFF"/>
              </a:solidFill>
              <a:prstDash val="solid"/>
            </a:ln>
            <a:effectLst/>
          </p:spPr>
          <p:txBody>
            <a:bodyPr/>
            <a:lstStyle/>
            <a:p>
              <a:endParaRPr lang="ja-JP" altLang="en-US"/>
            </a:p>
          </p:txBody>
        </p:sp>
      </p:grpSp>
      <p:sp>
        <p:nvSpPr>
          <p:cNvPr id="12" name="テキスト ボックス 11">
            <a:extLst>
              <a:ext uri="{FF2B5EF4-FFF2-40B4-BE49-F238E27FC236}">
                <a16:creationId xmlns:a16="http://schemas.microsoft.com/office/drawing/2014/main" id="{96C7E0C6-C075-F856-095C-67AA9DDFF3A6}"/>
              </a:ext>
            </a:extLst>
          </p:cNvPr>
          <p:cNvSpPr txBox="1"/>
          <p:nvPr/>
        </p:nvSpPr>
        <p:spPr>
          <a:xfrm>
            <a:off x="1335723" y="1366088"/>
            <a:ext cx="9520555" cy="523220"/>
          </a:xfrm>
          <a:prstGeom prst="rect">
            <a:avLst/>
          </a:prstGeom>
          <a:noFill/>
        </p:spPr>
        <p:txBody>
          <a:bodyPr wrap="none" rtlCol="0">
            <a:spAutoFit/>
          </a:bodyPr>
          <a:lstStyle/>
          <a:p>
            <a:pPr algn="ctr"/>
            <a:r>
              <a:rPr kumimoji="1" lang="ja-JP" altLang="en-US" sz="2800" dirty="0"/>
              <a:t>人間は進化の過程でネガティブを強く認識する性質がある</a:t>
            </a:r>
          </a:p>
        </p:txBody>
      </p:sp>
      <p:sp>
        <p:nvSpPr>
          <p:cNvPr id="13" name="四角形: 角を丸くする 12">
            <a:extLst>
              <a:ext uri="{FF2B5EF4-FFF2-40B4-BE49-F238E27FC236}">
                <a16:creationId xmlns:a16="http://schemas.microsoft.com/office/drawing/2014/main" id="{9842AC7D-271A-4854-90CB-C74F64864B7D}"/>
              </a:ext>
            </a:extLst>
          </p:cNvPr>
          <p:cNvSpPr/>
          <p:nvPr/>
        </p:nvSpPr>
        <p:spPr>
          <a:xfrm>
            <a:off x="6765010" y="2154000"/>
            <a:ext cx="4546118" cy="1142654"/>
          </a:xfrm>
          <a:prstGeom prst="round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800" b="1" dirty="0"/>
              <a:t>危険を見逃さない</a:t>
            </a:r>
            <a:endParaRPr kumimoji="1" lang="en-US" altLang="ja-JP" sz="2800" b="1" dirty="0"/>
          </a:p>
          <a:p>
            <a:pPr algn="ctr"/>
            <a:r>
              <a:rPr kumimoji="1" lang="ja-JP" altLang="en-US" sz="2800" b="1" dirty="0"/>
              <a:t>脳の設計</a:t>
            </a:r>
          </a:p>
        </p:txBody>
      </p:sp>
      <p:sp>
        <p:nvSpPr>
          <p:cNvPr id="14" name="四角形: 角を丸くする 13">
            <a:extLst>
              <a:ext uri="{FF2B5EF4-FFF2-40B4-BE49-F238E27FC236}">
                <a16:creationId xmlns:a16="http://schemas.microsoft.com/office/drawing/2014/main" id="{E49D8D47-6C73-842C-0D21-F27946CE06E6}"/>
              </a:ext>
            </a:extLst>
          </p:cNvPr>
          <p:cNvSpPr/>
          <p:nvPr/>
        </p:nvSpPr>
        <p:spPr>
          <a:xfrm>
            <a:off x="880872" y="2154000"/>
            <a:ext cx="4546118" cy="1142654"/>
          </a:xfrm>
          <a:prstGeom prst="roundRect">
            <a:avLst/>
          </a:prstGeom>
          <a:solidFill>
            <a:schemeClr val="bg1"/>
          </a:solidFill>
          <a:ln w="3810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dirty="0">
                <a:solidFill>
                  <a:schemeClr val="tx1"/>
                </a:solidFill>
              </a:rPr>
              <a:t>良い果実を見逃す＝飢え</a:t>
            </a:r>
            <a:endParaRPr kumimoji="1" lang="en-US" altLang="ja-JP" sz="2400" dirty="0">
              <a:solidFill>
                <a:schemeClr val="tx1"/>
              </a:solidFill>
            </a:endParaRPr>
          </a:p>
          <a:p>
            <a:pPr algn="ctr"/>
            <a:r>
              <a:rPr kumimoji="1" lang="ja-JP" altLang="en-US" sz="2400" dirty="0">
                <a:solidFill>
                  <a:schemeClr val="tx1"/>
                </a:solidFill>
              </a:rPr>
              <a:t>危険な動物を見逃す＝死</a:t>
            </a:r>
          </a:p>
        </p:txBody>
      </p:sp>
      <p:sp>
        <p:nvSpPr>
          <p:cNvPr id="15" name="下矢印 1">
            <a:extLst>
              <a:ext uri="{FF2B5EF4-FFF2-40B4-BE49-F238E27FC236}">
                <a16:creationId xmlns:a16="http://schemas.microsoft.com/office/drawing/2014/main" id="{D2D4D98E-9C0F-0574-6731-CFF3A7520CA9}"/>
              </a:ext>
            </a:extLst>
          </p:cNvPr>
          <p:cNvSpPr/>
          <p:nvPr/>
        </p:nvSpPr>
        <p:spPr>
          <a:xfrm rot="16200000">
            <a:off x="5524367" y="2511907"/>
            <a:ext cx="1143266" cy="518160"/>
          </a:xfrm>
          <a:prstGeom prst="downArrow">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153978130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ボックス 2">
            <a:extLst>
              <a:ext uri="{FF2B5EF4-FFF2-40B4-BE49-F238E27FC236}">
                <a16:creationId xmlns:a16="http://schemas.microsoft.com/office/drawing/2014/main" id="{F507EB7F-910B-6A76-FB93-9BB73418984C}"/>
              </a:ext>
            </a:extLst>
          </p:cNvPr>
          <p:cNvSpPr txBox="1"/>
          <p:nvPr/>
        </p:nvSpPr>
        <p:spPr>
          <a:xfrm>
            <a:off x="1052819" y="3013501"/>
            <a:ext cx="10401226" cy="830997"/>
          </a:xfrm>
          <a:prstGeom prst="rect">
            <a:avLst/>
          </a:prstGeom>
          <a:noFill/>
        </p:spPr>
        <p:txBody>
          <a:bodyPr wrap="square" rtlCol="0">
            <a:spAutoFit/>
          </a:bodyPr>
          <a:lstStyle/>
          <a:p>
            <a:pPr algn="ctr"/>
            <a:r>
              <a:rPr kumimoji="1" lang="ja-JP" altLang="en-US" sz="4800" dirty="0"/>
              <a:t>「広報」というテーマに至った背景</a:t>
            </a:r>
          </a:p>
        </p:txBody>
      </p:sp>
      <p:sp>
        <p:nvSpPr>
          <p:cNvPr id="9" name="Date Placeholder 3">
            <a:extLst>
              <a:ext uri="{FF2B5EF4-FFF2-40B4-BE49-F238E27FC236}">
                <a16:creationId xmlns:a16="http://schemas.microsoft.com/office/drawing/2014/main" id="{9BA64587-57A4-C9D2-2431-96268E6EBBA1}"/>
              </a:ext>
            </a:extLst>
          </p:cNvPr>
          <p:cNvSpPr>
            <a:spLocks noGrp="1"/>
          </p:cNvSpPr>
          <p:nvPr>
            <p:ph type="dt" sz="half" idx="2"/>
          </p:nvPr>
        </p:nvSpPr>
        <p:spPr>
          <a:xfrm>
            <a:off x="7964424" y="6272784"/>
            <a:ext cx="3273552" cy="365125"/>
          </a:xfrm>
          <a:prstGeom prst="rect">
            <a:avLst/>
          </a:prstGeom>
        </p:spPr>
        <p:txBody>
          <a:bodyPr vert="horz" lIns="91440" tIns="45720" rIns="91440" bIns="45720" rtlCol="0" anchor="ctr"/>
          <a:lstStyle>
            <a:lvl1pPr algn="r">
              <a:defRPr sz="1400" b="1">
                <a:solidFill>
                  <a:schemeClr val="tx2"/>
                </a:solidFill>
              </a:defRPr>
            </a:lvl1pPr>
          </a:lstStyle>
          <a:p>
            <a:r>
              <a:rPr kumimoji="1" lang="ja-JP" altLang="en-US"/>
              <a:t>２０２６年３月１０日（火）</a:t>
            </a:r>
            <a:endParaRPr kumimoji="1" lang="ja-JP" altLang="en-US" dirty="0"/>
          </a:p>
        </p:txBody>
      </p:sp>
      <p:sp>
        <p:nvSpPr>
          <p:cNvPr id="12" name="フッター プレースホルダー 11">
            <a:extLst>
              <a:ext uri="{FF2B5EF4-FFF2-40B4-BE49-F238E27FC236}">
                <a16:creationId xmlns:a16="http://schemas.microsoft.com/office/drawing/2014/main" id="{011CEE0D-F036-202A-2BE0-250C5FA12DCC}"/>
              </a:ext>
            </a:extLst>
          </p:cNvPr>
          <p:cNvSpPr>
            <a:spLocks noGrp="1"/>
          </p:cNvSpPr>
          <p:nvPr>
            <p:ph type="ftr" sz="quarter" idx="3"/>
          </p:nvPr>
        </p:nvSpPr>
        <p:spPr/>
        <p:txBody>
          <a:bodyPr/>
          <a:lstStyle/>
          <a:p>
            <a:r>
              <a:rPr kumimoji="1" lang="ja-JP" altLang="en-US"/>
              <a:t>一八会４６期３月例会</a:t>
            </a:r>
            <a:endParaRPr kumimoji="1" lang="ja-JP" altLang="en-US" dirty="0"/>
          </a:p>
        </p:txBody>
      </p:sp>
      <p:sp>
        <p:nvSpPr>
          <p:cNvPr id="13" name="スライド番号プレースホルダー 12">
            <a:extLst>
              <a:ext uri="{FF2B5EF4-FFF2-40B4-BE49-F238E27FC236}">
                <a16:creationId xmlns:a16="http://schemas.microsoft.com/office/drawing/2014/main" id="{6FF131E5-68CB-5DDA-33C1-D4447BF8186C}"/>
              </a:ext>
            </a:extLst>
          </p:cNvPr>
          <p:cNvSpPr>
            <a:spLocks noGrp="1"/>
          </p:cNvSpPr>
          <p:nvPr>
            <p:ph type="sldNum" sz="quarter" idx="12"/>
          </p:nvPr>
        </p:nvSpPr>
        <p:spPr/>
        <p:txBody>
          <a:bodyPr/>
          <a:lstStyle/>
          <a:p>
            <a:fld id="{05FD5F69-4649-43A1-AC42-CF86B4469848}" type="slidenum">
              <a:rPr kumimoji="1" lang="ja-JP" altLang="en-US" smtClean="0"/>
              <a:t>3</a:t>
            </a:fld>
            <a:endParaRPr kumimoji="1" lang="ja-JP" altLang="en-US"/>
          </a:p>
        </p:txBody>
      </p:sp>
    </p:spTree>
    <p:extLst>
      <p:ext uri="{BB962C8B-B14F-4D97-AF65-F5344CB8AC3E}">
        <p14:creationId xmlns:p14="http://schemas.microsoft.com/office/powerpoint/2010/main" val="211116667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CC809F-3803-5291-FF37-DA74B9957838}"/>
            </a:ext>
          </a:extLst>
        </p:cNvPr>
        <p:cNvGrpSpPr/>
        <p:nvPr/>
      </p:nvGrpSpPr>
      <p:grpSpPr>
        <a:xfrm>
          <a:off x="0" y="0"/>
          <a:ext cx="0" cy="0"/>
          <a:chOff x="0" y="0"/>
          <a:chExt cx="0" cy="0"/>
        </a:xfrm>
      </p:grpSpPr>
      <p:sp>
        <p:nvSpPr>
          <p:cNvPr id="16" name="テキスト ボックス 15">
            <a:extLst>
              <a:ext uri="{FF2B5EF4-FFF2-40B4-BE49-F238E27FC236}">
                <a16:creationId xmlns:a16="http://schemas.microsoft.com/office/drawing/2014/main" id="{23470411-A2D8-0F8D-C636-62799BC6839A}"/>
              </a:ext>
            </a:extLst>
          </p:cNvPr>
          <p:cNvSpPr txBox="1"/>
          <p:nvPr/>
        </p:nvSpPr>
        <p:spPr>
          <a:xfrm>
            <a:off x="4380627" y="2144082"/>
            <a:ext cx="3430746" cy="2677656"/>
          </a:xfrm>
          <a:prstGeom prst="rect">
            <a:avLst/>
          </a:prstGeom>
          <a:noFill/>
        </p:spPr>
        <p:txBody>
          <a:bodyPr wrap="none" rtlCol="0">
            <a:spAutoFit/>
          </a:bodyPr>
          <a:lstStyle/>
          <a:p>
            <a:pPr algn="ctr"/>
            <a:r>
              <a:rPr kumimoji="1" lang="ja-JP" altLang="en-US" sz="2800" b="1" dirty="0"/>
              <a:t>「どこがダメか？」</a:t>
            </a:r>
            <a:endParaRPr kumimoji="1" lang="en-US" altLang="ja-JP" sz="2800" b="1" dirty="0"/>
          </a:p>
          <a:p>
            <a:pPr algn="ctr"/>
            <a:endParaRPr kumimoji="1" lang="en-US" altLang="ja-JP" sz="2800" b="1" dirty="0"/>
          </a:p>
          <a:p>
            <a:pPr algn="ctr"/>
            <a:endParaRPr kumimoji="1" lang="en-US" altLang="ja-JP" sz="2800" b="1" dirty="0"/>
          </a:p>
          <a:p>
            <a:pPr algn="ctr"/>
            <a:endParaRPr kumimoji="1" lang="en-US" altLang="ja-JP" sz="2800" b="1" dirty="0"/>
          </a:p>
          <a:p>
            <a:pPr algn="ctr"/>
            <a:endParaRPr kumimoji="1" lang="en-US" altLang="ja-JP" sz="2800" b="1" dirty="0"/>
          </a:p>
          <a:p>
            <a:pPr algn="ctr"/>
            <a:r>
              <a:rPr kumimoji="1" lang="ja-JP" altLang="en-US" sz="2800" b="1" dirty="0"/>
              <a:t>問題検出モード</a:t>
            </a:r>
          </a:p>
        </p:txBody>
      </p:sp>
      <p:sp>
        <p:nvSpPr>
          <p:cNvPr id="9" name="Date Placeholder 3">
            <a:extLst>
              <a:ext uri="{FF2B5EF4-FFF2-40B4-BE49-F238E27FC236}">
                <a16:creationId xmlns:a16="http://schemas.microsoft.com/office/drawing/2014/main" id="{ECA7D598-E1AE-6DD2-1866-FC14FB700F98}"/>
              </a:ext>
            </a:extLst>
          </p:cNvPr>
          <p:cNvSpPr>
            <a:spLocks noGrp="1"/>
          </p:cNvSpPr>
          <p:nvPr>
            <p:ph type="dt" sz="half" idx="2"/>
          </p:nvPr>
        </p:nvSpPr>
        <p:spPr>
          <a:prstGeom prst="rect">
            <a:avLst/>
          </a:prstGeom>
        </p:spPr>
        <p:txBody>
          <a:bodyPr vert="horz" lIns="91440" tIns="45720" rIns="91440" bIns="45720" rtlCol="0" anchor="ctr"/>
          <a:lstStyle>
            <a:lvl1pPr algn="r">
              <a:defRPr sz="1400" b="1">
                <a:solidFill>
                  <a:schemeClr val="tx2"/>
                </a:solidFill>
              </a:defRPr>
            </a:lvl1pPr>
          </a:lstStyle>
          <a:p>
            <a:r>
              <a:rPr kumimoji="1" lang="ja-JP" altLang="en-US"/>
              <a:t>２０２６年３月１０日（火）</a:t>
            </a:r>
            <a:endParaRPr kumimoji="1" lang="ja-JP" altLang="en-US" dirty="0"/>
          </a:p>
        </p:txBody>
      </p:sp>
      <p:sp>
        <p:nvSpPr>
          <p:cNvPr id="11" name="フッター プレースホルダー 10">
            <a:extLst>
              <a:ext uri="{FF2B5EF4-FFF2-40B4-BE49-F238E27FC236}">
                <a16:creationId xmlns:a16="http://schemas.microsoft.com/office/drawing/2014/main" id="{4737A1DF-C1B4-A3DD-40C3-E0A026286FCD}"/>
              </a:ext>
            </a:extLst>
          </p:cNvPr>
          <p:cNvSpPr>
            <a:spLocks noGrp="1"/>
          </p:cNvSpPr>
          <p:nvPr>
            <p:ph type="ftr" sz="quarter" idx="3"/>
          </p:nvPr>
        </p:nvSpPr>
        <p:spPr/>
        <p:txBody>
          <a:bodyPr/>
          <a:lstStyle/>
          <a:p>
            <a:r>
              <a:rPr kumimoji="1" lang="ja-JP" altLang="en-US"/>
              <a:t>一八会４６期３月例会</a:t>
            </a:r>
            <a:endParaRPr kumimoji="1" lang="ja-JP" altLang="en-US" dirty="0"/>
          </a:p>
        </p:txBody>
      </p:sp>
      <p:sp>
        <p:nvSpPr>
          <p:cNvPr id="6" name="スライド番号プレースホルダー 5">
            <a:extLst>
              <a:ext uri="{FF2B5EF4-FFF2-40B4-BE49-F238E27FC236}">
                <a16:creationId xmlns:a16="http://schemas.microsoft.com/office/drawing/2014/main" id="{72DE4C7E-A825-5783-662C-F003A4C94136}"/>
              </a:ext>
            </a:extLst>
          </p:cNvPr>
          <p:cNvSpPr>
            <a:spLocks noGrp="1"/>
          </p:cNvSpPr>
          <p:nvPr>
            <p:ph type="sldNum" sz="quarter" idx="12"/>
          </p:nvPr>
        </p:nvSpPr>
        <p:spPr/>
        <p:txBody>
          <a:bodyPr/>
          <a:lstStyle/>
          <a:p>
            <a:fld id="{05FD5F69-4649-43A1-AC42-CF86B4469848}" type="slidenum">
              <a:rPr kumimoji="1" lang="ja-JP" altLang="en-US" smtClean="0"/>
              <a:t>30</a:t>
            </a:fld>
            <a:endParaRPr kumimoji="1" lang="ja-JP" altLang="en-US"/>
          </a:p>
        </p:txBody>
      </p:sp>
      <p:sp>
        <p:nvSpPr>
          <p:cNvPr id="7" name="テキスト ボックス 6">
            <a:extLst>
              <a:ext uri="{FF2B5EF4-FFF2-40B4-BE49-F238E27FC236}">
                <a16:creationId xmlns:a16="http://schemas.microsoft.com/office/drawing/2014/main" id="{DF1DDC6D-98B8-2BD0-04FF-CF194D3D5CC6}"/>
              </a:ext>
            </a:extLst>
          </p:cNvPr>
          <p:cNvSpPr txBox="1"/>
          <p:nvPr/>
        </p:nvSpPr>
        <p:spPr>
          <a:xfrm>
            <a:off x="1057410" y="348156"/>
            <a:ext cx="9573264" cy="707886"/>
          </a:xfrm>
          <a:prstGeom prst="rect">
            <a:avLst/>
          </a:prstGeom>
          <a:noFill/>
        </p:spPr>
        <p:txBody>
          <a:bodyPr wrap="square" rtlCol="0">
            <a:spAutoFit/>
          </a:bodyPr>
          <a:lstStyle/>
          <a:p>
            <a:r>
              <a:rPr kumimoji="1" lang="ja-JP" altLang="en-US" sz="4000" dirty="0"/>
              <a:t>経営者バイアス</a:t>
            </a:r>
            <a:endParaRPr kumimoji="1" lang="en-US" altLang="ja-JP" sz="4000" dirty="0"/>
          </a:p>
        </p:txBody>
      </p:sp>
      <p:grpSp>
        <p:nvGrpSpPr>
          <p:cNvPr id="8" name="Group 6">
            <a:extLst>
              <a:ext uri="{FF2B5EF4-FFF2-40B4-BE49-F238E27FC236}">
                <a16:creationId xmlns:a16="http://schemas.microsoft.com/office/drawing/2014/main" id="{59149359-E34E-BB1F-20BE-914DE1CC0C2E}"/>
              </a:ext>
            </a:extLst>
          </p:cNvPr>
          <p:cNvGrpSpPr>
            <a:grpSpLocks noChangeAspect="1"/>
          </p:cNvGrpSpPr>
          <p:nvPr/>
        </p:nvGrpSpPr>
        <p:grpSpPr>
          <a:xfrm>
            <a:off x="570111" y="543400"/>
            <a:ext cx="352070" cy="352070"/>
            <a:chOff x="11361456" y="6195813"/>
            <a:chExt cx="548640" cy="548640"/>
          </a:xfrm>
        </p:grpSpPr>
        <p:sp>
          <p:nvSpPr>
            <p:cNvPr id="10" name="Oval 7">
              <a:extLst>
                <a:ext uri="{FF2B5EF4-FFF2-40B4-BE49-F238E27FC236}">
                  <a16:creationId xmlns:a16="http://schemas.microsoft.com/office/drawing/2014/main" id="{B84559F7-41F2-B227-6A3D-A8948CAE6193}"/>
                </a:ext>
              </a:extLst>
            </p:cNvPr>
            <p:cNvSpPr/>
            <p:nvPr/>
          </p:nvSpPr>
          <p:spPr>
            <a:xfrm>
              <a:off x="11361456" y="6195813"/>
              <a:ext cx="548640" cy="548640"/>
            </a:xfrm>
            <a:prstGeom prst="ellipse">
              <a:avLst/>
            </a:prstGeom>
            <a:blipFill dpi="0" rotWithShape="1">
              <a:blip r:embed="rId3">
                <a:duotone>
                  <a:schemeClr val="accent1">
                    <a:shade val="45000"/>
                    <a:satMod val="135000"/>
                  </a:schemeClr>
                  <a:prstClr val="white"/>
                </a:duotone>
                <a:extLst>
                  <a:ext uri="{BEBA8EAE-BF5A-486C-A8C5-ECC9F3942E4B}">
                    <a14:imgProps xmlns:a14="http://schemas.microsoft.com/office/drawing/2010/main">
                      <a14:imgLayer r:embed="rId4">
                        <a14:imgEffect>
                          <a14:saturation sat="95000"/>
                        </a14:imgEffect>
                        <a14:imgEffect>
                          <a14:brightnessContrast bright="-40000" contrast="20000"/>
                        </a14:imgEffect>
                      </a14:imgLayer>
                    </a14:imgProps>
                  </a:ext>
                </a:extLst>
              </a:blip>
              <a:srcRect/>
              <a:tile tx="50800" ty="0" sx="85000" sy="85000" flip="none" algn="tl"/>
            </a:blipFill>
            <a:ln w="25400" cap="flat" cmpd="sng" algn="ctr">
              <a:noFill/>
              <a:prstDash val="solid"/>
            </a:ln>
            <a:effectLst/>
          </p:spPr>
          <p:txBody>
            <a:bodyPr/>
            <a:lstStyle/>
            <a:p>
              <a:endParaRPr lang="ja-JP" altLang="en-US" dirty="0"/>
            </a:p>
          </p:txBody>
        </p:sp>
        <p:sp>
          <p:nvSpPr>
            <p:cNvPr id="12" name="Oval 8">
              <a:extLst>
                <a:ext uri="{FF2B5EF4-FFF2-40B4-BE49-F238E27FC236}">
                  <a16:creationId xmlns:a16="http://schemas.microsoft.com/office/drawing/2014/main" id="{6E235C94-AB88-65F0-6048-D44E4D90BBEB}"/>
                </a:ext>
              </a:extLst>
            </p:cNvPr>
            <p:cNvSpPr/>
            <p:nvPr/>
          </p:nvSpPr>
          <p:spPr>
            <a:xfrm>
              <a:off x="11396488" y="6230844"/>
              <a:ext cx="478576" cy="478578"/>
            </a:xfrm>
            <a:prstGeom prst="ellipse">
              <a:avLst/>
            </a:prstGeom>
            <a:noFill/>
            <a:ln w="12700" cap="flat" cmpd="sng" algn="ctr">
              <a:solidFill>
                <a:srgbClr val="FFFFFF"/>
              </a:solidFill>
              <a:prstDash val="solid"/>
            </a:ln>
            <a:effectLst/>
          </p:spPr>
          <p:txBody>
            <a:bodyPr/>
            <a:lstStyle/>
            <a:p>
              <a:endParaRPr lang="ja-JP" altLang="en-US"/>
            </a:p>
          </p:txBody>
        </p:sp>
      </p:grpSp>
      <p:graphicFrame>
        <p:nvGraphicFramePr>
          <p:cNvPr id="13" name="表 12">
            <a:extLst>
              <a:ext uri="{FF2B5EF4-FFF2-40B4-BE49-F238E27FC236}">
                <a16:creationId xmlns:a16="http://schemas.microsoft.com/office/drawing/2014/main" id="{296D6F07-68E1-86DE-BD62-D82C731FA5C3}"/>
              </a:ext>
            </a:extLst>
          </p:cNvPr>
          <p:cNvGraphicFramePr>
            <a:graphicFrameLocks noGrp="1"/>
          </p:cNvGraphicFramePr>
          <p:nvPr>
            <p:extLst>
              <p:ext uri="{D42A27DB-BD31-4B8C-83A1-F6EECF244321}">
                <p14:modId xmlns:p14="http://schemas.microsoft.com/office/powerpoint/2010/main" val="1625160395"/>
              </p:ext>
            </p:extLst>
          </p:nvPr>
        </p:nvGraphicFramePr>
        <p:xfrm>
          <a:off x="927691" y="1562896"/>
          <a:ext cx="3662449" cy="4118055"/>
        </p:xfrm>
        <a:graphic>
          <a:graphicData uri="http://schemas.openxmlformats.org/drawingml/2006/table">
            <a:tbl>
              <a:tblPr firstRow="1" bandRow="1">
                <a:tableStyleId>{21E4AEA4-8DFA-4A89-87EB-49C32662AFE0}</a:tableStyleId>
              </a:tblPr>
              <a:tblGrid>
                <a:gridCol w="3662449">
                  <a:extLst>
                    <a:ext uri="{9D8B030D-6E8A-4147-A177-3AD203B41FA5}">
                      <a16:colId xmlns:a16="http://schemas.microsoft.com/office/drawing/2014/main" val="3651557248"/>
                    </a:ext>
                  </a:extLst>
                </a:gridCol>
              </a:tblGrid>
              <a:tr h="798749">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2800" dirty="0"/>
                        <a:t>組織の長として</a:t>
                      </a:r>
                      <a:endParaRPr lang="en-US" altLang="ja-JP" sz="2800" dirty="0"/>
                    </a:p>
                  </a:txBody>
                  <a:tcPr marL="103466" marR="103466" marT="51733" marB="51733" anchor="ctr"/>
                </a:tc>
                <a:extLst>
                  <a:ext uri="{0D108BD9-81ED-4DB2-BD59-A6C34878D82A}">
                    <a16:rowId xmlns:a16="http://schemas.microsoft.com/office/drawing/2014/main" val="1523988160"/>
                  </a:ext>
                </a:extLst>
              </a:tr>
              <a:tr h="3319306">
                <a:tc>
                  <a:txBody>
                    <a:bodyPr/>
                    <a:lstStyle/>
                    <a:p>
                      <a:pPr marL="342900" indent="-342900">
                        <a:lnSpc>
                          <a:spcPct val="150000"/>
                        </a:lnSpc>
                        <a:buFont typeface="Wingdings" panose="05000000000000000000" pitchFamily="2" charset="2"/>
                        <a:buChar char="l"/>
                      </a:pPr>
                      <a:r>
                        <a:rPr lang="ja-JP" altLang="en-US" sz="2800" dirty="0"/>
                        <a:t>問題を発見する</a:t>
                      </a:r>
                      <a:endParaRPr lang="en-US" altLang="ja-JP" sz="2800" dirty="0"/>
                    </a:p>
                    <a:p>
                      <a:pPr marL="342900" indent="-342900">
                        <a:lnSpc>
                          <a:spcPct val="150000"/>
                        </a:lnSpc>
                        <a:buFont typeface="Wingdings" panose="05000000000000000000" pitchFamily="2" charset="2"/>
                        <a:buChar char="l"/>
                      </a:pPr>
                      <a:r>
                        <a:rPr kumimoji="1" lang="ja-JP" altLang="en-US" sz="2800" dirty="0"/>
                        <a:t>リスクを回避する</a:t>
                      </a:r>
                      <a:endParaRPr kumimoji="1" lang="en-US" altLang="ja-JP" sz="2800" dirty="0"/>
                    </a:p>
                    <a:p>
                      <a:pPr marL="342900" indent="-342900">
                        <a:lnSpc>
                          <a:spcPct val="150000"/>
                        </a:lnSpc>
                        <a:buFont typeface="Wingdings" panose="05000000000000000000" pitchFamily="2" charset="2"/>
                        <a:buChar char="l"/>
                      </a:pPr>
                      <a:r>
                        <a:rPr kumimoji="1" lang="ja-JP" altLang="en-US" sz="2800" dirty="0"/>
                        <a:t>改善する</a:t>
                      </a:r>
                    </a:p>
                  </a:txBody>
                  <a:tcPr marL="103466" marR="103466" marT="51733" marB="51733"/>
                </a:tc>
                <a:extLst>
                  <a:ext uri="{0D108BD9-81ED-4DB2-BD59-A6C34878D82A}">
                    <a16:rowId xmlns:a16="http://schemas.microsoft.com/office/drawing/2014/main" val="1857809527"/>
                  </a:ext>
                </a:extLst>
              </a:tr>
            </a:tbl>
          </a:graphicData>
        </a:graphic>
      </p:graphicFrame>
      <p:graphicFrame>
        <p:nvGraphicFramePr>
          <p:cNvPr id="14" name="表 13">
            <a:extLst>
              <a:ext uri="{FF2B5EF4-FFF2-40B4-BE49-F238E27FC236}">
                <a16:creationId xmlns:a16="http://schemas.microsoft.com/office/drawing/2014/main" id="{32925C59-C576-7FC7-E386-289C99055BB7}"/>
              </a:ext>
            </a:extLst>
          </p:cNvPr>
          <p:cNvGraphicFramePr>
            <a:graphicFrameLocks noGrp="1"/>
          </p:cNvGraphicFramePr>
          <p:nvPr>
            <p:extLst>
              <p:ext uri="{D42A27DB-BD31-4B8C-83A1-F6EECF244321}">
                <p14:modId xmlns:p14="http://schemas.microsoft.com/office/powerpoint/2010/main" val="3160084602"/>
              </p:ext>
            </p:extLst>
          </p:nvPr>
        </p:nvGraphicFramePr>
        <p:xfrm>
          <a:off x="7618907" y="1562895"/>
          <a:ext cx="3662449" cy="4124983"/>
        </p:xfrm>
        <a:graphic>
          <a:graphicData uri="http://schemas.openxmlformats.org/drawingml/2006/table">
            <a:tbl>
              <a:tblPr firstRow="1" bandRow="1">
                <a:tableStyleId>{7DF18680-E054-41AD-8BC1-D1AEF772440D}</a:tableStyleId>
              </a:tblPr>
              <a:tblGrid>
                <a:gridCol w="3662449">
                  <a:extLst>
                    <a:ext uri="{9D8B030D-6E8A-4147-A177-3AD203B41FA5}">
                      <a16:colId xmlns:a16="http://schemas.microsoft.com/office/drawing/2014/main" val="3651557248"/>
                    </a:ext>
                  </a:extLst>
                </a:gridCol>
              </a:tblGrid>
              <a:tr h="805677">
                <a:tc>
                  <a:txBody>
                    <a:bodyPr/>
                    <a:lstStyle/>
                    <a:p>
                      <a:pPr algn="ctr"/>
                      <a:r>
                        <a:rPr kumimoji="1" lang="ja-JP" altLang="en-US" sz="2800" dirty="0"/>
                        <a:t>副作用</a:t>
                      </a:r>
                      <a:endParaRPr kumimoji="1" lang="en-US" altLang="ja-JP" sz="2800" dirty="0"/>
                    </a:p>
                  </a:txBody>
                  <a:tcPr marL="103466" marR="103466" marT="51733" marB="51733" anchor="ctr"/>
                </a:tc>
                <a:extLst>
                  <a:ext uri="{0D108BD9-81ED-4DB2-BD59-A6C34878D82A}">
                    <a16:rowId xmlns:a16="http://schemas.microsoft.com/office/drawing/2014/main" val="1523988160"/>
                  </a:ext>
                </a:extLst>
              </a:tr>
              <a:tr h="3319306">
                <a:tc>
                  <a:txBody>
                    <a:bodyPr/>
                    <a:lstStyle/>
                    <a:p>
                      <a:pPr marL="342900" indent="-342900">
                        <a:lnSpc>
                          <a:spcPct val="150000"/>
                        </a:lnSpc>
                        <a:buFont typeface="Wingdings" panose="05000000000000000000" pitchFamily="2" charset="2"/>
                        <a:buChar char="l"/>
                      </a:pPr>
                      <a:r>
                        <a:rPr lang="ja-JP" altLang="en-US" sz="2800" dirty="0"/>
                        <a:t>成果が見えない</a:t>
                      </a:r>
                      <a:endParaRPr lang="en-US" altLang="ja-JP" sz="2800" dirty="0"/>
                    </a:p>
                    <a:p>
                      <a:pPr marL="342900" indent="-342900">
                        <a:lnSpc>
                          <a:spcPct val="150000"/>
                        </a:lnSpc>
                        <a:buFont typeface="Wingdings" panose="05000000000000000000" pitchFamily="2" charset="2"/>
                        <a:buChar char="l"/>
                      </a:pPr>
                      <a:r>
                        <a:rPr lang="ja-JP" altLang="en-US" sz="2800" dirty="0"/>
                        <a:t>小さな価値が認識されない</a:t>
                      </a:r>
                      <a:endParaRPr lang="en-US" altLang="ja-JP" sz="2800" dirty="0"/>
                    </a:p>
                    <a:p>
                      <a:pPr marL="342900" indent="-342900">
                        <a:lnSpc>
                          <a:spcPct val="150000"/>
                        </a:lnSpc>
                        <a:buFont typeface="Wingdings" panose="05000000000000000000" pitchFamily="2" charset="2"/>
                        <a:buChar char="l"/>
                      </a:pPr>
                      <a:r>
                        <a:rPr lang="ja-JP" altLang="en-US" sz="2800" dirty="0"/>
                        <a:t>組織の士気がさがる</a:t>
                      </a:r>
                      <a:endParaRPr lang="en-US" altLang="ja-JP" sz="2800" dirty="0"/>
                    </a:p>
                  </a:txBody>
                  <a:tcPr marL="103466" marR="103466" marT="51733" marB="51733"/>
                </a:tc>
                <a:extLst>
                  <a:ext uri="{0D108BD9-81ED-4DB2-BD59-A6C34878D82A}">
                    <a16:rowId xmlns:a16="http://schemas.microsoft.com/office/drawing/2014/main" val="1857809527"/>
                  </a:ext>
                </a:extLst>
              </a:tr>
            </a:tbl>
          </a:graphicData>
        </a:graphic>
      </p:graphicFrame>
      <p:sp>
        <p:nvSpPr>
          <p:cNvPr id="15" name="下矢印 1">
            <a:extLst>
              <a:ext uri="{FF2B5EF4-FFF2-40B4-BE49-F238E27FC236}">
                <a16:creationId xmlns:a16="http://schemas.microsoft.com/office/drawing/2014/main" id="{758AC906-F0EA-DA5F-E9BD-E5DB77F719D2}"/>
              </a:ext>
            </a:extLst>
          </p:cNvPr>
          <p:cNvSpPr/>
          <p:nvPr/>
        </p:nvSpPr>
        <p:spPr>
          <a:xfrm rot="16200000">
            <a:off x="5524367" y="2876227"/>
            <a:ext cx="1143266" cy="1105546"/>
          </a:xfrm>
          <a:prstGeom prst="downArrow">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29570975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C457C0C5-4600-0E3F-D03B-E6F66903C44D}"/>
              </a:ext>
            </a:extLst>
          </p:cNvPr>
          <p:cNvSpPr txBox="1"/>
          <p:nvPr/>
        </p:nvSpPr>
        <p:spPr>
          <a:xfrm>
            <a:off x="2108842" y="1545592"/>
            <a:ext cx="7974316" cy="2862322"/>
          </a:xfrm>
          <a:prstGeom prst="rect">
            <a:avLst/>
          </a:prstGeom>
          <a:noFill/>
        </p:spPr>
        <p:txBody>
          <a:bodyPr wrap="square" rtlCol="0">
            <a:spAutoFit/>
          </a:bodyPr>
          <a:lstStyle/>
          <a:p>
            <a:pPr marL="571500" indent="-571500">
              <a:lnSpc>
                <a:spcPct val="150000"/>
              </a:lnSpc>
              <a:buClr>
                <a:schemeClr val="accent2"/>
              </a:buClr>
              <a:buFont typeface="Wingdings" panose="05000000000000000000" pitchFamily="2" charset="2"/>
              <a:buChar char="l"/>
            </a:pPr>
            <a:r>
              <a:rPr kumimoji="1" lang="ja-JP" altLang="en-US" sz="3200" dirty="0"/>
              <a:t>良い事をわざわざ共有しなくても良い</a:t>
            </a:r>
            <a:endParaRPr kumimoji="1" lang="en-US" altLang="ja-JP" sz="3200" dirty="0"/>
          </a:p>
          <a:p>
            <a:pPr marL="571500" indent="-571500">
              <a:lnSpc>
                <a:spcPct val="150000"/>
              </a:lnSpc>
              <a:buClr>
                <a:schemeClr val="accent2"/>
              </a:buClr>
              <a:buFont typeface="Wingdings" panose="05000000000000000000" pitchFamily="2" charset="2"/>
              <a:buChar char="l"/>
            </a:pPr>
            <a:r>
              <a:rPr lang="ja-JP" altLang="en-US" sz="3200" dirty="0"/>
              <a:t>自慢に聞こえるかもしれない</a:t>
            </a:r>
            <a:endParaRPr lang="en-US" altLang="ja-JP" sz="3200" dirty="0"/>
          </a:p>
          <a:p>
            <a:pPr>
              <a:lnSpc>
                <a:spcPct val="150000"/>
              </a:lnSpc>
              <a:buClr>
                <a:schemeClr val="accent2"/>
              </a:buClr>
            </a:pPr>
            <a:endParaRPr lang="en-US" altLang="ja-JP" sz="3200" dirty="0"/>
          </a:p>
          <a:p>
            <a:pPr algn="ctr"/>
            <a:r>
              <a:rPr kumimoji="1" lang="ja-JP" altLang="en-US" sz="3600" dirty="0"/>
              <a:t>「遠慮」の文化</a:t>
            </a:r>
            <a:endParaRPr kumimoji="1" lang="en-US" altLang="ja-JP" sz="3600" dirty="0"/>
          </a:p>
        </p:txBody>
      </p:sp>
      <p:sp>
        <p:nvSpPr>
          <p:cNvPr id="7" name="Date Placeholder 3">
            <a:extLst>
              <a:ext uri="{FF2B5EF4-FFF2-40B4-BE49-F238E27FC236}">
                <a16:creationId xmlns:a16="http://schemas.microsoft.com/office/drawing/2014/main" id="{1D487365-A877-2EC3-A858-696169898C75}"/>
              </a:ext>
            </a:extLst>
          </p:cNvPr>
          <p:cNvSpPr>
            <a:spLocks noGrp="1"/>
          </p:cNvSpPr>
          <p:nvPr>
            <p:ph type="dt" sz="half" idx="2"/>
          </p:nvPr>
        </p:nvSpPr>
        <p:spPr>
          <a:xfrm>
            <a:off x="7964424" y="6272784"/>
            <a:ext cx="3273552" cy="365125"/>
          </a:xfrm>
          <a:prstGeom prst="rect">
            <a:avLst/>
          </a:prstGeom>
        </p:spPr>
        <p:txBody>
          <a:bodyPr vert="horz" lIns="91440" tIns="45720" rIns="91440" bIns="45720" rtlCol="0" anchor="ctr"/>
          <a:lstStyle>
            <a:lvl1pPr algn="r">
              <a:defRPr sz="1400" b="1">
                <a:solidFill>
                  <a:schemeClr val="tx2"/>
                </a:solidFill>
              </a:defRPr>
            </a:lvl1pPr>
          </a:lstStyle>
          <a:p>
            <a:r>
              <a:rPr kumimoji="1" lang="ja-JP" altLang="en-US"/>
              <a:t>２０２６年３月１０日（火）</a:t>
            </a:r>
            <a:endParaRPr kumimoji="1" lang="ja-JP" altLang="en-US" dirty="0"/>
          </a:p>
        </p:txBody>
      </p:sp>
      <p:sp>
        <p:nvSpPr>
          <p:cNvPr id="9" name="フッター プレースホルダー 8">
            <a:extLst>
              <a:ext uri="{FF2B5EF4-FFF2-40B4-BE49-F238E27FC236}">
                <a16:creationId xmlns:a16="http://schemas.microsoft.com/office/drawing/2014/main" id="{08D40EF4-B17E-5413-6254-785197434418}"/>
              </a:ext>
            </a:extLst>
          </p:cNvPr>
          <p:cNvSpPr>
            <a:spLocks noGrp="1"/>
          </p:cNvSpPr>
          <p:nvPr>
            <p:ph type="ftr" sz="quarter" idx="3"/>
          </p:nvPr>
        </p:nvSpPr>
        <p:spPr/>
        <p:txBody>
          <a:bodyPr/>
          <a:lstStyle/>
          <a:p>
            <a:r>
              <a:rPr kumimoji="1" lang="ja-JP" altLang="en-US"/>
              <a:t>一八会４６期３月例会</a:t>
            </a:r>
            <a:endParaRPr kumimoji="1" lang="ja-JP" altLang="en-US" dirty="0"/>
          </a:p>
        </p:txBody>
      </p:sp>
      <p:sp>
        <p:nvSpPr>
          <p:cNvPr id="3" name="テキスト ボックス 2">
            <a:extLst>
              <a:ext uri="{FF2B5EF4-FFF2-40B4-BE49-F238E27FC236}">
                <a16:creationId xmlns:a16="http://schemas.microsoft.com/office/drawing/2014/main" id="{7FA25B48-C36E-B069-5B18-46EF2F1D9009}"/>
              </a:ext>
            </a:extLst>
          </p:cNvPr>
          <p:cNvSpPr txBox="1"/>
          <p:nvPr/>
        </p:nvSpPr>
        <p:spPr>
          <a:xfrm>
            <a:off x="1057410" y="348156"/>
            <a:ext cx="9573264" cy="707886"/>
          </a:xfrm>
          <a:prstGeom prst="rect">
            <a:avLst/>
          </a:prstGeom>
          <a:noFill/>
        </p:spPr>
        <p:txBody>
          <a:bodyPr wrap="square" rtlCol="0">
            <a:spAutoFit/>
          </a:bodyPr>
          <a:lstStyle/>
          <a:p>
            <a:r>
              <a:rPr kumimoji="1" lang="ja-JP" altLang="en-US" sz="4000" dirty="0"/>
              <a:t>日本の文化</a:t>
            </a:r>
            <a:endParaRPr kumimoji="1" lang="en-US" altLang="ja-JP" sz="4000" dirty="0"/>
          </a:p>
        </p:txBody>
      </p:sp>
      <p:grpSp>
        <p:nvGrpSpPr>
          <p:cNvPr id="4" name="Group 6">
            <a:extLst>
              <a:ext uri="{FF2B5EF4-FFF2-40B4-BE49-F238E27FC236}">
                <a16:creationId xmlns:a16="http://schemas.microsoft.com/office/drawing/2014/main" id="{C1476548-34BD-E323-9FE9-DCEF8353B819}"/>
              </a:ext>
            </a:extLst>
          </p:cNvPr>
          <p:cNvGrpSpPr>
            <a:grpSpLocks noChangeAspect="1"/>
          </p:cNvGrpSpPr>
          <p:nvPr/>
        </p:nvGrpSpPr>
        <p:grpSpPr>
          <a:xfrm>
            <a:off x="570111" y="543400"/>
            <a:ext cx="352070" cy="352070"/>
            <a:chOff x="11361456" y="6195813"/>
            <a:chExt cx="548640" cy="548640"/>
          </a:xfrm>
        </p:grpSpPr>
        <p:sp>
          <p:nvSpPr>
            <p:cNvPr id="5" name="Oval 7">
              <a:extLst>
                <a:ext uri="{FF2B5EF4-FFF2-40B4-BE49-F238E27FC236}">
                  <a16:creationId xmlns:a16="http://schemas.microsoft.com/office/drawing/2014/main" id="{5E7B77C3-DF2D-B4B5-098F-811F4A7EE01B}"/>
                </a:ext>
              </a:extLst>
            </p:cNvPr>
            <p:cNvSpPr/>
            <p:nvPr/>
          </p:nvSpPr>
          <p:spPr>
            <a:xfrm>
              <a:off x="11361456" y="6195813"/>
              <a:ext cx="548640" cy="548640"/>
            </a:xfrm>
            <a:prstGeom prst="ellipse">
              <a:avLst/>
            </a:prstGeom>
            <a:blipFill dpi="0" rotWithShape="1">
              <a:blip r:embed="rId3">
                <a:duotone>
                  <a:schemeClr val="accent1">
                    <a:shade val="45000"/>
                    <a:satMod val="135000"/>
                  </a:schemeClr>
                  <a:prstClr val="white"/>
                </a:duotone>
                <a:extLst>
                  <a:ext uri="{BEBA8EAE-BF5A-486C-A8C5-ECC9F3942E4B}">
                    <a14:imgProps xmlns:a14="http://schemas.microsoft.com/office/drawing/2010/main">
                      <a14:imgLayer r:embed="rId4">
                        <a14:imgEffect>
                          <a14:saturation sat="95000"/>
                        </a14:imgEffect>
                        <a14:imgEffect>
                          <a14:brightnessContrast bright="-40000" contrast="20000"/>
                        </a14:imgEffect>
                      </a14:imgLayer>
                    </a14:imgProps>
                  </a:ext>
                </a:extLst>
              </a:blip>
              <a:srcRect/>
              <a:tile tx="50800" ty="0" sx="85000" sy="85000" flip="none" algn="tl"/>
            </a:blipFill>
            <a:ln w="25400" cap="flat" cmpd="sng" algn="ctr">
              <a:noFill/>
              <a:prstDash val="solid"/>
            </a:ln>
            <a:effectLst/>
          </p:spPr>
          <p:txBody>
            <a:bodyPr/>
            <a:lstStyle/>
            <a:p>
              <a:endParaRPr lang="ja-JP" altLang="en-US" dirty="0"/>
            </a:p>
          </p:txBody>
        </p:sp>
        <p:sp>
          <p:nvSpPr>
            <p:cNvPr id="6" name="Oval 8">
              <a:extLst>
                <a:ext uri="{FF2B5EF4-FFF2-40B4-BE49-F238E27FC236}">
                  <a16:creationId xmlns:a16="http://schemas.microsoft.com/office/drawing/2014/main" id="{4AEC1517-EE0D-81B1-E108-6F92AE94271C}"/>
                </a:ext>
              </a:extLst>
            </p:cNvPr>
            <p:cNvSpPr/>
            <p:nvPr/>
          </p:nvSpPr>
          <p:spPr>
            <a:xfrm>
              <a:off x="11396488" y="6230844"/>
              <a:ext cx="478576" cy="478578"/>
            </a:xfrm>
            <a:prstGeom prst="ellipse">
              <a:avLst/>
            </a:prstGeom>
            <a:noFill/>
            <a:ln w="12700" cap="flat" cmpd="sng" algn="ctr">
              <a:solidFill>
                <a:srgbClr val="FFFFFF"/>
              </a:solidFill>
              <a:prstDash val="solid"/>
            </a:ln>
            <a:effectLst/>
          </p:spPr>
          <p:txBody>
            <a:bodyPr/>
            <a:lstStyle/>
            <a:p>
              <a:endParaRPr lang="ja-JP" altLang="en-US"/>
            </a:p>
          </p:txBody>
        </p:sp>
      </p:grpSp>
      <p:sp>
        <p:nvSpPr>
          <p:cNvPr id="8" name="テキスト ボックス 7">
            <a:extLst>
              <a:ext uri="{FF2B5EF4-FFF2-40B4-BE49-F238E27FC236}">
                <a16:creationId xmlns:a16="http://schemas.microsoft.com/office/drawing/2014/main" id="{F1E77931-84A7-69B1-8A3B-343A8FFC3E0C}"/>
              </a:ext>
            </a:extLst>
          </p:cNvPr>
          <p:cNvSpPr txBox="1"/>
          <p:nvPr/>
        </p:nvSpPr>
        <p:spPr>
          <a:xfrm>
            <a:off x="1265999" y="5099097"/>
            <a:ext cx="9660017" cy="1077218"/>
          </a:xfrm>
          <a:prstGeom prst="rect">
            <a:avLst/>
          </a:prstGeom>
          <a:noFill/>
          <a:ln>
            <a:solidFill>
              <a:schemeClr val="accent2"/>
            </a:solidFill>
          </a:ln>
        </p:spPr>
        <p:txBody>
          <a:bodyPr wrap="none" rtlCol="0">
            <a:spAutoFit/>
          </a:bodyPr>
          <a:lstStyle/>
          <a:p>
            <a:pPr algn="ctr"/>
            <a:r>
              <a:rPr kumimoji="1" lang="ja-JP" altLang="en-US" sz="3200" b="1" dirty="0">
                <a:solidFill>
                  <a:schemeClr val="accent2"/>
                </a:solidFill>
              </a:rPr>
              <a:t>脳の仕組みや日本の文化によって「良い出来事」を</a:t>
            </a:r>
            <a:endParaRPr kumimoji="1" lang="en-US" altLang="ja-JP" sz="3200" b="1" dirty="0">
              <a:solidFill>
                <a:schemeClr val="accent2"/>
              </a:solidFill>
            </a:endParaRPr>
          </a:p>
          <a:p>
            <a:pPr algn="ctr"/>
            <a:r>
              <a:rPr kumimoji="1" lang="ja-JP" altLang="en-US" sz="3200" b="1" dirty="0">
                <a:solidFill>
                  <a:schemeClr val="accent2"/>
                </a:solidFill>
              </a:rPr>
              <a:t>詳しく広める行為は、活発になりにくい</a:t>
            </a:r>
          </a:p>
        </p:txBody>
      </p:sp>
      <p:sp>
        <p:nvSpPr>
          <p:cNvPr id="10" name="下矢印 1">
            <a:extLst>
              <a:ext uri="{FF2B5EF4-FFF2-40B4-BE49-F238E27FC236}">
                <a16:creationId xmlns:a16="http://schemas.microsoft.com/office/drawing/2014/main" id="{FAD0675D-E8D0-F390-0628-A51E979B2F2A}"/>
              </a:ext>
            </a:extLst>
          </p:cNvPr>
          <p:cNvSpPr/>
          <p:nvPr/>
        </p:nvSpPr>
        <p:spPr>
          <a:xfrm>
            <a:off x="5344160" y="3169920"/>
            <a:ext cx="1503680" cy="518160"/>
          </a:xfrm>
          <a:prstGeom prst="downArrow">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105262852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ED1018DB-DF56-E71A-3591-EE0D1A6943C7}"/>
              </a:ext>
            </a:extLst>
          </p:cNvPr>
          <p:cNvSpPr txBox="1"/>
          <p:nvPr/>
        </p:nvSpPr>
        <p:spPr>
          <a:xfrm>
            <a:off x="980535" y="1317672"/>
            <a:ext cx="10230929" cy="523220"/>
          </a:xfrm>
          <a:prstGeom prst="rect">
            <a:avLst/>
          </a:prstGeom>
          <a:noFill/>
        </p:spPr>
        <p:txBody>
          <a:bodyPr wrap="square" rtlCol="0">
            <a:spAutoFit/>
          </a:bodyPr>
          <a:lstStyle/>
          <a:p>
            <a:pPr algn="ctr"/>
            <a:r>
              <a:rPr kumimoji="1" lang="ja-JP" altLang="en-US" sz="2800" dirty="0"/>
              <a:t>広報の社会的な重要性は分かるけれど、何から始める？</a:t>
            </a:r>
          </a:p>
        </p:txBody>
      </p:sp>
      <p:sp>
        <p:nvSpPr>
          <p:cNvPr id="7" name="Date Placeholder 3">
            <a:extLst>
              <a:ext uri="{FF2B5EF4-FFF2-40B4-BE49-F238E27FC236}">
                <a16:creationId xmlns:a16="http://schemas.microsoft.com/office/drawing/2014/main" id="{6B468527-9EA2-5602-7F5F-081B6F304167}"/>
              </a:ext>
            </a:extLst>
          </p:cNvPr>
          <p:cNvSpPr>
            <a:spLocks noGrp="1"/>
          </p:cNvSpPr>
          <p:nvPr>
            <p:ph type="dt" sz="half" idx="2"/>
          </p:nvPr>
        </p:nvSpPr>
        <p:spPr>
          <a:prstGeom prst="rect">
            <a:avLst/>
          </a:prstGeom>
        </p:spPr>
        <p:txBody>
          <a:bodyPr vert="horz" lIns="91440" tIns="45720" rIns="91440" bIns="45720" rtlCol="0" anchor="ctr"/>
          <a:lstStyle>
            <a:lvl1pPr algn="r">
              <a:defRPr sz="1400" b="1">
                <a:solidFill>
                  <a:schemeClr val="tx2"/>
                </a:solidFill>
              </a:defRPr>
            </a:lvl1pPr>
          </a:lstStyle>
          <a:p>
            <a:r>
              <a:rPr kumimoji="1" lang="ja-JP" altLang="en-US"/>
              <a:t>２０２６年３月１０日（火）</a:t>
            </a:r>
            <a:endParaRPr kumimoji="1" lang="ja-JP" altLang="en-US" dirty="0"/>
          </a:p>
        </p:txBody>
      </p:sp>
      <p:sp>
        <p:nvSpPr>
          <p:cNvPr id="9" name="フッター プレースホルダー 8">
            <a:extLst>
              <a:ext uri="{FF2B5EF4-FFF2-40B4-BE49-F238E27FC236}">
                <a16:creationId xmlns:a16="http://schemas.microsoft.com/office/drawing/2014/main" id="{B6DCDFC2-D869-F4BD-EA68-082667182908}"/>
              </a:ext>
            </a:extLst>
          </p:cNvPr>
          <p:cNvSpPr>
            <a:spLocks noGrp="1"/>
          </p:cNvSpPr>
          <p:nvPr>
            <p:ph type="ftr" sz="quarter" idx="3"/>
          </p:nvPr>
        </p:nvSpPr>
        <p:spPr/>
        <p:txBody>
          <a:bodyPr/>
          <a:lstStyle/>
          <a:p>
            <a:r>
              <a:rPr kumimoji="1" lang="ja-JP" altLang="en-US"/>
              <a:t>一八会４６期３月例会</a:t>
            </a:r>
            <a:endParaRPr kumimoji="1" lang="ja-JP" altLang="en-US" dirty="0"/>
          </a:p>
        </p:txBody>
      </p:sp>
      <p:sp>
        <p:nvSpPr>
          <p:cNvPr id="3" name="スライド番号プレースホルダー 2">
            <a:extLst>
              <a:ext uri="{FF2B5EF4-FFF2-40B4-BE49-F238E27FC236}">
                <a16:creationId xmlns:a16="http://schemas.microsoft.com/office/drawing/2014/main" id="{AF82CC18-B0FF-1356-CA99-A2A5148DF59A}"/>
              </a:ext>
            </a:extLst>
          </p:cNvPr>
          <p:cNvSpPr>
            <a:spLocks noGrp="1"/>
          </p:cNvSpPr>
          <p:nvPr>
            <p:ph type="sldNum" sz="quarter" idx="12"/>
          </p:nvPr>
        </p:nvSpPr>
        <p:spPr/>
        <p:txBody>
          <a:bodyPr/>
          <a:lstStyle/>
          <a:p>
            <a:fld id="{05FD5F69-4649-43A1-AC42-CF86B4469848}" type="slidenum">
              <a:rPr kumimoji="1" lang="ja-JP" altLang="en-US" smtClean="0"/>
              <a:t>32</a:t>
            </a:fld>
            <a:endParaRPr kumimoji="1" lang="ja-JP" altLang="en-US"/>
          </a:p>
        </p:txBody>
      </p:sp>
      <p:sp>
        <p:nvSpPr>
          <p:cNvPr id="4" name="テキスト ボックス 3">
            <a:extLst>
              <a:ext uri="{FF2B5EF4-FFF2-40B4-BE49-F238E27FC236}">
                <a16:creationId xmlns:a16="http://schemas.microsoft.com/office/drawing/2014/main" id="{4EE534A7-572F-0478-6E5B-2B1DF4F6B719}"/>
              </a:ext>
            </a:extLst>
          </p:cNvPr>
          <p:cNvSpPr txBox="1"/>
          <p:nvPr/>
        </p:nvSpPr>
        <p:spPr>
          <a:xfrm>
            <a:off x="1057410" y="348156"/>
            <a:ext cx="9573264" cy="707886"/>
          </a:xfrm>
          <a:prstGeom prst="rect">
            <a:avLst/>
          </a:prstGeom>
          <a:noFill/>
        </p:spPr>
        <p:txBody>
          <a:bodyPr wrap="square" rtlCol="0">
            <a:spAutoFit/>
          </a:bodyPr>
          <a:lstStyle/>
          <a:p>
            <a:r>
              <a:rPr kumimoji="1" lang="ja-JP" altLang="en-US" sz="4000" dirty="0"/>
              <a:t>我々が取り組み始めるには</a:t>
            </a:r>
            <a:endParaRPr kumimoji="1" lang="en-US" altLang="ja-JP" sz="4000" dirty="0"/>
          </a:p>
        </p:txBody>
      </p:sp>
      <p:grpSp>
        <p:nvGrpSpPr>
          <p:cNvPr id="5" name="Group 6">
            <a:extLst>
              <a:ext uri="{FF2B5EF4-FFF2-40B4-BE49-F238E27FC236}">
                <a16:creationId xmlns:a16="http://schemas.microsoft.com/office/drawing/2014/main" id="{807BF104-DC54-23BF-3883-3A58E2FA5400}"/>
              </a:ext>
            </a:extLst>
          </p:cNvPr>
          <p:cNvGrpSpPr>
            <a:grpSpLocks noChangeAspect="1"/>
          </p:cNvGrpSpPr>
          <p:nvPr/>
        </p:nvGrpSpPr>
        <p:grpSpPr>
          <a:xfrm>
            <a:off x="570111" y="543400"/>
            <a:ext cx="352070" cy="352070"/>
            <a:chOff x="11361456" y="6195813"/>
            <a:chExt cx="548640" cy="548640"/>
          </a:xfrm>
        </p:grpSpPr>
        <p:sp>
          <p:nvSpPr>
            <p:cNvPr id="6" name="Oval 7">
              <a:extLst>
                <a:ext uri="{FF2B5EF4-FFF2-40B4-BE49-F238E27FC236}">
                  <a16:creationId xmlns:a16="http://schemas.microsoft.com/office/drawing/2014/main" id="{DC1F1FA9-8A32-DB14-FDF0-1C7CCC24CD37}"/>
                </a:ext>
              </a:extLst>
            </p:cNvPr>
            <p:cNvSpPr/>
            <p:nvPr/>
          </p:nvSpPr>
          <p:spPr>
            <a:xfrm>
              <a:off x="11361456" y="6195813"/>
              <a:ext cx="548640" cy="548640"/>
            </a:xfrm>
            <a:prstGeom prst="ellipse">
              <a:avLst/>
            </a:prstGeom>
            <a:blipFill dpi="0" rotWithShape="1">
              <a:blip r:embed="rId3">
                <a:duotone>
                  <a:schemeClr val="accent1">
                    <a:shade val="45000"/>
                    <a:satMod val="135000"/>
                  </a:schemeClr>
                  <a:prstClr val="white"/>
                </a:duotone>
                <a:extLst>
                  <a:ext uri="{BEBA8EAE-BF5A-486C-A8C5-ECC9F3942E4B}">
                    <a14:imgProps xmlns:a14="http://schemas.microsoft.com/office/drawing/2010/main">
                      <a14:imgLayer r:embed="rId4">
                        <a14:imgEffect>
                          <a14:saturation sat="95000"/>
                        </a14:imgEffect>
                        <a14:imgEffect>
                          <a14:brightnessContrast bright="-40000" contrast="20000"/>
                        </a14:imgEffect>
                      </a14:imgLayer>
                    </a14:imgProps>
                  </a:ext>
                </a:extLst>
              </a:blip>
              <a:srcRect/>
              <a:tile tx="50800" ty="0" sx="85000" sy="85000" flip="none" algn="tl"/>
            </a:blipFill>
            <a:ln w="25400" cap="flat" cmpd="sng" algn="ctr">
              <a:noFill/>
              <a:prstDash val="solid"/>
            </a:ln>
            <a:effectLst/>
          </p:spPr>
          <p:txBody>
            <a:bodyPr/>
            <a:lstStyle/>
            <a:p>
              <a:endParaRPr lang="ja-JP" altLang="en-US" dirty="0"/>
            </a:p>
          </p:txBody>
        </p:sp>
        <p:sp>
          <p:nvSpPr>
            <p:cNvPr id="8" name="Oval 8">
              <a:extLst>
                <a:ext uri="{FF2B5EF4-FFF2-40B4-BE49-F238E27FC236}">
                  <a16:creationId xmlns:a16="http://schemas.microsoft.com/office/drawing/2014/main" id="{F10F36B7-8A50-AC0D-4DE9-329C6B92A21B}"/>
                </a:ext>
              </a:extLst>
            </p:cNvPr>
            <p:cNvSpPr/>
            <p:nvPr/>
          </p:nvSpPr>
          <p:spPr>
            <a:xfrm>
              <a:off x="11396488" y="6230844"/>
              <a:ext cx="478576" cy="478578"/>
            </a:xfrm>
            <a:prstGeom prst="ellipse">
              <a:avLst/>
            </a:prstGeom>
            <a:noFill/>
            <a:ln w="12700" cap="flat" cmpd="sng" algn="ctr">
              <a:solidFill>
                <a:srgbClr val="FFFFFF"/>
              </a:solidFill>
              <a:prstDash val="solid"/>
            </a:ln>
            <a:effectLst/>
          </p:spPr>
          <p:txBody>
            <a:bodyPr/>
            <a:lstStyle/>
            <a:p>
              <a:endParaRPr lang="ja-JP" altLang="en-US"/>
            </a:p>
          </p:txBody>
        </p:sp>
      </p:grpSp>
      <p:sp>
        <p:nvSpPr>
          <p:cNvPr id="10" name="テキスト ボックス 9">
            <a:extLst>
              <a:ext uri="{FF2B5EF4-FFF2-40B4-BE49-F238E27FC236}">
                <a16:creationId xmlns:a16="http://schemas.microsoft.com/office/drawing/2014/main" id="{84EBB9FE-CC86-BB34-3210-58440DEB85C2}"/>
              </a:ext>
            </a:extLst>
          </p:cNvPr>
          <p:cNvSpPr txBox="1"/>
          <p:nvPr/>
        </p:nvSpPr>
        <p:spPr>
          <a:xfrm>
            <a:off x="592592" y="4003758"/>
            <a:ext cx="11006816" cy="1569660"/>
          </a:xfrm>
          <a:prstGeom prst="rect">
            <a:avLst/>
          </a:prstGeom>
          <a:noFill/>
        </p:spPr>
        <p:txBody>
          <a:bodyPr wrap="square" rtlCol="0">
            <a:spAutoFit/>
          </a:bodyPr>
          <a:lstStyle/>
          <a:p>
            <a:pPr marL="457200" indent="-457200">
              <a:buClr>
                <a:schemeClr val="accent2"/>
              </a:buClr>
              <a:buFont typeface="Wingdings" panose="05000000000000000000" pitchFamily="2" charset="2"/>
              <a:buChar char="l"/>
            </a:pPr>
            <a:r>
              <a:rPr kumimoji="1" lang="ja-JP" altLang="en-US" sz="3200" dirty="0"/>
              <a:t>自分には遠いと感じているからこそ小さい事から始める</a:t>
            </a:r>
            <a:endParaRPr kumimoji="1" lang="en-US" altLang="ja-JP" sz="3200" dirty="0"/>
          </a:p>
          <a:p>
            <a:pPr marL="457200" indent="-457200">
              <a:buClr>
                <a:schemeClr val="accent2"/>
              </a:buClr>
              <a:buFont typeface="Wingdings" panose="05000000000000000000" pitchFamily="2" charset="2"/>
              <a:buChar char="l"/>
            </a:pPr>
            <a:endParaRPr lang="en-US" altLang="ja-JP" sz="3200" dirty="0"/>
          </a:p>
          <a:p>
            <a:pPr marL="457200" indent="-457200">
              <a:buClr>
                <a:schemeClr val="accent2"/>
              </a:buClr>
              <a:buFont typeface="Wingdings" panose="05000000000000000000" pitchFamily="2" charset="2"/>
              <a:buChar char="l"/>
            </a:pPr>
            <a:r>
              <a:rPr lang="ja-JP" altLang="en-US" sz="3200" dirty="0"/>
              <a:t>社内で共有されていない良い出来事はたくさんある</a:t>
            </a:r>
            <a:endParaRPr lang="en-US" altLang="ja-JP" sz="3200" dirty="0"/>
          </a:p>
        </p:txBody>
      </p:sp>
      <p:sp>
        <p:nvSpPr>
          <p:cNvPr id="11" name="四角形: 角を丸くする 10">
            <a:extLst>
              <a:ext uri="{FF2B5EF4-FFF2-40B4-BE49-F238E27FC236}">
                <a16:creationId xmlns:a16="http://schemas.microsoft.com/office/drawing/2014/main" id="{D7CDEAA5-B72E-B2FE-6350-625C106DCC83}"/>
              </a:ext>
            </a:extLst>
          </p:cNvPr>
          <p:cNvSpPr/>
          <p:nvPr/>
        </p:nvSpPr>
        <p:spPr>
          <a:xfrm>
            <a:off x="3221790" y="2347495"/>
            <a:ext cx="5748421" cy="1138989"/>
          </a:xfrm>
          <a:prstGeom prst="round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3600" b="1" dirty="0"/>
              <a:t>「社内報」という始め方</a:t>
            </a:r>
          </a:p>
        </p:txBody>
      </p:sp>
    </p:spTree>
    <p:extLst>
      <p:ext uri="{BB962C8B-B14F-4D97-AF65-F5344CB8AC3E}">
        <p14:creationId xmlns:p14="http://schemas.microsoft.com/office/powerpoint/2010/main" val="25683567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14265BCB-0466-AD06-2FDE-51A83EEADB75}"/>
              </a:ext>
            </a:extLst>
          </p:cNvPr>
          <p:cNvSpPr>
            <a:spLocks noGrp="1"/>
          </p:cNvSpPr>
          <p:nvPr>
            <p:ph type="title"/>
          </p:nvPr>
        </p:nvSpPr>
        <p:spPr>
          <a:xfrm>
            <a:off x="1041226" y="1634581"/>
            <a:ext cx="10109548" cy="2210909"/>
          </a:xfrm>
        </p:spPr>
        <p:txBody>
          <a:bodyPr>
            <a:normAutofit/>
          </a:bodyPr>
          <a:lstStyle/>
          <a:p>
            <a:pPr algn="ctr"/>
            <a:r>
              <a:rPr kumimoji="1" lang="ja-JP" altLang="en-US" sz="6000" dirty="0"/>
              <a:t>休　　憩</a:t>
            </a:r>
          </a:p>
        </p:txBody>
      </p:sp>
      <p:sp>
        <p:nvSpPr>
          <p:cNvPr id="7" name="Date Placeholder 3">
            <a:extLst>
              <a:ext uri="{FF2B5EF4-FFF2-40B4-BE49-F238E27FC236}">
                <a16:creationId xmlns:a16="http://schemas.microsoft.com/office/drawing/2014/main" id="{C41CA515-F04B-6583-46B7-D867E649997B}"/>
              </a:ext>
            </a:extLst>
          </p:cNvPr>
          <p:cNvSpPr>
            <a:spLocks noGrp="1"/>
          </p:cNvSpPr>
          <p:nvPr>
            <p:ph type="dt" sz="half" idx="2"/>
          </p:nvPr>
        </p:nvSpPr>
        <p:spPr>
          <a:xfrm>
            <a:off x="7964424" y="6272784"/>
            <a:ext cx="3273552" cy="365125"/>
          </a:xfrm>
          <a:prstGeom prst="rect">
            <a:avLst/>
          </a:prstGeom>
        </p:spPr>
        <p:txBody>
          <a:bodyPr vert="horz" lIns="91440" tIns="45720" rIns="91440" bIns="45720" rtlCol="0" anchor="ctr"/>
          <a:lstStyle>
            <a:lvl1pPr algn="r">
              <a:defRPr sz="1400" b="1">
                <a:solidFill>
                  <a:schemeClr val="tx2"/>
                </a:solidFill>
              </a:defRPr>
            </a:lvl1pPr>
          </a:lstStyle>
          <a:p>
            <a:r>
              <a:rPr kumimoji="1" lang="ja-JP" altLang="en-US"/>
              <a:t>２０２６年３月１０日（火）</a:t>
            </a:r>
            <a:endParaRPr kumimoji="1" lang="ja-JP" altLang="en-US" dirty="0"/>
          </a:p>
        </p:txBody>
      </p:sp>
      <p:sp>
        <p:nvSpPr>
          <p:cNvPr id="9" name="フッター プレースホルダー 8">
            <a:extLst>
              <a:ext uri="{FF2B5EF4-FFF2-40B4-BE49-F238E27FC236}">
                <a16:creationId xmlns:a16="http://schemas.microsoft.com/office/drawing/2014/main" id="{ED043728-5036-AC51-073C-4FCAE5B9BE92}"/>
              </a:ext>
            </a:extLst>
          </p:cNvPr>
          <p:cNvSpPr>
            <a:spLocks noGrp="1"/>
          </p:cNvSpPr>
          <p:nvPr>
            <p:ph type="ftr" sz="quarter" idx="3"/>
          </p:nvPr>
        </p:nvSpPr>
        <p:spPr/>
        <p:txBody>
          <a:bodyPr/>
          <a:lstStyle/>
          <a:p>
            <a:r>
              <a:rPr kumimoji="1" lang="ja-JP" altLang="en-US"/>
              <a:t>一八会４６期３月例会</a:t>
            </a:r>
            <a:endParaRPr kumimoji="1" lang="ja-JP" altLang="en-US" dirty="0"/>
          </a:p>
        </p:txBody>
      </p:sp>
    </p:spTree>
    <p:extLst>
      <p:ext uri="{BB962C8B-B14F-4D97-AF65-F5344CB8AC3E}">
        <p14:creationId xmlns:p14="http://schemas.microsoft.com/office/powerpoint/2010/main" val="108557550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5B03586C-6B11-4292-3B0D-AF8402F70858}"/>
              </a:ext>
            </a:extLst>
          </p:cNvPr>
          <p:cNvSpPr>
            <a:spLocks noGrp="1"/>
          </p:cNvSpPr>
          <p:nvPr>
            <p:ph type="ctrTitle"/>
          </p:nvPr>
        </p:nvSpPr>
        <p:spPr/>
        <p:txBody>
          <a:bodyPr>
            <a:normAutofit/>
          </a:bodyPr>
          <a:lstStyle/>
          <a:p>
            <a:pPr algn="ctr"/>
            <a:r>
              <a:rPr kumimoji="1" lang="ja-JP" altLang="en-US" sz="5400" dirty="0"/>
              <a:t>社長が始める社内報</a:t>
            </a:r>
          </a:p>
        </p:txBody>
      </p:sp>
      <p:sp>
        <p:nvSpPr>
          <p:cNvPr id="7" name="Date Placeholder 3">
            <a:extLst>
              <a:ext uri="{FF2B5EF4-FFF2-40B4-BE49-F238E27FC236}">
                <a16:creationId xmlns:a16="http://schemas.microsoft.com/office/drawing/2014/main" id="{F314511D-922E-688B-4E48-38CFA373ACF4}"/>
              </a:ext>
            </a:extLst>
          </p:cNvPr>
          <p:cNvSpPr>
            <a:spLocks noGrp="1"/>
          </p:cNvSpPr>
          <p:nvPr>
            <p:ph type="dt" sz="half" idx="2"/>
          </p:nvPr>
        </p:nvSpPr>
        <p:spPr>
          <a:prstGeom prst="rect">
            <a:avLst/>
          </a:prstGeom>
        </p:spPr>
        <p:txBody>
          <a:bodyPr vert="horz" lIns="91440" tIns="45720" rIns="91440" bIns="45720" rtlCol="0" anchor="ctr"/>
          <a:lstStyle>
            <a:lvl1pPr algn="r">
              <a:defRPr sz="1400" b="1">
                <a:solidFill>
                  <a:schemeClr val="tx2"/>
                </a:solidFill>
              </a:defRPr>
            </a:lvl1pPr>
          </a:lstStyle>
          <a:p>
            <a:r>
              <a:rPr kumimoji="1" lang="ja-JP" altLang="en-US"/>
              <a:t>２０２６年３月１０日（火）</a:t>
            </a:r>
            <a:endParaRPr kumimoji="1" lang="ja-JP" altLang="en-US" dirty="0"/>
          </a:p>
        </p:txBody>
      </p:sp>
      <p:sp>
        <p:nvSpPr>
          <p:cNvPr id="9" name="フッター プレースホルダー 8">
            <a:extLst>
              <a:ext uri="{FF2B5EF4-FFF2-40B4-BE49-F238E27FC236}">
                <a16:creationId xmlns:a16="http://schemas.microsoft.com/office/drawing/2014/main" id="{5FF1BF60-6967-32EE-4DB6-A8B827CF449C}"/>
              </a:ext>
            </a:extLst>
          </p:cNvPr>
          <p:cNvSpPr>
            <a:spLocks noGrp="1"/>
          </p:cNvSpPr>
          <p:nvPr>
            <p:ph type="ftr" sz="quarter" idx="3"/>
          </p:nvPr>
        </p:nvSpPr>
        <p:spPr/>
        <p:txBody>
          <a:bodyPr/>
          <a:lstStyle/>
          <a:p>
            <a:r>
              <a:rPr kumimoji="1" lang="ja-JP" altLang="en-US"/>
              <a:t>一八会４６期３月例会</a:t>
            </a:r>
            <a:endParaRPr kumimoji="1" lang="ja-JP" altLang="en-US" dirty="0"/>
          </a:p>
        </p:txBody>
      </p:sp>
    </p:spTree>
    <p:extLst>
      <p:ext uri="{BB962C8B-B14F-4D97-AF65-F5344CB8AC3E}">
        <p14:creationId xmlns:p14="http://schemas.microsoft.com/office/powerpoint/2010/main" val="221385198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4EF588C-A059-C8E8-7768-2E83FC5BD874}"/>
              </a:ext>
            </a:extLst>
          </p:cNvPr>
          <p:cNvSpPr>
            <a:spLocks noGrp="1"/>
          </p:cNvSpPr>
          <p:nvPr>
            <p:ph type="title"/>
          </p:nvPr>
        </p:nvSpPr>
        <p:spPr>
          <a:xfrm>
            <a:off x="1865038" y="1403735"/>
            <a:ext cx="9386570" cy="3048254"/>
          </a:xfrm>
        </p:spPr>
        <p:txBody>
          <a:bodyPr>
            <a:normAutofit/>
          </a:bodyPr>
          <a:lstStyle/>
          <a:p>
            <a:pPr>
              <a:lnSpc>
                <a:spcPct val="150000"/>
              </a:lnSpc>
            </a:pPr>
            <a:r>
              <a:rPr lang="ja-JP" altLang="en-US" sz="3600" dirty="0"/>
              <a:t>社内で実際に起きている小さな良い事を</a:t>
            </a:r>
            <a:br>
              <a:rPr lang="en-US" altLang="ja-JP" sz="3600" dirty="0"/>
            </a:br>
            <a:r>
              <a:rPr lang="ja-JP" altLang="en-US" sz="3600" dirty="0"/>
              <a:t>社長が見つける</a:t>
            </a:r>
            <a:br>
              <a:rPr lang="en-US" altLang="ja-JP" sz="3600" dirty="0"/>
            </a:br>
            <a:r>
              <a:rPr lang="ja-JP" altLang="en-US" sz="3600" dirty="0"/>
              <a:t>その情報を記憶ではなく記録として蓄積する</a:t>
            </a:r>
            <a:endParaRPr lang="en-US" altLang="ja-JP" sz="3600" dirty="0"/>
          </a:p>
        </p:txBody>
      </p:sp>
      <p:sp>
        <p:nvSpPr>
          <p:cNvPr id="8" name="Date Placeholder 3">
            <a:extLst>
              <a:ext uri="{FF2B5EF4-FFF2-40B4-BE49-F238E27FC236}">
                <a16:creationId xmlns:a16="http://schemas.microsoft.com/office/drawing/2014/main" id="{B32BB121-57F5-15EE-0933-BB92EBE88F15}"/>
              </a:ext>
            </a:extLst>
          </p:cNvPr>
          <p:cNvSpPr>
            <a:spLocks noGrp="1"/>
          </p:cNvSpPr>
          <p:nvPr>
            <p:ph type="dt" sz="half" idx="2"/>
          </p:nvPr>
        </p:nvSpPr>
        <p:spPr>
          <a:xfrm>
            <a:off x="7964424" y="6272784"/>
            <a:ext cx="3273552" cy="365125"/>
          </a:xfrm>
          <a:prstGeom prst="rect">
            <a:avLst/>
          </a:prstGeom>
        </p:spPr>
        <p:txBody>
          <a:bodyPr vert="horz" lIns="91440" tIns="45720" rIns="91440" bIns="45720" rtlCol="0" anchor="ctr"/>
          <a:lstStyle>
            <a:lvl1pPr algn="r">
              <a:defRPr sz="1400" b="1">
                <a:solidFill>
                  <a:schemeClr val="tx2"/>
                </a:solidFill>
              </a:defRPr>
            </a:lvl1pPr>
          </a:lstStyle>
          <a:p>
            <a:r>
              <a:rPr kumimoji="1" lang="ja-JP" altLang="en-US"/>
              <a:t>２０２６年３月１０日（火）</a:t>
            </a:r>
            <a:endParaRPr kumimoji="1" lang="ja-JP" altLang="en-US" dirty="0"/>
          </a:p>
        </p:txBody>
      </p:sp>
      <p:sp>
        <p:nvSpPr>
          <p:cNvPr id="10" name="フッター プレースホルダー 9">
            <a:extLst>
              <a:ext uri="{FF2B5EF4-FFF2-40B4-BE49-F238E27FC236}">
                <a16:creationId xmlns:a16="http://schemas.microsoft.com/office/drawing/2014/main" id="{4E8441BF-1117-F9EF-4150-455509D7678C}"/>
              </a:ext>
            </a:extLst>
          </p:cNvPr>
          <p:cNvSpPr>
            <a:spLocks noGrp="1"/>
          </p:cNvSpPr>
          <p:nvPr>
            <p:ph type="ftr" sz="quarter" idx="3"/>
          </p:nvPr>
        </p:nvSpPr>
        <p:spPr/>
        <p:txBody>
          <a:bodyPr/>
          <a:lstStyle/>
          <a:p>
            <a:r>
              <a:rPr kumimoji="1" lang="ja-JP" altLang="en-US"/>
              <a:t>一八会４６期３月例会</a:t>
            </a:r>
            <a:endParaRPr kumimoji="1" lang="ja-JP" altLang="en-US" dirty="0"/>
          </a:p>
        </p:txBody>
      </p:sp>
      <p:sp>
        <p:nvSpPr>
          <p:cNvPr id="4" name="テキスト ボックス 3">
            <a:extLst>
              <a:ext uri="{FF2B5EF4-FFF2-40B4-BE49-F238E27FC236}">
                <a16:creationId xmlns:a16="http://schemas.microsoft.com/office/drawing/2014/main" id="{4ADDC913-AF25-7222-AEC7-FFAA0EBF6228}"/>
              </a:ext>
            </a:extLst>
          </p:cNvPr>
          <p:cNvSpPr txBox="1"/>
          <p:nvPr/>
        </p:nvSpPr>
        <p:spPr>
          <a:xfrm>
            <a:off x="1057410" y="348156"/>
            <a:ext cx="9573264" cy="707886"/>
          </a:xfrm>
          <a:prstGeom prst="rect">
            <a:avLst/>
          </a:prstGeom>
          <a:noFill/>
        </p:spPr>
        <p:txBody>
          <a:bodyPr wrap="square" rtlCol="0">
            <a:spAutoFit/>
          </a:bodyPr>
          <a:lstStyle/>
          <a:p>
            <a:r>
              <a:rPr kumimoji="1" lang="ja-JP" altLang="en-US" sz="4000" dirty="0"/>
              <a:t>２つの具体的な行動から始める</a:t>
            </a:r>
            <a:endParaRPr kumimoji="1" lang="en-US" altLang="ja-JP" sz="4000" dirty="0"/>
          </a:p>
        </p:txBody>
      </p:sp>
      <p:grpSp>
        <p:nvGrpSpPr>
          <p:cNvPr id="5" name="Group 6">
            <a:extLst>
              <a:ext uri="{FF2B5EF4-FFF2-40B4-BE49-F238E27FC236}">
                <a16:creationId xmlns:a16="http://schemas.microsoft.com/office/drawing/2014/main" id="{476B5773-F4A5-5D18-A567-B2A86907310C}"/>
              </a:ext>
            </a:extLst>
          </p:cNvPr>
          <p:cNvGrpSpPr>
            <a:grpSpLocks noChangeAspect="1"/>
          </p:cNvGrpSpPr>
          <p:nvPr/>
        </p:nvGrpSpPr>
        <p:grpSpPr>
          <a:xfrm>
            <a:off x="570111" y="543400"/>
            <a:ext cx="352070" cy="352070"/>
            <a:chOff x="11361456" y="6195813"/>
            <a:chExt cx="548640" cy="548640"/>
          </a:xfrm>
        </p:grpSpPr>
        <p:sp>
          <p:nvSpPr>
            <p:cNvPr id="6" name="Oval 7">
              <a:extLst>
                <a:ext uri="{FF2B5EF4-FFF2-40B4-BE49-F238E27FC236}">
                  <a16:creationId xmlns:a16="http://schemas.microsoft.com/office/drawing/2014/main" id="{CA6C68EC-1B01-6B7E-02D5-CD5676E2B3E9}"/>
                </a:ext>
              </a:extLst>
            </p:cNvPr>
            <p:cNvSpPr/>
            <p:nvPr/>
          </p:nvSpPr>
          <p:spPr>
            <a:xfrm>
              <a:off x="11361456" y="6195813"/>
              <a:ext cx="548640" cy="548640"/>
            </a:xfrm>
            <a:prstGeom prst="ellipse">
              <a:avLst/>
            </a:prstGeom>
            <a:blipFill dpi="0" rotWithShape="1">
              <a:blip r:embed="rId3">
                <a:duotone>
                  <a:schemeClr val="accent1">
                    <a:shade val="45000"/>
                    <a:satMod val="135000"/>
                  </a:schemeClr>
                  <a:prstClr val="white"/>
                </a:duotone>
                <a:extLst>
                  <a:ext uri="{BEBA8EAE-BF5A-486C-A8C5-ECC9F3942E4B}">
                    <a14:imgProps xmlns:a14="http://schemas.microsoft.com/office/drawing/2010/main">
                      <a14:imgLayer r:embed="rId4">
                        <a14:imgEffect>
                          <a14:saturation sat="95000"/>
                        </a14:imgEffect>
                        <a14:imgEffect>
                          <a14:brightnessContrast bright="-40000" contrast="20000"/>
                        </a14:imgEffect>
                      </a14:imgLayer>
                    </a14:imgProps>
                  </a:ext>
                </a:extLst>
              </a:blip>
              <a:srcRect/>
              <a:tile tx="50800" ty="0" sx="85000" sy="85000" flip="none" algn="tl"/>
            </a:blipFill>
            <a:ln w="25400" cap="flat" cmpd="sng" algn="ctr">
              <a:noFill/>
              <a:prstDash val="solid"/>
            </a:ln>
            <a:effectLst/>
          </p:spPr>
          <p:txBody>
            <a:bodyPr/>
            <a:lstStyle/>
            <a:p>
              <a:endParaRPr lang="ja-JP" altLang="en-US" dirty="0"/>
            </a:p>
          </p:txBody>
        </p:sp>
        <p:sp>
          <p:nvSpPr>
            <p:cNvPr id="7" name="Oval 8">
              <a:extLst>
                <a:ext uri="{FF2B5EF4-FFF2-40B4-BE49-F238E27FC236}">
                  <a16:creationId xmlns:a16="http://schemas.microsoft.com/office/drawing/2014/main" id="{98138C4E-E65D-86B5-591B-A0CAD1F90D47}"/>
                </a:ext>
              </a:extLst>
            </p:cNvPr>
            <p:cNvSpPr/>
            <p:nvPr/>
          </p:nvSpPr>
          <p:spPr>
            <a:xfrm>
              <a:off x="11396488" y="6230844"/>
              <a:ext cx="478576" cy="478578"/>
            </a:xfrm>
            <a:prstGeom prst="ellipse">
              <a:avLst/>
            </a:prstGeom>
            <a:noFill/>
            <a:ln w="12700" cap="flat" cmpd="sng" algn="ctr">
              <a:solidFill>
                <a:srgbClr val="FFFFFF"/>
              </a:solidFill>
              <a:prstDash val="solid"/>
            </a:ln>
            <a:effectLst/>
          </p:spPr>
          <p:txBody>
            <a:bodyPr/>
            <a:lstStyle/>
            <a:p>
              <a:endParaRPr lang="ja-JP" altLang="en-US"/>
            </a:p>
          </p:txBody>
        </p:sp>
      </p:grpSp>
      <p:sp>
        <p:nvSpPr>
          <p:cNvPr id="9" name="テキスト ボックス 8">
            <a:extLst>
              <a:ext uri="{FF2B5EF4-FFF2-40B4-BE49-F238E27FC236}">
                <a16:creationId xmlns:a16="http://schemas.microsoft.com/office/drawing/2014/main" id="{768D4470-6895-D9F0-DE80-775E9D7D4C17}"/>
              </a:ext>
            </a:extLst>
          </p:cNvPr>
          <p:cNvSpPr txBox="1"/>
          <p:nvPr/>
        </p:nvSpPr>
        <p:spPr>
          <a:xfrm>
            <a:off x="874065" y="5340316"/>
            <a:ext cx="10443885" cy="584775"/>
          </a:xfrm>
          <a:prstGeom prst="rect">
            <a:avLst/>
          </a:prstGeom>
          <a:noFill/>
          <a:ln>
            <a:solidFill>
              <a:schemeClr val="accent2"/>
            </a:solidFill>
          </a:ln>
        </p:spPr>
        <p:txBody>
          <a:bodyPr wrap="none" rtlCol="0">
            <a:spAutoFit/>
          </a:bodyPr>
          <a:lstStyle/>
          <a:p>
            <a:pPr algn="ctr"/>
            <a:r>
              <a:rPr kumimoji="1" lang="ja-JP" altLang="en-US" sz="3200" b="1" dirty="0">
                <a:solidFill>
                  <a:schemeClr val="accent2"/>
                </a:solidFill>
              </a:rPr>
              <a:t>まず社長が社内から、小さい情報をたくさん積み上げる</a:t>
            </a:r>
          </a:p>
        </p:txBody>
      </p:sp>
      <p:grpSp>
        <p:nvGrpSpPr>
          <p:cNvPr id="13" name="Group 6">
            <a:extLst>
              <a:ext uri="{FF2B5EF4-FFF2-40B4-BE49-F238E27FC236}">
                <a16:creationId xmlns:a16="http://schemas.microsoft.com/office/drawing/2014/main" id="{17E35D16-5755-2584-7FFF-5F98E559AC4C}"/>
              </a:ext>
            </a:extLst>
          </p:cNvPr>
          <p:cNvGrpSpPr>
            <a:grpSpLocks noChangeAspect="1"/>
          </p:cNvGrpSpPr>
          <p:nvPr/>
        </p:nvGrpSpPr>
        <p:grpSpPr>
          <a:xfrm>
            <a:off x="1195857" y="1944369"/>
            <a:ext cx="575791" cy="575791"/>
            <a:chOff x="11361454" y="6195811"/>
            <a:chExt cx="548640" cy="548640"/>
          </a:xfrm>
        </p:grpSpPr>
        <p:sp>
          <p:nvSpPr>
            <p:cNvPr id="14" name="Oval 7">
              <a:extLst>
                <a:ext uri="{FF2B5EF4-FFF2-40B4-BE49-F238E27FC236}">
                  <a16:creationId xmlns:a16="http://schemas.microsoft.com/office/drawing/2014/main" id="{D9D13E5E-9B68-80FC-E02D-A72A7F452788}"/>
                </a:ext>
              </a:extLst>
            </p:cNvPr>
            <p:cNvSpPr/>
            <p:nvPr/>
          </p:nvSpPr>
          <p:spPr>
            <a:xfrm>
              <a:off x="11361454" y="6195811"/>
              <a:ext cx="548640" cy="548640"/>
            </a:xfrm>
            <a:prstGeom prst="ellipse">
              <a:avLst/>
            </a:prstGeom>
            <a:blipFill dpi="0" rotWithShape="1">
              <a:blip r:embed="rId3">
                <a:duotone>
                  <a:schemeClr val="accent1">
                    <a:shade val="45000"/>
                    <a:satMod val="135000"/>
                  </a:schemeClr>
                  <a:prstClr val="white"/>
                </a:duotone>
                <a:extLst>
                  <a:ext uri="{BEBA8EAE-BF5A-486C-A8C5-ECC9F3942E4B}">
                    <a14:imgProps xmlns:a14="http://schemas.microsoft.com/office/drawing/2010/main">
                      <a14:imgLayer r:embed="rId4">
                        <a14:imgEffect>
                          <a14:saturation sat="95000"/>
                        </a14:imgEffect>
                        <a14:imgEffect>
                          <a14:brightnessContrast bright="-40000" contrast="20000"/>
                        </a14:imgEffect>
                      </a14:imgLayer>
                    </a14:imgProps>
                  </a:ext>
                </a:extLst>
              </a:blip>
              <a:srcRect/>
              <a:tile tx="50800" ty="0" sx="85000" sy="85000" flip="none" algn="tl"/>
            </a:blipFill>
            <a:ln w="25400" cap="flat" cmpd="sng" algn="ctr">
              <a:noFill/>
              <a:prstDash val="solid"/>
            </a:ln>
            <a:effectLst/>
          </p:spPr>
          <p:txBody>
            <a:bodyPr anchor="ctr"/>
            <a:lstStyle/>
            <a:p>
              <a:pPr algn="ctr"/>
              <a:r>
                <a:rPr lang="en-US" altLang="ja-JP" sz="3600" b="1" dirty="0">
                  <a:solidFill>
                    <a:schemeClr val="bg1"/>
                  </a:solidFill>
                </a:rPr>
                <a:t>1</a:t>
              </a:r>
              <a:endParaRPr lang="ja-JP" altLang="en-US" sz="3600" b="1" dirty="0">
                <a:solidFill>
                  <a:schemeClr val="bg1"/>
                </a:solidFill>
              </a:endParaRPr>
            </a:p>
          </p:txBody>
        </p:sp>
        <p:sp>
          <p:nvSpPr>
            <p:cNvPr id="15" name="Oval 8">
              <a:extLst>
                <a:ext uri="{FF2B5EF4-FFF2-40B4-BE49-F238E27FC236}">
                  <a16:creationId xmlns:a16="http://schemas.microsoft.com/office/drawing/2014/main" id="{222B9E09-9839-0CA1-29CA-08395A94DA87}"/>
                </a:ext>
              </a:extLst>
            </p:cNvPr>
            <p:cNvSpPr/>
            <p:nvPr/>
          </p:nvSpPr>
          <p:spPr>
            <a:xfrm>
              <a:off x="11396488" y="6230844"/>
              <a:ext cx="478576" cy="478578"/>
            </a:xfrm>
            <a:prstGeom prst="ellipse">
              <a:avLst/>
            </a:prstGeom>
            <a:noFill/>
            <a:ln w="12700" cap="flat" cmpd="sng" algn="ctr">
              <a:solidFill>
                <a:srgbClr val="FFFFFF"/>
              </a:solidFill>
              <a:prstDash val="solid"/>
            </a:ln>
            <a:effectLst/>
          </p:spPr>
          <p:txBody>
            <a:bodyPr/>
            <a:lstStyle/>
            <a:p>
              <a:endParaRPr lang="ja-JP" altLang="en-US"/>
            </a:p>
          </p:txBody>
        </p:sp>
      </p:grpSp>
      <p:grpSp>
        <p:nvGrpSpPr>
          <p:cNvPr id="16" name="Group 6">
            <a:extLst>
              <a:ext uri="{FF2B5EF4-FFF2-40B4-BE49-F238E27FC236}">
                <a16:creationId xmlns:a16="http://schemas.microsoft.com/office/drawing/2014/main" id="{F4A36E0E-6360-9827-A175-AE1499A88371}"/>
              </a:ext>
            </a:extLst>
          </p:cNvPr>
          <p:cNvGrpSpPr>
            <a:grpSpLocks noChangeAspect="1"/>
          </p:cNvGrpSpPr>
          <p:nvPr/>
        </p:nvGrpSpPr>
        <p:grpSpPr>
          <a:xfrm>
            <a:off x="1195857" y="3544569"/>
            <a:ext cx="575791" cy="575791"/>
            <a:chOff x="11361454" y="6195811"/>
            <a:chExt cx="548640" cy="548640"/>
          </a:xfrm>
        </p:grpSpPr>
        <p:sp>
          <p:nvSpPr>
            <p:cNvPr id="17" name="Oval 7">
              <a:extLst>
                <a:ext uri="{FF2B5EF4-FFF2-40B4-BE49-F238E27FC236}">
                  <a16:creationId xmlns:a16="http://schemas.microsoft.com/office/drawing/2014/main" id="{E7A85BAB-D0B9-3F5D-4D5A-F73800E585A6}"/>
                </a:ext>
              </a:extLst>
            </p:cNvPr>
            <p:cNvSpPr/>
            <p:nvPr/>
          </p:nvSpPr>
          <p:spPr>
            <a:xfrm>
              <a:off x="11361454" y="6195811"/>
              <a:ext cx="548640" cy="548640"/>
            </a:xfrm>
            <a:prstGeom prst="ellipse">
              <a:avLst/>
            </a:prstGeom>
            <a:blipFill dpi="0" rotWithShape="1">
              <a:blip r:embed="rId3">
                <a:duotone>
                  <a:schemeClr val="accent1">
                    <a:shade val="45000"/>
                    <a:satMod val="135000"/>
                  </a:schemeClr>
                  <a:prstClr val="white"/>
                </a:duotone>
                <a:extLst>
                  <a:ext uri="{BEBA8EAE-BF5A-486C-A8C5-ECC9F3942E4B}">
                    <a14:imgProps xmlns:a14="http://schemas.microsoft.com/office/drawing/2010/main">
                      <a14:imgLayer r:embed="rId4">
                        <a14:imgEffect>
                          <a14:saturation sat="95000"/>
                        </a14:imgEffect>
                        <a14:imgEffect>
                          <a14:brightnessContrast bright="-40000" contrast="20000"/>
                        </a14:imgEffect>
                      </a14:imgLayer>
                    </a14:imgProps>
                  </a:ext>
                </a:extLst>
              </a:blip>
              <a:srcRect/>
              <a:tile tx="50800" ty="0" sx="85000" sy="85000" flip="none" algn="tl"/>
            </a:blipFill>
            <a:ln w="25400" cap="flat" cmpd="sng" algn="ctr">
              <a:noFill/>
              <a:prstDash val="solid"/>
            </a:ln>
            <a:effectLst/>
          </p:spPr>
          <p:txBody>
            <a:bodyPr anchor="ctr"/>
            <a:lstStyle/>
            <a:p>
              <a:pPr algn="ctr"/>
              <a:r>
                <a:rPr lang="en-US" altLang="ja-JP" sz="3600" b="1" dirty="0">
                  <a:solidFill>
                    <a:schemeClr val="bg1"/>
                  </a:solidFill>
                </a:rPr>
                <a:t>2</a:t>
              </a:r>
              <a:endParaRPr lang="ja-JP" altLang="en-US" sz="3600" b="1" dirty="0">
                <a:solidFill>
                  <a:schemeClr val="bg1"/>
                </a:solidFill>
              </a:endParaRPr>
            </a:p>
          </p:txBody>
        </p:sp>
        <p:sp>
          <p:nvSpPr>
            <p:cNvPr id="18" name="Oval 8">
              <a:extLst>
                <a:ext uri="{FF2B5EF4-FFF2-40B4-BE49-F238E27FC236}">
                  <a16:creationId xmlns:a16="http://schemas.microsoft.com/office/drawing/2014/main" id="{94F5997D-2360-FC9A-519A-A45893BD6DFE}"/>
                </a:ext>
              </a:extLst>
            </p:cNvPr>
            <p:cNvSpPr/>
            <p:nvPr/>
          </p:nvSpPr>
          <p:spPr>
            <a:xfrm>
              <a:off x="11396488" y="6230844"/>
              <a:ext cx="478576" cy="478578"/>
            </a:xfrm>
            <a:prstGeom prst="ellipse">
              <a:avLst/>
            </a:prstGeom>
            <a:noFill/>
            <a:ln w="12700" cap="flat" cmpd="sng" algn="ctr">
              <a:solidFill>
                <a:srgbClr val="FFFFFF"/>
              </a:solidFill>
              <a:prstDash val="solid"/>
            </a:ln>
            <a:effectLst/>
          </p:spPr>
          <p:txBody>
            <a:bodyPr/>
            <a:lstStyle/>
            <a:p>
              <a:endParaRPr lang="ja-JP" altLang="en-US"/>
            </a:p>
          </p:txBody>
        </p:sp>
      </p:grpSp>
    </p:spTree>
    <p:extLst>
      <p:ext uri="{BB962C8B-B14F-4D97-AF65-F5344CB8AC3E}">
        <p14:creationId xmlns:p14="http://schemas.microsoft.com/office/powerpoint/2010/main" val="79289570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F9F5BD65-2D46-247E-CEC8-381F30AFABF5}"/>
              </a:ext>
            </a:extLst>
          </p:cNvPr>
          <p:cNvSpPr txBox="1"/>
          <p:nvPr/>
        </p:nvSpPr>
        <p:spPr>
          <a:xfrm>
            <a:off x="1800045" y="2659559"/>
            <a:ext cx="8591909" cy="769441"/>
          </a:xfrm>
          <a:prstGeom prst="rect">
            <a:avLst/>
          </a:prstGeom>
          <a:noFill/>
        </p:spPr>
        <p:txBody>
          <a:bodyPr wrap="square" rtlCol="0">
            <a:spAutoFit/>
          </a:bodyPr>
          <a:lstStyle/>
          <a:p>
            <a:r>
              <a:rPr kumimoji="1" lang="ja-JP" altLang="en-US" sz="4400" dirty="0"/>
              <a:t>社内広報を進める上で大事なこと</a:t>
            </a:r>
          </a:p>
        </p:txBody>
      </p:sp>
      <p:sp>
        <p:nvSpPr>
          <p:cNvPr id="9" name="Date Placeholder 3">
            <a:extLst>
              <a:ext uri="{FF2B5EF4-FFF2-40B4-BE49-F238E27FC236}">
                <a16:creationId xmlns:a16="http://schemas.microsoft.com/office/drawing/2014/main" id="{8772ACFA-3064-5389-09F2-36EBD7AE62FB}"/>
              </a:ext>
            </a:extLst>
          </p:cNvPr>
          <p:cNvSpPr>
            <a:spLocks noGrp="1"/>
          </p:cNvSpPr>
          <p:nvPr>
            <p:ph type="dt" sz="half" idx="2"/>
          </p:nvPr>
        </p:nvSpPr>
        <p:spPr>
          <a:xfrm>
            <a:off x="7964424" y="6272784"/>
            <a:ext cx="3273552" cy="365125"/>
          </a:xfrm>
          <a:prstGeom prst="rect">
            <a:avLst/>
          </a:prstGeom>
        </p:spPr>
        <p:txBody>
          <a:bodyPr vert="horz" lIns="91440" tIns="45720" rIns="91440" bIns="45720" rtlCol="0" anchor="ctr"/>
          <a:lstStyle>
            <a:lvl1pPr algn="r">
              <a:defRPr sz="1400" b="1">
                <a:solidFill>
                  <a:schemeClr val="tx2"/>
                </a:solidFill>
              </a:defRPr>
            </a:lvl1pPr>
          </a:lstStyle>
          <a:p>
            <a:r>
              <a:rPr kumimoji="1" lang="ja-JP" altLang="en-US"/>
              <a:t>２０２６年３月１０日（火）</a:t>
            </a:r>
            <a:endParaRPr kumimoji="1" lang="ja-JP" altLang="en-US" dirty="0"/>
          </a:p>
        </p:txBody>
      </p:sp>
      <p:sp>
        <p:nvSpPr>
          <p:cNvPr id="12" name="フッター プレースホルダー 11">
            <a:extLst>
              <a:ext uri="{FF2B5EF4-FFF2-40B4-BE49-F238E27FC236}">
                <a16:creationId xmlns:a16="http://schemas.microsoft.com/office/drawing/2014/main" id="{65FA4E9D-9F5D-8993-F60B-64C55027BE08}"/>
              </a:ext>
            </a:extLst>
          </p:cNvPr>
          <p:cNvSpPr>
            <a:spLocks noGrp="1"/>
          </p:cNvSpPr>
          <p:nvPr>
            <p:ph type="ftr" sz="quarter" idx="3"/>
          </p:nvPr>
        </p:nvSpPr>
        <p:spPr/>
        <p:txBody>
          <a:bodyPr/>
          <a:lstStyle/>
          <a:p>
            <a:r>
              <a:rPr kumimoji="1" lang="ja-JP" altLang="en-US"/>
              <a:t>一八会４６期３月例会</a:t>
            </a:r>
            <a:endParaRPr kumimoji="1" lang="ja-JP" altLang="en-US" dirty="0"/>
          </a:p>
        </p:txBody>
      </p:sp>
      <p:sp>
        <p:nvSpPr>
          <p:cNvPr id="13" name="スライド番号プレースホルダー 12">
            <a:extLst>
              <a:ext uri="{FF2B5EF4-FFF2-40B4-BE49-F238E27FC236}">
                <a16:creationId xmlns:a16="http://schemas.microsoft.com/office/drawing/2014/main" id="{F303498F-C341-8637-1225-FB1614CFD50D}"/>
              </a:ext>
            </a:extLst>
          </p:cNvPr>
          <p:cNvSpPr>
            <a:spLocks noGrp="1"/>
          </p:cNvSpPr>
          <p:nvPr>
            <p:ph type="sldNum" sz="quarter" idx="12"/>
          </p:nvPr>
        </p:nvSpPr>
        <p:spPr/>
        <p:txBody>
          <a:bodyPr/>
          <a:lstStyle/>
          <a:p>
            <a:fld id="{05FD5F69-4649-43A1-AC42-CF86B4469848}" type="slidenum">
              <a:rPr kumimoji="1" lang="ja-JP" altLang="en-US" smtClean="0"/>
              <a:t>36</a:t>
            </a:fld>
            <a:endParaRPr kumimoji="1" lang="ja-JP" altLang="en-US"/>
          </a:p>
        </p:txBody>
      </p:sp>
    </p:spTree>
    <p:extLst>
      <p:ext uri="{BB962C8B-B14F-4D97-AF65-F5344CB8AC3E}">
        <p14:creationId xmlns:p14="http://schemas.microsoft.com/office/powerpoint/2010/main" val="146671741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B83F64D3-1DF6-1D9F-0B53-7BCD9F3C428F}"/>
              </a:ext>
            </a:extLst>
          </p:cNvPr>
          <p:cNvSpPr>
            <a:spLocks noGrp="1"/>
          </p:cNvSpPr>
          <p:nvPr>
            <p:ph type="ctrTitle"/>
          </p:nvPr>
        </p:nvSpPr>
        <p:spPr>
          <a:xfrm>
            <a:off x="1388853" y="1889184"/>
            <a:ext cx="9414294" cy="1948611"/>
          </a:xfrm>
        </p:spPr>
        <p:txBody>
          <a:bodyPr>
            <a:normAutofit fontScale="90000"/>
          </a:bodyPr>
          <a:lstStyle/>
          <a:p>
            <a:pPr>
              <a:lnSpc>
                <a:spcPct val="150000"/>
              </a:lnSpc>
            </a:pPr>
            <a:r>
              <a:rPr kumimoji="1" lang="ja-JP" altLang="en-US" sz="4400" dirty="0"/>
              <a:t>小さい良い出来事を</a:t>
            </a:r>
            <a:br>
              <a:rPr kumimoji="1" lang="en-US" altLang="ja-JP" sz="4400" dirty="0"/>
            </a:br>
            <a:r>
              <a:rPr kumimoji="1" lang="ja-JP" altLang="en-US" sz="4400" dirty="0"/>
              <a:t>見つけるための</a:t>
            </a:r>
            <a:r>
              <a:rPr lang="ja-JP" altLang="en-US" sz="4400" dirty="0"/>
              <a:t>眼を養う</a:t>
            </a:r>
            <a:endParaRPr kumimoji="1" lang="ja-JP" altLang="en-US" sz="4400" dirty="0"/>
          </a:p>
        </p:txBody>
      </p:sp>
      <p:sp>
        <p:nvSpPr>
          <p:cNvPr id="3" name="テキスト ボックス 2">
            <a:extLst>
              <a:ext uri="{FF2B5EF4-FFF2-40B4-BE49-F238E27FC236}">
                <a16:creationId xmlns:a16="http://schemas.microsoft.com/office/drawing/2014/main" id="{C07E6CCD-762C-7282-2BD0-7A3935987583}"/>
              </a:ext>
            </a:extLst>
          </p:cNvPr>
          <p:cNvSpPr txBox="1"/>
          <p:nvPr/>
        </p:nvSpPr>
        <p:spPr>
          <a:xfrm>
            <a:off x="2291751" y="4703313"/>
            <a:ext cx="7608498" cy="954107"/>
          </a:xfrm>
          <a:prstGeom prst="rect">
            <a:avLst/>
          </a:prstGeom>
          <a:noFill/>
        </p:spPr>
        <p:txBody>
          <a:bodyPr wrap="square" rtlCol="0">
            <a:spAutoFit/>
          </a:bodyPr>
          <a:lstStyle/>
          <a:p>
            <a:pPr algn="ctr"/>
            <a:r>
              <a:rPr lang="ja-JP" altLang="en-US" sz="2800" dirty="0"/>
              <a:t>小さくても良い出来事を</a:t>
            </a:r>
            <a:endParaRPr lang="en-US" altLang="ja-JP" sz="2800" dirty="0"/>
          </a:p>
          <a:p>
            <a:pPr algn="ctr"/>
            <a:r>
              <a:rPr lang="ja-JP" altLang="en-US" sz="2800" dirty="0"/>
              <a:t>経営者が認識出来なければいけない</a:t>
            </a:r>
            <a:endParaRPr kumimoji="1" lang="ja-JP" altLang="en-US" sz="2800" dirty="0"/>
          </a:p>
        </p:txBody>
      </p:sp>
      <p:sp>
        <p:nvSpPr>
          <p:cNvPr id="8" name="Date Placeholder 3">
            <a:extLst>
              <a:ext uri="{FF2B5EF4-FFF2-40B4-BE49-F238E27FC236}">
                <a16:creationId xmlns:a16="http://schemas.microsoft.com/office/drawing/2014/main" id="{62CEA755-957D-9379-1EBE-DFB56C68671F}"/>
              </a:ext>
            </a:extLst>
          </p:cNvPr>
          <p:cNvSpPr>
            <a:spLocks noGrp="1"/>
          </p:cNvSpPr>
          <p:nvPr>
            <p:ph type="dt" sz="half" idx="2"/>
          </p:nvPr>
        </p:nvSpPr>
        <p:spPr>
          <a:xfrm>
            <a:off x="7964424" y="6272784"/>
            <a:ext cx="3273552" cy="365125"/>
          </a:xfrm>
          <a:prstGeom prst="rect">
            <a:avLst/>
          </a:prstGeom>
        </p:spPr>
        <p:txBody>
          <a:bodyPr vert="horz" lIns="91440" tIns="45720" rIns="91440" bIns="45720" rtlCol="0" anchor="ctr"/>
          <a:lstStyle>
            <a:lvl1pPr algn="r">
              <a:defRPr sz="1400" b="1">
                <a:solidFill>
                  <a:schemeClr val="tx2"/>
                </a:solidFill>
              </a:defRPr>
            </a:lvl1pPr>
          </a:lstStyle>
          <a:p>
            <a:r>
              <a:rPr kumimoji="1" lang="ja-JP" altLang="en-US"/>
              <a:t>２０２６年３月１０日（火）</a:t>
            </a:r>
            <a:endParaRPr kumimoji="1" lang="ja-JP" altLang="en-US" dirty="0"/>
          </a:p>
        </p:txBody>
      </p:sp>
      <p:sp>
        <p:nvSpPr>
          <p:cNvPr id="10" name="フッター プレースホルダー 9">
            <a:extLst>
              <a:ext uri="{FF2B5EF4-FFF2-40B4-BE49-F238E27FC236}">
                <a16:creationId xmlns:a16="http://schemas.microsoft.com/office/drawing/2014/main" id="{17AAC292-1099-0E3F-3354-B24E119877A0}"/>
              </a:ext>
            </a:extLst>
          </p:cNvPr>
          <p:cNvSpPr>
            <a:spLocks noGrp="1"/>
          </p:cNvSpPr>
          <p:nvPr>
            <p:ph type="ftr" sz="quarter" idx="3"/>
          </p:nvPr>
        </p:nvSpPr>
        <p:spPr/>
        <p:txBody>
          <a:bodyPr/>
          <a:lstStyle/>
          <a:p>
            <a:r>
              <a:rPr kumimoji="1" lang="ja-JP" altLang="en-US"/>
              <a:t>一八会４６期３月例会</a:t>
            </a:r>
            <a:endParaRPr kumimoji="1" lang="ja-JP" altLang="en-US" dirty="0"/>
          </a:p>
        </p:txBody>
      </p:sp>
      <p:grpSp>
        <p:nvGrpSpPr>
          <p:cNvPr id="6" name="Group 6">
            <a:extLst>
              <a:ext uri="{FF2B5EF4-FFF2-40B4-BE49-F238E27FC236}">
                <a16:creationId xmlns:a16="http://schemas.microsoft.com/office/drawing/2014/main" id="{A529E8C8-7BC7-067D-3235-C7C767A394F0}"/>
              </a:ext>
            </a:extLst>
          </p:cNvPr>
          <p:cNvGrpSpPr>
            <a:grpSpLocks noChangeAspect="1"/>
          </p:cNvGrpSpPr>
          <p:nvPr/>
        </p:nvGrpSpPr>
        <p:grpSpPr>
          <a:xfrm>
            <a:off x="2148359" y="2390716"/>
            <a:ext cx="791329" cy="791329"/>
            <a:chOff x="11361456" y="6195813"/>
            <a:chExt cx="548640" cy="548640"/>
          </a:xfrm>
        </p:grpSpPr>
        <p:sp>
          <p:nvSpPr>
            <p:cNvPr id="7" name="Oval 7">
              <a:extLst>
                <a:ext uri="{FF2B5EF4-FFF2-40B4-BE49-F238E27FC236}">
                  <a16:creationId xmlns:a16="http://schemas.microsoft.com/office/drawing/2014/main" id="{385069F3-8189-44DE-2CC8-6A927E8F0231}"/>
                </a:ext>
              </a:extLst>
            </p:cNvPr>
            <p:cNvSpPr/>
            <p:nvPr/>
          </p:nvSpPr>
          <p:spPr>
            <a:xfrm>
              <a:off x="11361456" y="6195813"/>
              <a:ext cx="548640" cy="548640"/>
            </a:xfrm>
            <a:prstGeom prst="ellipse">
              <a:avLst/>
            </a:prstGeom>
            <a:blipFill dpi="0" rotWithShape="1">
              <a:blip r:embed="rId3">
                <a:duotone>
                  <a:schemeClr val="accent1">
                    <a:shade val="45000"/>
                    <a:satMod val="135000"/>
                  </a:schemeClr>
                  <a:prstClr val="white"/>
                </a:duotone>
                <a:extLst>
                  <a:ext uri="{BEBA8EAE-BF5A-486C-A8C5-ECC9F3942E4B}">
                    <a14:imgProps xmlns:a14="http://schemas.microsoft.com/office/drawing/2010/main">
                      <a14:imgLayer r:embed="rId4">
                        <a14:imgEffect>
                          <a14:saturation sat="95000"/>
                        </a14:imgEffect>
                        <a14:imgEffect>
                          <a14:brightnessContrast bright="-40000" contrast="20000"/>
                        </a14:imgEffect>
                      </a14:imgLayer>
                    </a14:imgProps>
                  </a:ext>
                </a:extLst>
              </a:blip>
              <a:srcRect/>
              <a:tile tx="50800" ty="0" sx="85000" sy="85000" flip="none" algn="tl"/>
            </a:blipFill>
            <a:ln w="25400" cap="flat" cmpd="sng" algn="ctr">
              <a:noFill/>
              <a:prstDash val="solid"/>
            </a:ln>
            <a:effectLst/>
          </p:spPr>
          <p:txBody>
            <a:bodyPr anchor="ctr"/>
            <a:lstStyle/>
            <a:p>
              <a:pPr algn="ctr"/>
              <a:r>
                <a:rPr lang="en-US" altLang="ja-JP" sz="3600" b="1" dirty="0">
                  <a:solidFill>
                    <a:schemeClr val="bg1"/>
                  </a:solidFill>
                </a:rPr>
                <a:t>1</a:t>
              </a:r>
              <a:endParaRPr lang="ja-JP" altLang="en-US" sz="3600" b="1" dirty="0">
                <a:solidFill>
                  <a:schemeClr val="bg1"/>
                </a:solidFill>
              </a:endParaRPr>
            </a:p>
          </p:txBody>
        </p:sp>
        <p:sp>
          <p:nvSpPr>
            <p:cNvPr id="9" name="Oval 8">
              <a:extLst>
                <a:ext uri="{FF2B5EF4-FFF2-40B4-BE49-F238E27FC236}">
                  <a16:creationId xmlns:a16="http://schemas.microsoft.com/office/drawing/2014/main" id="{DD130681-1AB2-C7C0-F45A-99B273E3FD75}"/>
                </a:ext>
              </a:extLst>
            </p:cNvPr>
            <p:cNvSpPr/>
            <p:nvPr/>
          </p:nvSpPr>
          <p:spPr>
            <a:xfrm>
              <a:off x="11396488" y="6230844"/>
              <a:ext cx="478576" cy="478578"/>
            </a:xfrm>
            <a:prstGeom prst="ellipse">
              <a:avLst/>
            </a:prstGeom>
            <a:noFill/>
            <a:ln w="12700" cap="flat" cmpd="sng" algn="ctr">
              <a:solidFill>
                <a:srgbClr val="FFFFFF"/>
              </a:solidFill>
              <a:prstDash val="solid"/>
            </a:ln>
            <a:effectLst/>
          </p:spPr>
          <p:txBody>
            <a:bodyPr/>
            <a:lstStyle/>
            <a:p>
              <a:endParaRPr lang="ja-JP" altLang="en-US"/>
            </a:p>
          </p:txBody>
        </p:sp>
      </p:grpSp>
    </p:spTree>
    <p:extLst>
      <p:ext uri="{BB962C8B-B14F-4D97-AF65-F5344CB8AC3E}">
        <p14:creationId xmlns:p14="http://schemas.microsoft.com/office/powerpoint/2010/main" val="67296841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37D8746-8D55-E053-1C73-88088238F139}"/>
              </a:ext>
            </a:extLst>
          </p:cNvPr>
          <p:cNvSpPr>
            <a:spLocks noGrp="1"/>
          </p:cNvSpPr>
          <p:nvPr>
            <p:ph type="title"/>
          </p:nvPr>
        </p:nvSpPr>
        <p:spPr>
          <a:xfrm>
            <a:off x="838200" y="2265090"/>
            <a:ext cx="10515600" cy="1514429"/>
          </a:xfrm>
        </p:spPr>
        <p:txBody>
          <a:bodyPr>
            <a:normAutofit fontScale="90000"/>
          </a:bodyPr>
          <a:lstStyle/>
          <a:p>
            <a:pPr algn="ctr"/>
            <a:r>
              <a:rPr kumimoji="1" lang="ja-JP" altLang="en-US" sz="4800" dirty="0"/>
              <a:t>ワーク</a:t>
            </a:r>
            <a:br>
              <a:rPr kumimoji="1" lang="en-US" altLang="ja-JP" sz="4800" dirty="0"/>
            </a:br>
            <a:br>
              <a:rPr kumimoji="1" lang="en-US" altLang="ja-JP" sz="4800" dirty="0"/>
            </a:br>
            <a:r>
              <a:rPr kumimoji="1" lang="ja-JP" altLang="en-US" sz="4800" dirty="0"/>
              <a:t>「</a:t>
            </a:r>
            <a:r>
              <a:rPr kumimoji="1" lang="en-US" altLang="ja-JP" sz="4800" b="1" dirty="0"/>
              <a:t>Good News </a:t>
            </a:r>
            <a:r>
              <a:rPr kumimoji="1" lang="en-US" altLang="ja-JP" sz="4800" b="1" dirty="0">
                <a:solidFill>
                  <a:schemeClr val="accent2"/>
                </a:solidFill>
              </a:rPr>
              <a:t>hunting</a:t>
            </a:r>
            <a:r>
              <a:rPr kumimoji="1" lang="ja-JP" altLang="en-US" sz="4800" dirty="0"/>
              <a:t>」</a:t>
            </a:r>
          </a:p>
        </p:txBody>
      </p:sp>
      <p:sp>
        <p:nvSpPr>
          <p:cNvPr id="8" name="Date Placeholder 3">
            <a:extLst>
              <a:ext uri="{FF2B5EF4-FFF2-40B4-BE49-F238E27FC236}">
                <a16:creationId xmlns:a16="http://schemas.microsoft.com/office/drawing/2014/main" id="{BE15A323-8550-9495-9F83-FB31BE0A46B9}"/>
              </a:ext>
            </a:extLst>
          </p:cNvPr>
          <p:cNvSpPr>
            <a:spLocks noGrp="1"/>
          </p:cNvSpPr>
          <p:nvPr>
            <p:ph type="dt" sz="half" idx="2"/>
          </p:nvPr>
        </p:nvSpPr>
        <p:spPr>
          <a:xfrm>
            <a:off x="7964424" y="6272784"/>
            <a:ext cx="3273552" cy="365125"/>
          </a:xfrm>
          <a:prstGeom prst="rect">
            <a:avLst/>
          </a:prstGeom>
        </p:spPr>
        <p:txBody>
          <a:bodyPr vert="horz" lIns="91440" tIns="45720" rIns="91440" bIns="45720" rtlCol="0" anchor="ctr"/>
          <a:lstStyle>
            <a:lvl1pPr algn="r">
              <a:defRPr sz="1400" b="1">
                <a:solidFill>
                  <a:schemeClr val="tx2"/>
                </a:solidFill>
              </a:defRPr>
            </a:lvl1pPr>
          </a:lstStyle>
          <a:p>
            <a:r>
              <a:rPr kumimoji="1" lang="ja-JP" altLang="en-US"/>
              <a:t>２０２６年３月１０日（火）</a:t>
            </a:r>
            <a:endParaRPr kumimoji="1" lang="ja-JP" altLang="en-US" dirty="0"/>
          </a:p>
        </p:txBody>
      </p:sp>
      <p:sp>
        <p:nvSpPr>
          <p:cNvPr id="10" name="フッター プレースホルダー 9">
            <a:extLst>
              <a:ext uri="{FF2B5EF4-FFF2-40B4-BE49-F238E27FC236}">
                <a16:creationId xmlns:a16="http://schemas.microsoft.com/office/drawing/2014/main" id="{CBD55B30-5276-23D3-02EF-D0A7D4F00670}"/>
              </a:ext>
            </a:extLst>
          </p:cNvPr>
          <p:cNvSpPr>
            <a:spLocks noGrp="1"/>
          </p:cNvSpPr>
          <p:nvPr>
            <p:ph type="ftr" sz="quarter" idx="3"/>
          </p:nvPr>
        </p:nvSpPr>
        <p:spPr/>
        <p:txBody>
          <a:bodyPr/>
          <a:lstStyle/>
          <a:p>
            <a:r>
              <a:rPr kumimoji="1" lang="ja-JP" altLang="en-US"/>
              <a:t>一八会４６期３月例会</a:t>
            </a:r>
            <a:endParaRPr kumimoji="1" lang="ja-JP" altLang="en-US" dirty="0"/>
          </a:p>
        </p:txBody>
      </p:sp>
    </p:spTree>
    <p:extLst>
      <p:ext uri="{BB962C8B-B14F-4D97-AF65-F5344CB8AC3E}">
        <p14:creationId xmlns:p14="http://schemas.microsoft.com/office/powerpoint/2010/main" val="246049567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日付プレースホルダー 3"/>
          <p:cNvSpPr>
            <a:spLocks noGrp="1"/>
          </p:cNvSpPr>
          <p:nvPr>
            <p:ph type="dt" sz="half" idx="2"/>
          </p:nvPr>
        </p:nvSpPr>
        <p:spPr/>
        <p:txBody>
          <a:bodyPr/>
          <a:lstStyle/>
          <a:p>
            <a:r>
              <a:rPr kumimoji="1" lang="ja-JP" altLang="en-US"/>
              <a:t>２０２６年３月１０日（火）</a:t>
            </a:r>
            <a:endParaRPr kumimoji="1" lang="ja-JP" altLang="en-US" dirty="0"/>
          </a:p>
        </p:txBody>
      </p:sp>
      <p:sp>
        <p:nvSpPr>
          <p:cNvPr id="5" name="フッター プレースホルダー 4"/>
          <p:cNvSpPr>
            <a:spLocks noGrp="1"/>
          </p:cNvSpPr>
          <p:nvPr>
            <p:ph type="ftr" sz="quarter" idx="3"/>
          </p:nvPr>
        </p:nvSpPr>
        <p:spPr/>
        <p:txBody>
          <a:bodyPr/>
          <a:lstStyle/>
          <a:p>
            <a:r>
              <a:rPr kumimoji="1" lang="ja-JP" altLang="en-US"/>
              <a:t>一八会４６期３月例会</a:t>
            </a:r>
            <a:endParaRPr kumimoji="1" lang="ja-JP" altLang="en-US" dirty="0"/>
          </a:p>
        </p:txBody>
      </p:sp>
      <p:sp>
        <p:nvSpPr>
          <p:cNvPr id="6" name="スライド番号プレースホルダー 5"/>
          <p:cNvSpPr>
            <a:spLocks noGrp="1"/>
          </p:cNvSpPr>
          <p:nvPr>
            <p:ph type="sldNum" sz="quarter" idx="12"/>
          </p:nvPr>
        </p:nvSpPr>
        <p:spPr/>
        <p:txBody>
          <a:bodyPr/>
          <a:lstStyle/>
          <a:p>
            <a:fld id="{05FD5F69-4649-43A1-AC42-CF86B4469848}" type="slidenum">
              <a:rPr kumimoji="1" lang="ja-JP" altLang="en-US" smtClean="0"/>
              <a:t>39</a:t>
            </a:fld>
            <a:endParaRPr kumimoji="1" lang="ja-JP" altLang="en-US"/>
          </a:p>
        </p:txBody>
      </p:sp>
      <p:sp>
        <p:nvSpPr>
          <p:cNvPr id="7" name="テキスト ボックス 6">
            <a:extLst>
              <a:ext uri="{FF2B5EF4-FFF2-40B4-BE49-F238E27FC236}">
                <a16:creationId xmlns:a16="http://schemas.microsoft.com/office/drawing/2014/main" id="{F9F5BD65-2D46-247E-CEC8-381F30AFABF5}"/>
              </a:ext>
            </a:extLst>
          </p:cNvPr>
          <p:cNvSpPr txBox="1"/>
          <p:nvPr/>
        </p:nvSpPr>
        <p:spPr>
          <a:xfrm>
            <a:off x="1800045" y="2659559"/>
            <a:ext cx="8591909" cy="1446550"/>
          </a:xfrm>
          <a:prstGeom prst="rect">
            <a:avLst/>
          </a:prstGeom>
          <a:noFill/>
        </p:spPr>
        <p:txBody>
          <a:bodyPr wrap="square" rtlCol="0">
            <a:spAutoFit/>
          </a:bodyPr>
          <a:lstStyle/>
          <a:p>
            <a:pPr algn="ctr"/>
            <a:r>
              <a:rPr kumimoji="1" lang="ja-JP" altLang="en-US" sz="4400" dirty="0"/>
              <a:t>良い出来事は偶然の発見ではなく</a:t>
            </a:r>
            <a:endParaRPr kumimoji="1" lang="en-US" altLang="ja-JP" sz="4400" dirty="0"/>
          </a:p>
          <a:p>
            <a:pPr algn="ctr"/>
            <a:r>
              <a:rPr kumimoji="1" lang="ja-JP" altLang="en-US" sz="4400" dirty="0"/>
              <a:t>自ら見つけに行く</a:t>
            </a:r>
          </a:p>
        </p:txBody>
      </p:sp>
      <p:grpSp>
        <p:nvGrpSpPr>
          <p:cNvPr id="8" name="Group 6">
            <a:extLst>
              <a:ext uri="{FF2B5EF4-FFF2-40B4-BE49-F238E27FC236}">
                <a16:creationId xmlns:a16="http://schemas.microsoft.com/office/drawing/2014/main" id="{A529E8C8-7BC7-067D-3235-C7C767A394F0}"/>
              </a:ext>
            </a:extLst>
          </p:cNvPr>
          <p:cNvGrpSpPr>
            <a:grpSpLocks noChangeAspect="1"/>
          </p:cNvGrpSpPr>
          <p:nvPr/>
        </p:nvGrpSpPr>
        <p:grpSpPr>
          <a:xfrm>
            <a:off x="1008716" y="2659559"/>
            <a:ext cx="791329" cy="791329"/>
            <a:chOff x="11361456" y="6195813"/>
            <a:chExt cx="548640" cy="548640"/>
          </a:xfrm>
        </p:grpSpPr>
        <p:sp>
          <p:nvSpPr>
            <p:cNvPr id="9" name="Oval 7">
              <a:extLst>
                <a:ext uri="{FF2B5EF4-FFF2-40B4-BE49-F238E27FC236}">
                  <a16:creationId xmlns:a16="http://schemas.microsoft.com/office/drawing/2014/main" id="{385069F3-8189-44DE-2CC8-6A927E8F0231}"/>
                </a:ext>
              </a:extLst>
            </p:cNvPr>
            <p:cNvSpPr/>
            <p:nvPr/>
          </p:nvSpPr>
          <p:spPr>
            <a:xfrm>
              <a:off x="11361456" y="6195813"/>
              <a:ext cx="548640" cy="548640"/>
            </a:xfrm>
            <a:prstGeom prst="ellipse">
              <a:avLst/>
            </a:prstGeom>
            <a:blipFill dpi="0" rotWithShape="1">
              <a:blip r:embed="rId3">
                <a:duotone>
                  <a:schemeClr val="accent1">
                    <a:shade val="45000"/>
                    <a:satMod val="135000"/>
                  </a:schemeClr>
                  <a:prstClr val="white"/>
                </a:duotone>
                <a:extLst>
                  <a:ext uri="{BEBA8EAE-BF5A-486C-A8C5-ECC9F3942E4B}">
                    <a14:imgProps xmlns:a14="http://schemas.microsoft.com/office/drawing/2010/main">
                      <a14:imgLayer r:embed="rId4">
                        <a14:imgEffect>
                          <a14:saturation sat="95000"/>
                        </a14:imgEffect>
                        <a14:imgEffect>
                          <a14:brightnessContrast bright="-40000" contrast="20000"/>
                        </a14:imgEffect>
                      </a14:imgLayer>
                    </a14:imgProps>
                  </a:ext>
                </a:extLst>
              </a:blip>
              <a:srcRect/>
              <a:tile tx="50800" ty="0" sx="85000" sy="85000" flip="none" algn="tl"/>
            </a:blipFill>
            <a:ln w="25400" cap="flat" cmpd="sng" algn="ctr">
              <a:noFill/>
              <a:prstDash val="solid"/>
            </a:ln>
            <a:effectLst/>
          </p:spPr>
          <p:txBody>
            <a:bodyPr anchor="ctr"/>
            <a:lstStyle/>
            <a:p>
              <a:pPr algn="ctr"/>
              <a:endParaRPr lang="ja-JP" altLang="en-US" sz="3600" b="1" dirty="0">
                <a:solidFill>
                  <a:schemeClr val="bg1"/>
                </a:solidFill>
              </a:endParaRPr>
            </a:p>
          </p:txBody>
        </p:sp>
        <p:sp>
          <p:nvSpPr>
            <p:cNvPr id="10" name="Oval 8">
              <a:extLst>
                <a:ext uri="{FF2B5EF4-FFF2-40B4-BE49-F238E27FC236}">
                  <a16:creationId xmlns:a16="http://schemas.microsoft.com/office/drawing/2014/main" id="{DD130681-1AB2-C7C0-F45A-99B273E3FD75}"/>
                </a:ext>
              </a:extLst>
            </p:cNvPr>
            <p:cNvSpPr/>
            <p:nvPr/>
          </p:nvSpPr>
          <p:spPr>
            <a:xfrm>
              <a:off x="11396488" y="6230844"/>
              <a:ext cx="478576" cy="478578"/>
            </a:xfrm>
            <a:prstGeom prst="ellipse">
              <a:avLst/>
            </a:prstGeom>
            <a:noFill/>
            <a:ln w="12700" cap="flat" cmpd="sng" algn="ctr">
              <a:solidFill>
                <a:srgbClr val="FFFFFF"/>
              </a:solidFill>
              <a:prstDash val="solid"/>
            </a:ln>
            <a:effectLst/>
          </p:spPr>
          <p:txBody>
            <a:bodyPr/>
            <a:lstStyle/>
            <a:p>
              <a:endParaRPr lang="ja-JP" altLang="en-US"/>
            </a:p>
          </p:txBody>
        </p:sp>
      </p:grpSp>
    </p:spTree>
    <p:extLst>
      <p:ext uri="{BB962C8B-B14F-4D97-AF65-F5344CB8AC3E}">
        <p14:creationId xmlns:p14="http://schemas.microsoft.com/office/powerpoint/2010/main" val="292650895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図 4">
            <a:extLst>
              <a:ext uri="{FF2B5EF4-FFF2-40B4-BE49-F238E27FC236}">
                <a16:creationId xmlns:a16="http://schemas.microsoft.com/office/drawing/2014/main" id="{6F77FAEA-361F-3AA8-7644-0CF186C36360}"/>
              </a:ext>
            </a:extLst>
          </p:cNvPr>
          <p:cNvPicPr>
            <a:picLocks noChangeAspect="1"/>
          </p:cNvPicPr>
          <p:nvPr/>
        </p:nvPicPr>
        <p:blipFill>
          <a:blip r:embed="rId3"/>
          <a:srcRect t="813" b="2169"/>
          <a:stretch>
            <a:fillRect/>
          </a:stretch>
        </p:blipFill>
        <p:spPr>
          <a:xfrm>
            <a:off x="1437625" y="1036139"/>
            <a:ext cx="9191224" cy="5078640"/>
          </a:xfrm>
          <a:prstGeom prst="rect">
            <a:avLst/>
          </a:prstGeom>
          <a:effectLst/>
        </p:spPr>
      </p:pic>
      <p:sp>
        <p:nvSpPr>
          <p:cNvPr id="8" name="Date Placeholder 3">
            <a:extLst>
              <a:ext uri="{FF2B5EF4-FFF2-40B4-BE49-F238E27FC236}">
                <a16:creationId xmlns:a16="http://schemas.microsoft.com/office/drawing/2014/main" id="{839C0A0C-8337-3596-CEEE-B4FDF1755D63}"/>
              </a:ext>
            </a:extLst>
          </p:cNvPr>
          <p:cNvSpPr>
            <a:spLocks noGrp="1"/>
          </p:cNvSpPr>
          <p:nvPr>
            <p:ph type="dt" sz="half" idx="2"/>
          </p:nvPr>
        </p:nvSpPr>
        <p:spPr>
          <a:prstGeom prst="rect">
            <a:avLst/>
          </a:prstGeom>
        </p:spPr>
        <p:txBody>
          <a:bodyPr vert="horz" lIns="91440" tIns="45720" rIns="91440" bIns="45720" rtlCol="0" anchor="ctr"/>
          <a:lstStyle>
            <a:lvl1pPr algn="r">
              <a:defRPr sz="1400" b="1">
                <a:solidFill>
                  <a:schemeClr val="tx2"/>
                </a:solidFill>
              </a:defRPr>
            </a:lvl1pPr>
          </a:lstStyle>
          <a:p>
            <a:r>
              <a:rPr kumimoji="1" lang="ja-JP" altLang="en-US"/>
              <a:t>２０２６年３月１０日（火）</a:t>
            </a:r>
            <a:endParaRPr kumimoji="1" lang="ja-JP" altLang="en-US" dirty="0"/>
          </a:p>
        </p:txBody>
      </p:sp>
      <p:sp>
        <p:nvSpPr>
          <p:cNvPr id="11" name="フッター プレースホルダー 10">
            <a:extLst>
              <a:ext uri="{FF2B5EF4-FFF2-40B4-BE49-F238E27FC236}">
                <a16:creationId xmlns:a16="http://schemas.microsoft.com/office/drawing/2014/main" id="{521796CE-B328-A386-26A7-8EC785C48790}"/>
              </a:ext>
            </a:extLst>
          </p:cNvPr>
          <p:cNvSpPr>
            <a:spLocks noGrp="1"/>
          </p:cNvSpPr>
          <p:nvPr>
            <p:ph type="ftr" sz="quarter" idx="3"/>
          </p:nvPr>
        </p:nvSpPr>
        <p:spPr/>
        <p:txBody>
          <a:bodyPr/>
          <a:lstStyle/>
          <a:p>
            <a:r>
              <a:rPr kumimoji="1" lang="ja-JP" altLang="en-US"/>
              <a:t>一八会４６期３月例会</a:t>
            </a:r>
            <a:endParaRPr kumimoji="1" lang="ja-JP" altLang="en-US" dirty="0"/>
          </a:p>
        </p:txBody>
      </p:sp>
      <p:sp>
        <p:nvSpPr>
          <p:cNvPr id="12" name="スライド番号プレースホルダー 11">
            <a:extLst>
              <a:ext uri="{FF2B5EF4-FFF2-40B4-BE49-F238E27FC236}">
                <a16:creationId xmlns:a16="http://schemas.microsoft.com/office/drawing/2014/main" id="{FE5196F6-698D-9141-C65A-FC0F90BB2A56}"/>
              </a:ext>
            </a:extLst>
          </p:cNvPr>
          <p:cNvSpPr>
            <a:spLocks noGrp="1"/>
          </p:cNvSpPr>
          <p:nvPr>
            <p:ph type="sldNum" sz="quarter" idx="12"/>
          </p:nvPr>
        </p:nvSpPr>
        <p:spPr/>
        <p:txBody>
          <a:bodyPr/>
          <a:lstStyle/>
          <a:p>
            <a:fld id="{05FD5F69-4649-43A1-AC42-CF86B4469848}" type="slidenum">
              <a:rPr kumimoji="1" lang="ja-JP" altLang="en-US" smtClean="0"/>
              <a:t>4</a:t>
            </a:fld>
            <a:endParaRPr kumimoji="1" lang="ja-JP" altLang="en-US"/>
          </a:p>
        </p:txBody>
      </p:sp>
      <p:sp>
        <p:nvSpPr>
          <p:cNvPr id="13" name="テキスト ボックス 12">
            <a:extLst>
              <a:ext uri="{FF2B5EF4-FFF2-40B4-BE49-F238E27FC236}">
                <a16:creationId xmlns:a16="http://schemas.microsoft.com/office/drawing/2014/main" id="{F395B384-4EB5-2359-D5A2-9BC8470674B4}"/>
              </a:ext>
            </a:extLst>
          </p:cNvPr>
          <p:cNvSpPr txBox="1"/>
          <p:nvPr/>
        </p:nvSpPr>
        <p:spPr>
          <a:xfrm>
            <a:off x="1057410" y="348156"/>
            <a:ext cx="9573264" cy="707886"/>
          </a:xfrm>
          <a:prstGeom prst="rect">
            <a:avLst/>
          </a:prstGeom>
          <a:noFill/>
        </p:spPr>
        <p:txBody>
          <a:bodyPr wrap="square" rtlCol="0">
            <a:spAutoFit/>
          </a:bodyPr>
          <a:lstStyle/>
          <a:p>
            <a:r>
              <a:rPr lang="ja-JP" altLang="en-US" sz="4000" dirty="0"/>
              <a:t>毎日続けているブログ</a:t>
            </a:r>
            <a:endParaRPr kumimoji="1" lang="ja-JP" altLang="en-US" sz="4000" dirty="0"/>
          </a:p>
        </p:txBody>
      </p:sp>
      <p:grpSp>
        <p:nvGrpSpPr>
          <p:cNvPr id="14" name="Group 6">
            <a:extLst>
              <a:ext uri="{FF2B5EF4-FFF2-40B4-BE49-F238E27FC236}">
                <a16:creationId xmlns:a16="http://schemas.microsoft.com/office/drawing/2014/main" id="{5948E5A6-8ABC-3C6A-F052-B2D20B522151}"/>
              </a:ext>
            </a:extLst>
          </p:cNvPr>
          <p:cNvGrpSpPr>
            <a:grpSpLocks noChangeAspect="1"/>
          </p:cNvGrpSpPr>
          <p:nvPr/>
        </p:nvGrpSpPr>
        <p:grpSpPr>
          <a:xfrm>
            <a:off x="570111" y="543400"/>
            <a:ext cx="352070" cy="352070"/>
            <a:chOff x="11361456" y="6195813"/>
            <a:chExt cx="548640" cy="548640"/>
          </a:xfrm>
        </p:grpSpPr>
        <p:sp>
          <p:nvSpPr>
            <p:cNvPr id="15" name="Oval 7">
              <a:extLst>
                <a:ext uri="{FF2B5EF4-FFF2-40B4-BE49-F238E27FC236}">
                  <a16:creationId xmlns:a16="http://schemas.microsoft.com/office/drawing/2014/main" id="{D1C2EFF6-7093-AA64-A587-9A2E94560EA9}"/>
                </a:ext>
              </a:extLst>
            </p:cNvPr>
            <p:cNvSpPr/>
            <p:nvPr/>
          </p:nvSpPr>
          <p:spPr>
            <a:xfrm>
              <a:off x="11361456" y="6195813"/>
              <a:ext cx="548640" cy="548640"/>
            </a:xfrm>
            <a:prstGeom prst="ellipse">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saturation sat="95000"/>
                        </a14:imgEffect>
                        <a14:imgEffect>
                          <a14:brightnessContrast bright="-40000" contrast="20000"/>
                        </a14:imgEffect>
                      </a14:imgLayer>
                    </a14:imgProps>
                  </a:ext>
                </a:extLst>
              </a:blip>
              <a:srcRect/>
              <a:tile tx="50800" ty="0" sx="85000" sy="85000" flip="none" algn="tl"/>
            </a:blipFill>
            <a:ln w="25400" cap="flat" cmpd="sng" algn="ctr">
              <a:noFill/>
              <a:prstDash val="solid"/>
            </a:ln>
            <a:effectLst/>
          </p:spPr>
          <p:txBody>
            <a:bodyPr/>
            <a:lstStyle/>
            <a:p>
              <a:endParaRPr lang="ja-JP" altLang="en-US" dirty="0"/>
            </a:p>
          </p:txBody>
        </p:sp>
        <p:sp>
          <p:nvSpPr>
            <p:cNvPr id="16" name="Oval 8">
              <a:extLst>
                <a:ext uri="{FF2B5EF4-FFF2-40B4-BE49-F238E27FC236}">
                  <a16:creationId xmlns:a16="http://schemas.microsoft.com/office/drawing/2014/main" id="{0E942152-FC55-30F5-0800-558B1B5C490E}"/>
                </a:ext>
              </a:extLst>
            </p:cNvPr>
            <p:cNvSpPr/>
            <p:nvPr/>
          </p:nvSpPr>
          <p:spPr>
            <a:xfrm>
              <a:off x="11396488" y="6230844"/>
              <a:ext cx="478576" cy="478578"/>
            </a:xfrm>
            <a:prstGeom prst="ellipse">
              <a:avLst/>
            </a:prstGeom>
            <a:noFill/>
            <a:ln w="12700" cap="flat" cmpd="sng" algn="ctr">
              <a:solidFill>
                <a:srgbClr val="FFFFFF"/>
              </a:solidFill>
              <a:prstDash val="solid"/>
            </a:ln>
            <a:effectLst/>
          </p:spPr>
          <p:txBody>
            <a:bodyPr/>
            <a:lstStyle/>
            <a:p>
              <a:endParaRPr lang="ja-JP" altLang="en-US"/>
            </a:p>
          </p:txBody>
        </p:sp>
      </p:grpSp>
    </p:spTree>
    <p:extLst>
      <p:ext uri="{BB962C8B-B14F-4D97-AF65-F5344CB8AC3E}">
        <p14:creationId xmlns:p14="http://schemas.microsoft.com/office/powerpoint/2010/main" val="320768877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idx="1"/>
          </p:nvPr>
        </p:nvSpPr>
        <p:spPr/>
        <p:txBody>
          <a:bodyPr/>
          <a:lstStyle/>
          <a:p>
            <a:endParaRPr kumimoji="1" lang="ja-JP" altLang="en-US" dirty="0"/>
          </a:p>
        </p:txBody>
      </p:sp>
      <p:sp>
        <p:nvSpPr>
          <p:cNvPr id="4" name="日付プレースホルダー 3"/>
          <p:cNvSpPr>
            <a:spLocks noGrp="1"/>
          </p:cNvSpPr>
          <p:nvPr>
            <p:ph type="dt" sz="half" idx="2"/>
          </p:nvPr>
        </p:nvSpPr>
        <p:spPr/>
        <p:txBody>
          <a:bodyPr/>
          <a:lstStyle/>
          <a:p>
            <a:r>
              <a:rPr kumimoji="1" lang="ja-JP" altLang="en-US"/>
              <a:t>２０２６年３月１０日（火）</a:t>
            </a:r>
            <a:endParaRPr kumimoji="1" lang="ja-JP" altLang="en-US" dirty="0"/>
          </a:p>
        </p:txBody>
      </p:sp>
      <p:sp>
        <p:nvSpPr>
          <p:cNvPr id="5" name="フッター プレースホルダー 4"/>
          <p:cNvSpPr>
            <a:spLocks noGrp="1"/>
          </p:cNvSpPr>
          <p:nvPr>
            <p:ph type="ftr" sz="quarter" idx="3"/>
          </p:nvPr>
        </p:nvSpPr>
        <p:spPr/>
        <p:txBody>
          <a:bodyPr/>
          <a:lstStyle/>
          <a:p>
            <a:r>
              <a:rPr kumimoji="1" lang="ja-JP" altLang="en-US"/>
              <a:t>一八会４６期３月例会</a:t>
            </a:r>
            <a:endParaRPr kumimoji="1" lang="ja-JP" altLang="en-US" dirty="0"/>
          </a:p>
        </p:txBody>
      </p:sp>
      <p:sp>
        <p:nvSpPr>
          <p:cNvPr id="2" name="テキスト ボックス 1">
            <a:extLst>
              <a:ext uri="{FF2B5EF4-FFF2-40B4-BE49-F238E27FC236}">
                <a16:creationId xmlns:a16="http://schemas.microsoft.com/office/drawing/2014/main" id="{C837CBAF-C0C4-2E4E-8456-0CDB58F2DACE}"/>
              </a:ext>
            </a:extLst>
          </p:cNvPr>
          <p:cNvSpPr txBox="1"/>
          <p:nvPr/>
        </p:nvSpPr>
        <p:spPr>
          <a:xfrm>
            <a:off x="619760" y="1290320"/>
            <a:ext cx="10952482" cy="3231654"/>
          </a:xfrm>
          <a:prstGeom prst="rect">
            <a:avLst/>
          </a:prstGeom>
          <a:noFill/>
        </p:spPr>
        <p:txBody>
          <a:bodyPr wrap="square" rtlCol="0">
            <a:spAutoFit/>
          </a:bodyPr>
          <a:lstStyle/>
          <a:p>
            <a:pPr algn="ctr"/>
            <a:r>
              <a:rPr kumimoji="1" lang="ja-JP" altLang="en-US" sz="5400" dirty="0"/>
              <a:t>ワーク②</a:t>
            </a:r>
            <a:endParaRPr kumimoji="1" lang="en-US" altLang="ja-JP" sz="5400" dirty="0"/>
          </a:p>
          <a:p>
            <a:pPr algn="ctr"/>
            <a:endParaRPr kumimoji="1" lang="en-US" altLang="ja-JP" sz="5400" dirty="0"/>
          </a:p>
          <a:p>
            <a:pPr algn="ctr"/>
            <a:r>
              <a:rPr lang="ja-JP" altLang="en-US" sz="3200" dirty="0"/>
              <a:t>「最近、会社で起きた出来事を</a:t>
            </a:r>
            <a:r>
              <a:rPr lang="en-US" altLang="ja-JP" sz="3200" dirty="0"/>
              <a:t>3</a:t>
            </a:r>
            <a:r>
              <a:rPr lang="ja-JP" altLang="en-US" sz="3200" dirty="0"/>
              <a:t>つ思い出してください」</a:t>
            </a:r>
            <a:endParaRPr lang="en-US" altLang="ja-JP" sz="3200" dirty="0"/>
          </a:p>
          <a:p>
            <a:pPr algn="ctr"/>
            <a:endParaRPr kumimoji="1" lang="en-US" altLang="ja-JP" sz="3200" dirty="0"/>
          </a:p>
          <a:p>
            <a:pPr algn="ctr"/>
            <a:r>
              <a:rPr kumimoji="1" lang="en-US" altLang="ja-JP" sz="3200" dirty="0"/>
              <a:t>Part.2</a:t>
            </a:r>
            <a:endParaRPr kumimoji="1" lang="ja-JP" altLang="en-US" sz="3200" dirty="0"/>
          </a:p>
        </p:txBody>
      </p:sp>
    </p:spTree>
    <p:extLst>
      <p:ext uri="{BB962C8B-B14F-4D97-AF65-F5344CB8AC3E}">
        <p14:creationId xmlns:p14="http://schemas.microsoft.com/office/powerpoint/2010/main" val="406177939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日付プレースホルダー 3"/>
          <p:cNvSpPr>
            <a:spLocks noGrp="1"/>
          </p:cNvSpPr>
          <p:nvPr>
            <p:ph type="dt" sz="half" idx="2"/>
          </p:nvPr>
        </p:nvSpPr>
        <p:spPr/>
        <p:txBody>
          <a:bodyPr/>
          <a:lstStyle/>
          <a:p>
            <a:r>
              <a:rPr kumimoji="1" lang="ja-JP" altLang="en-US"/>
              <a:t>２０２６年３月１０日（火）</a:t>
            </a:r>
            <a:endParaRPr kumimoji="1" lang="ja-JP" altLang="en-US" dirty="0"/>
          </a:p>
        </p:txBody>
      </p:sp>
      <p:sp>
        <p:nvSpPr>
          <p:cNvPr id="5" name="フッター プレースホルダー 4"/>
          <p:cNvSpPr>
            <a:spLocks noGrp="1"/>
          </p:cNvSpPr>
          <p:nvPr>
            <p:ph type="ftr" sz="quarter" idx="3"/>
          </p:nvPr>
        </p:nvSpPr>
        <p:spPr/>
        <p:txBody>
          <a:bodyPr/>
          <a:lstStyle/>
          <a:p>
            <a:r>
              <a:rPr kumimoji="1" lang="ja-JP" altLang="en-US"/>
              <a:t>一八会４６期３月例会</a:t>
            </a:r>
            <a:endParaRPr kumimoji="1" lang="ja-JP" altLang="en-US" dirty="0"/>
          </a:p>
        </p:txBody>
      </p:sp>
      <p:sp>
        <p:nvSpPr>
          <p:cNvPr id="6" name="スライド番号プレースホルダー 5"/>
          <p:cNvSpPr>
            <a:spLocks noGrp="1"/>
          </p:cNvSpPr>
          <p:nvPr>
            <p:ph type="sldNum" sz="quarter" idx="12"/>
          </p:nvPr>
        </p:nvSpPr>
        <p:spPr/>
        <p:txBody>
          <a:bodyPr/>
          <a:lstStyle/>
          <a:p>
            <a:fld id="{05FD5F69-4649-43A1-AC42-CF86B4469848}" type="slidenum">
              <a:rPr kumimoji="1" lang="ja-JP" altLang="en-US" smtClean="0"/>
              <a:t>41</a:t>
            </a:fld>
            <a:endParaRPr kumimoji="1" lang="ja-JP" altLang="en-US"/>
          </a:p>
        </p:txBody>
      </p:sp>
      <p:grpSp>
        <p:nvGrpSpPr>
          <p:cNvPr id="3" name="グループ化 2"/>
          <p:cNvGrpSpPr/>
          <p:nvPr/>
        </p:nvGrpSpPr>
        <p:grpSpPr>
          <a:xfrm>
            <a:off x="2011680" y="1381760"/>
            <a:ext cx="8168640" cy="4348480"/>
            <a:chOff x="1971040" y="1381760"/>
            <a:chExt cx="8168640" cy="4348480"/>
          </a:xfrm>
        </p:grpSpPr>
        <p:sp>
          <p:nvSpPr>
            <p:cNvPr id="2" name="角丸四角形 1"/>
            <p:cNvSpPr/>
            <p:nvPr/>
          </p:nvSpPr>
          <p:spPr>
            <a:xfrm>
              <a:off x="1971040" y="1381760"/>
              <a:ext cx="3810000" cy="82296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3200" b="1" dirty="0"/>
                <a:t>お客様の喜び</a:t>
              </a:r>
            </a:p>
          </p:txBody>
        </p:sp>
        <p:sp>
          <p:nvSpPr>
            <p:cNvPr id="7" name="角丸四角形 6"/>
            <p:cNvSpPr/>
            <p:nvPr/>
          </p:nvSpPr>
          <p:spPr>
            <a:xfrm>
              <a:off x="1971040" y="2570480"/>
              <a:ext cx="3810000" cy="82296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3200" b="1" dirty="0"/>
                <a:t>社員の工夫</a:t>
              </a:r>
              <a:endParaRPr kumimoji="1" lang="ja-JP" altLang="en-US" sz="3200" b="1" dirty="0"/>
            </a:p>
          </p:txBody>
        </p:sp>
        <p:sp>
          <p:nvSpPr>
            <p:cNvPr id="8" name="角丸四角形 7"/>
            <p:cNvSpPr/>
            <p:nvPr/>
          </p:nvSpPr>
          <p:spPr>
            <a:xfrm>
              <a:off x="1971040" y="3738880"/>
              <a:ext cx="3810000" cy="82296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3200" b="1" dirty="0"/>
                <a:t>継続努力</a:t>
              </a:r>
            </a:p>
          </p:txBody>
        </p:sp>
        <p:sp>
          <p:nvSpPr>
            <p:cNvPr id="9" name="角丸四角形 8"/>
            <p:cNvSpPr/>
            <p:nvPr/>
          </p:nvSpPr>
          <p:spPr>
            <a:xfrm>
              <a:off x="1971040" y="4907280"/>
              <a:ext cx="3810000" cy="82296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3200" b="1" dirty="0"/>
                <a:t>小さな改善</a:t>
              </a:r>
            </a:p>
          </p:txBody>
        </p:sp>
        <p:sp>
          <p:nvSpPr>
            <p:cNvPr id="10" name="角丸四角形 9"/>
            <p:cNvSpPr/>
            <p:nvPr/>
          </p:nvSpPr>
          <p:spPr>
            <a:xfrm>
              <a:off x="6329680" y="1381760"/>
              <a:ext cx="3810000" cy="82296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3200" b="1" dirty="0"/>
                <a:t>チームワーク</a:t>
              </a:r>
              <a:endParaRPr kumimoji="1" lang="ja-JP" altLang="en-US" sz="3200" b="1" dirty="0"/>
            </a:p>
          </p:txBody>
        </p:sp>
        <p:sp>
          <p:nvSpPr>
            <p:cNvPr id="11" name="角丸四角形 10"/>
            <p:cNvSpPr/>
            <p:nvPr/>
          </p:nvSpPr>
          <p:spPr>
            <a:xfrm>
              <a:off x="6329680" y="2570480"/>
              <a:ext cx="3810000" cy="82296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3200" b="1" dirty="0"/>
                <a:t>信頼関係</a:t>
              </a:r>
            </a:p>
          </p:txBody>
        </p:sp>
        <p:sp>
          <p:nvSpPr>
            <p:cNvPr id="12" name="角丸四角形 11"/>
            <p:cNvSpPr/>
            <p:nvPr/>
          </p:nvSpPr>
          <p:spPr>
            <a:xfrm>
              <a:off x="6329680" y="3738880"/>
              <a:ext cx="3810000" cy="82296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3200" b="1" dirty="0"/>
                <a:t>新しい挑戦</a:t>
              </a:r>
            </a:p>
          </p:txBody>
        </p:sp>
        <p:sp>
          <p:nvSpPr>
            <p:cNvPr id="13" name="角丸四角形 12"/>
            <p:cNvSpPr/>
            <p:nvPr/>
          </p:nvSpPr>
          <p:spPr>
            <a:xfrm>
              <a:off x="6329680" y="4907280"/>
              <a:ext cx="3810000" cy="82296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3200" b="1" dirty="0"/>
                <a:t>成長</a:t>
              </a:r>
            </a:p>
          </p:txBody>
        </p:sp>
      </p:grpSp>
      <p:sp>
        <p:nvSpPr>
          <p:cNvPr id="14" name="テキスト ボックス 13">
            <a:extLst>
              <a:ext uri="{FF2B5EF4-FFF2-40B4-BE49-F238E27FC236}">
                <a16:creationId xmlns:a16="http://schemas.microsoft.com/office/drawing/2014/main" id="{F9F5BD65-2D46-247E-CEC8-381F30AFABF5}"/>
              </a:ext>
            </a:extLst>
          </p:cNvPr>
          <p:cNvSpPr txBox="1"/>
          <p:nvPr/>
        </p:nvSpPr>
        <p:spPr>
          <a:xfrm>
            <a:off x="1800045" y="343079"/>
            <a:ext cx="8591909" cy="769441"/>
          </a:xfrm>
          <a:prstGeom prst="rect">
            <a:avLst/>
          </a:prstGeom>
          <a:noFill/>
        </p:spPr>
        <p:txBody>
          <a:bodyPr wrap="square" rtlCol="0">
            <a:spAutoFit/>
          </a:bodyPr>
          <a:lstStyle/>
          <a:p>
            <a:pPr algn="ctr"/>
            <a:r>
              <a:rPr kumimoji="1" lang="ja-JP" altLang="en-US" sz="4400" dirty="0"/>
              <a:t>視点キーワード</a:t>
            </a:r>
          </a:p>
        </p:txBody>
      </p:sp>
    </p:spTree>
    <p:extLst>
      <p:ext uri="{BB962C8B-B14F-4D97-AF65-F5344CB8AC3E}">
        <p14:creationId xmlns:p14="http://schemas.microsoft.com/office/powerpoint/2010/main" val="203678083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idx="1"/>
          </p:nvPr>
        </p:nvSpPr>
        <p:spPr/>
        <p:txBody>
          <a:bodyPr/>
          <a:lstStyle/>
          <a:p>
            <a:endParaRPr kumimoji="1" lang="ja-JP" altLang="en-US" dirty="0"/>
          </a:p>
        </p:txBody>
      </p:sp>
      <p:sp>
        <p:nvSpPr>
          <p:cNvPr id="4" name="日付プレースホルダー 3"/>
          <p:cNvSpPr>
            <a:spLocks noGrp="1"/>
          </p:cNvSpPr>
          <p:nvPr>
            <p:ph type="dt" sz="half" idx="2"/>
          </p:nvPr>
        </p:nvSpPr>
        <p:spPr/>
        <p:txBody>
          <a:bodyPr/>
          <a:lstStyle/>
          <a:p>
            <a:r>
              <a:rPr kumimoji="1" lang="ja-JP" altLang="en-US"/>
              <a:t>２０２６年３月１０日（火）</a:t>
            </a:r>
            <a:endParaRPr kumimoji="1" lang="ja-JP" altLang="en-US" dirty="0"/>
          </a:p>
        </p:txBody>
      </p:sp>
      <p:sp>
        <p:nvSpPr>
          <p:cNvPr id="5" name="フッター プレースホルダー 4"/>
          <p:cNvSpPr>
            <a:spLocks noGrp="1"/>
          </p:cNvSpPr>
          <p:nvPr>
            <p:ph type="ftr" sz="quarter" idx="3"/>
          </p:nvPr>
        </p:nvSpPr>
        <p:spPr/>
        <p:txBody>
          <a:bodyPr/>
          <a:lstStyle/>
          <a:p>
            <a:r>
              <a:rPr kumimoji="1" lang="ja-JP" altLang="en-US"/>
              <a:t>一八会４６期３月例会</a:t>
            </a:r>
            <a:endParaRPr kumimoji="1" lang="ja-JP" altLang="en-US" dirty="0"/>
          </a:p>
        </p:txBody>
      </p:sp>
      <p:sp>
        <p:nvSpPr>
          <p:cNvPr id="6" name="テキスト ボックス 5">
            <a:extLst>
              <a:ext uri="{FF2B5EF4-FFF2-40B4-BE49-F238E27FC236}">
                <a16:creationId xmlns:a16="http://schemas.microsoft.com/office/drawing/2014/main" id="{E20873C6-ABDA-85BA-E651-340E78E15F26}"/>
              </a:ext>
            </a:extLst>
          </p:cNvPr>
          <p:cNvSpPr txBox="1"/>
          <p:nvPr/>
        </p:nvSpPr>
        <p:spPr>
          <a:xfrm>
            <a:off x="619760" y="1988533"/>
            <a:ext cx="10952482" cy="2477730"/>
          </a:xfrm>
          <a:prstGeom prst="rect">
            <a:avLst/>
          </a:prstGeom>
          <a:noFill/>
        </p:spPr>
        <p:txBody>
          <a:bodyPr wrap="square" rtlCol="0">
            <a:spAutoFit/>
          </a:bodyPr>
          <a:lstStyle/>
          <a:p>
            <a:pPr algn="ctr">
              <a:lnSpc>
                <a:spcPct val="150000"/>
              </a:lnSpc>
            </a:pPr>
            <a:r>
              <a:rPr lang="ja-JP" altLang="en-US" sz="3600" dirty="0"/>
              <a:t>良い出来事は</a:t>
            </a:r>
            <a:br>
              <a:rPr lang="ja-JP" altLang="en-US" sz="3600" dirty="0"/>
            </a:br>
            <a:r>
              <a:rPr lang="ja-JP" altLang="en-US" sz="3600" dirty="0"/>
              <a:t>起きていないのではなく</a:t>
            </a:r>
            <a:br>
              <a:rPr lang="ja-JP" altLang="en-US" sz="3600" dirty="0"/>
            </a:br>
            <a:r>
              <a:rPr lang="ja-JP" altLang="en-US" sz="3600" dirty="0"/>
              <a:t>「見えていない」</a:t>
            </a:r>
            <a:endParaRPr kumimoji="1" lang="ja-JP" altLang="en-US" sz="3600" dirty="0"/>
          </a:p>
        </p:txBody>
      </p:sp>
    </p:spTree>
    <p:extLst>
      <p:ext uri="{BB962C8B-B14F-4D97-AF65-F5344CB8AC3E}">
        <p14:creationId xmlns:p14="http://schemas.microsoft.com/office/powerpoint/2010/main" val="133066782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日付プレースホルダー 3"/>
          <p:cNvSpPr>
            <a:spLocks noGrp="1"/>
          </p:cNvSpPr>
          <p:nvPr>
            <p:ph type="dt" sz="half" idx="2"/>
          </p:nvPr>
        </p:nvSpPr>
        <p:spPr/>
        <p:txBody>
          <a:bodyPr/>
          <a:lstStyle/>
          <a:p>
            <a:r>
              <a:rPr kumimoji="1" lang="ja-JP" altLang="en-US"/>
              <a:t>２０２６年３月１０日（火）</a:t>
            </a:r>
            <a:endParaRPr kumimoji="1" lang="ja-JP" altLang="en-US" dirty="0"/>
          </a:p>
        </p:txBody>
      </p:sp>
      <p:sp>
        <p:nvSpPr>
          <p:cNvPr id="5" name="フッター プレースホルダー 4"/>
          <p:cNvSpPr>
            <a:spLocks noGrp="1"/>
          </p:cNvSpPr>
          <p:nvPr>
            <p:ph type="ftr" sz="quarter" idx="3"/>
          </p:nvPr>
        </p:nvSpPr>
        <p:spPr/>
        <p:txBody>
          <a:bodyPr/>
          <a:lstStyle/>
          <a:p>
            <a:r>
              <a:rPr kumimoji="1" lang="ja-JP" altLang="en-US"/>
              <a:t>一八会４６期３月例会</a:t>
            </a:r>
            <a:endParaRPr kumimoji="1" lang="ja-JP" altLang="en-US" dirty="0"/>
          </a:p>
        </p:txBody>
      </p:sp>
      <p:sp>
        <p:nvSpPr>
          <p:cNvPr id="6" name="スライド番号プレースホルダー 5"/>
          <p:cNvSpPr>
            <a:spLocks noGrp="1"/>
          </p:cNvSpPr>
          <p:nvPr>
            <p:ph type="sldNum" sz="quarter" idx="12"/>
          </p:nvPr>
        </p:nvSpPr>
        <p:spPr/>
        <p:txBody>
          <a:bodyPr/>
          <a:lstStyle/>
          <a:p>
            <a:fld id="{05FD5F69-4649-43A1-AC42-CF86B4469848}" type="slidenum">
              <a:rPr kumimoji="1" lang="ja-JP" altLang="en-US" smtClean="0"/>
              <a:t>43</a:t>
            </a:fld>
            <a:endParaRPr kumimoji="1" lang="ja-JP" altLang="en-US"/>
          </a:p>
        </p:txBody>
      </p:sp>
      <p:sp>
        <p:nvSpPr>
          <p:cNvPr id="7" name="テキスト ボックス 6">
            <a:extLst>
              <a:ext uri="{FF2B5EF4-FFF2-40B4-BE49-F238E27FC236}">
                <a16:creationId xmlns:a16="http://schemas.microsoft.com/office/drawing/2014/main" id="{F9F5BD65-2D46-247E-CEC8-381F30AFABF5}"/>
              </a:ext>
            </a:extLst>
          </p:cNvPr>
          <p:cNvSpPr txBox="1"/>
          <p:nvPr/>
        </p:nvSpPr>
        <p:spPr>
          <a:xfrm>
            <a:off x="1800045" y="2659559"/>
            <a:ext cx="8591909" cy="1446550"/>
          </a:xfrm>
          <a:prstGeom prst="rect">
            <a:avLst/>
          </a:prstGeom>
          <a:noFill/>
        </p:spPr>
        <p:txBody>
          <a:bodyPr wrap="square" rtlCol="0">
            <a:spAutoFit/>
          </a:bodyPr>
          <a:lstStyle/>
          <a:p>
            <a:pPr algn="ctr"/>
            <a:r>
              <a:rPr lang="ja-JP" altLang="en-US" sz="4400" dirty="0"/>
              <a:t>出来事の価値を見つける</a:t>
            </a:r>
            <a:endParaRPr lang="en-US" altLang="ja-JP" sz="4400" dirty="0"/>
          </a:p>
          <a:p>
            <a:pPr algn="ctr"/>
            <a:r>
              <a:rPr lang="ja-JP" altLang="en-US" sz="4400" dirty="0"/>
              <a:t>同じ出来事の</a:t>
            </a:r>
            <a:r>
              <a:rPr lang="en-US" altLang="ja-JP" sz="4400" dirty="0"/>
              <a:t>2</a:t>
            </a:r>
            <a:r>
              <a:rPr lang="ja-JP" altLang="en-US" sz="4400" dirty="0" err="1"/>
              <a:t>つの</a:t>
            </a:r>
            <a:r>
              <a:rPr lang="ja-JP" altLang="en-US" sz="4400" dirty="0"/>
              <a:t>意味</a:t>
            </a:r>
            <a:endParaRPr kumimoji="1" lang="ja-JP" altLang="en-US" sz="4400" dirty="0"/>
          </a:p>
        </p:txBody>
      </p:sp>
      <p:grpSp>
        <p:nvGrpSpPr>
          <p:cNvPr id="8" name="Group 6">
            <a:extLst>
              <a:ext uri="{FF2B5EF4-FFF2-40B4-BE49-F238E27FC236}">
                <a16:creationId xmlns:a16="http://schemas.microsoft.com/office/drawing/2014/main" id="{A529E8C8-7BC7-067D-3235-C7C767A394F0}"/>
              </a:ext>
            </a:extLst>
          </p:cNvPr>
          <p:cNvGrpSpPr>
            <a:grpSpLocks noChangeAspect="1"/>
          </p:cNvGrpSpPr>
          <p:nvPr/>
        </p:nvGrpSpPr>
        <p:grpSpPr>
          <a:xfrm>
            <a:off x="1800045" y="3071307"/>
            <a:ext cx="791329" cy="791329"/>
            <a:chOff x="11361456" y="6195813"/>
            <a:chExt cx="548640" cy="548640"/>
          </a:xfrm>
        </p:grpSpPr>
        <p:sp>
          <p:nvSpPr>
            <p:cNvPr id="9" name="Oval 7">
              <a:extLst>
                <a:ext uri="{FF2B5EF4-FFF2-40B4-BE49-F238E27FC236}">
                  <a16:creationId xmlns:a16="http://schemas.microsoft.com/office/drawing/2014/main" id="{385069F3-8189-44DE-2CC8-6A927E8F0231}"/>
                </a:ext>
              </a:extLst>
            </p:cNvPr>
            <p:cNvSpPr/>
            <p:nvPr/>
          </p:nvSpPr>
          <p:spPr>
            <a:xfrm>
              <a:off x="11361456" y="6195813"/>
              <a:ext cx="548640" cy="548640"/>
            </a:xfrm>
            <a:prstGeom prst="ellipse">
              <a:avLst/>
            </a:prstGeom>
            <a:blipFill dpi="0" rotWithShape="1">
              <a:blip r:embed="rId3">
                <a:duotone>
                  <a:schemeClr val="accent1">
                    <a:shade val="45000"/>
                    <a:satMod val="135000"/>
                  </a:schemeClr>
                  <a:prstClr val="white"/>
                </a:duotone>
                <a:extLst>
                  <a:ext uri="{BEBA8EAE-BF5A-486C-A8C5-ECC9F3942E4B}">
                    <a14:imgProps xmlns:a14="http://schemas.microsoft.com/office/drawing/2010/main">
                      <a14:imgLayer r:embed="rId4">
                        <a14:imgEffect>
                          <a14:saturation sat="95000"/>
                        </a14:imgEffect>
                        <a14:imgEffect>
                          <a14:brightnessContrast bright="-40000" contrast="20000"/>
                        </a14:imgEffect>
                      </a14:imgLayer>
                    </a14:imgProps>
                  </a:ext>
                </a:extLst>
              </a:blip>
              <a:srcRect/>
              <a:tile tx="50800" ty="0" sx="85000" sy="85000" flip="none" algn="tl"/>
            </a:blipFill>
            <a:ln w="25400" cap="flat" cmpd="sng" algn="ctr">
              <a:noFill/>
              <a:prstDash val="solid"/>
            </a:ln>
            <a:effectLst/>
          </p:spPr>
          <p:txBody>
            <a:bodyPr anchor="ctr"/>
            <a:lstStyle/>
            <a:p>
              <a:pPr algn="ctr"/>
              <a:endParaRPr lang="ja-JP" altLang="en-US" sz="3600" b="1" dirty="0">
                <a:solidFill>
                  <a:schemeClr val="bg1"/>
                </a:solidFill>
              </a:endParaRPr>
            </a:p>
          </p:txBody>
        </p:sp>
        <p:sp>
          <p:nvSpPr>
            <p:cNvPr id="10" name="Oval 8">
              <a:extLst>
                <a:ext uri="{FF2B5EF4-FFF2-40B4-BE49-F238E27FC236}">
                  <a16:creationId xmlns:a16="http://schemas.microsoft.com/office/drawing/2014/main" id="{DD130681-1AB2-C7C0-F45A-99B273E3FD75}"/>
                </a:ext>
              </a:extLst>
            </p:cNvPr>
            <p:cNvSpPr/>
            <p:nvPr/>
          </p:nvSpPr>
          <p:spPr>
            <a:xfrm>
              <a:off x="11396488" y="6230844"/>
              <a:ext cx="478576" cy="478578"/>
            </a:xfrm>
            <a:prstGeom prst="ellipse">
              <a:avLst/>
            </a:prstGeom>
            <a:noFill/>
            <a:ln w="12700" cap="flat" cmpd="sng" algn="ctr">
              <a:solidFill>
                <a:srgbClr val="FFFFFF"/>
              </a:solidFill>
              <a:prstDash val="solid"/>
            </a:ln>
            <a:effectLst/>
          </p:spPr>
          <p:txBody>
            <a:bodyPr/>
            <a:lstStyle/>
            <a:p>
              <a:endParaRPr lang="ja-JP" altLang="en-US"/>
            </a:p>
          </p:txBody>
        </p:sp>
      </p:grpSp>
    </p:spTree>
    <p:extLst>
      <p:ext uri="{BB962C8B-B14F-4D97-AF65-F5344CB8AC3E}">
        <p14:creationId xmlns:p14="http://schemas.microsoft.com/office/powerpoint/2010/main" val="387795595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日付プレースホルダー 3"/>
          <p:cNvSpPr>
            <a:spLocks noGrp="1"/>
          </p:cNvSpPr>
          <p:nvPr>
            <p:ph type="dt" sz="half" idx="2"/>
          </p:nvPr>
        </p:nvSpPr>
        <p:spPr/>
        <p:txBody>
          <a:bodyPr/>
          <a:lstStyle/>
          <a:p>
            <a:r>
              <a:rPr kumimoji="1" lang="ja-JP" altLang="en-US"/>
              <a:t>２０２６年３月１０日（火）</a:t>
            </a:r>
            <a:endParaRPr kumimoji="1" lang="ja-JP" altLang="en-US" dirty="0"/>
          </a:p>
        </p:txBody>
      </p:sp>
      <p:sp>
        <p:nvSpPr>
          <p:cNvPr id="5" name="フッター プレースホルダー 4"/>
          <p:cNvSpPr>
            <a:spLocks noGrp="1"/>
          </p:cNvSpPr>
          <p:nvPr>
            <p:ph type="ftr" sz="quarter" idx="3"/>
          </p:nvPr>
        </p:nvSpPr>
        <p:spPr/>
        <p:txBody>
          <a:bodyPr/>
          <a:lstStyle/>
          <a:p>
            <a:r>
              <a:rPr kumimoji="1" lang="ja-JP" altLang="en-US"/>
              <a:t>一八会４６期３月例会</a:t>
            </a:r>
            <a:endParaRPr kumimoji="1" lang="ja-JP" altLang="en-US" dirty="0"/>
          </a:p>
        </p:txBody>
      </p:sp>
      <p:sp>
        <p:nvSpPr>
          <p:cNvPr id="6" name="スライド番号プレースホルダー 5"/>
          <p:cNvSpPr>
            <a:spLocks noGrp="1"/>
          </p:cNvSpPr>
          <p:nvPr>
            <p:ph type="sldNum" sz="quarter" idx="12"/>
          </p:nvPr>
        </p:nvSpPr>
        <p:spPr/>
        <p:txBody>
          <a:bodyPr/>
          <a:lstStyle/>
          <a:p>
            <a:fld id="{05FD5F69-4649-43A1-AC42-CF86B4469848}" type="slidenum">
              <a:rPr kumimoji="1" lang="ja-JP" altLang="en-US" smtClean="0"/>
              <a:t>44</a:t>
            </a:fld>
            <a:endParaRPr kumimoji="1" lang="ja-JP" altLang="en-US"/>
          </a:p>
        </p:txBody>
      </p:sp>
      <p:sp>
        <p:nvSpPr>
          <p:cNvPr id="7" name="テキスト ボックス 6">
            <a:extLst>
              <a:ext uri="{FF2B5EF4-FFF2-40B4-BE49-F238E27FC236}">
                <a16:creationId xmlns:a16="http://schemas.microsoft.com/office/drawing/2014/main" id="{F9F5BD65-2D46-247E-CEC8-381F30AFABF5}"/>
              </a:ext>
            </a:extLst>
          </p:cNvPr>
          <p:cNvSpPr txBox="1"/>
          <p:nvPr/>
        </p:nvSpPr>
        <p:spPr>
          <a:xfrm>
            <a:off x="3037306" y="515799"/>
            <a:ext cx="6117388" cy="769441"/>
          </a:xfrm>
          <a:prstGeom prst="rect">
            <a:avLst/>
          </a:prstGeom>
          <a:noFill/>
        </p:spPr>
        <p:txBody>
          <a:bodyPr wrap="square" rtlCol="0">
            <a:spAutoFit/>
          </a:bodyPr>
          <a:lstStyle/>
          <a:p>
            <a:pPr algn="ctr"/>
            <a:r>
              <a:rPr lang="ja-JP" altLang="en-US" sz="4400" dirty="0"/>
              <a:t>「新人がミスした」</a:t>
            </a:r>
            <a:endParaRPr lang="en-US" altLang="ja-JP" sz="4400" dirty="0"/>
          </a:p>
        </p:txBody>
      </p:sp>
      <p:grpSp>
        <p:nvGrpSpPr>
          <p:cNvPr id="2" name="Group 6">
            <a:extLst>
              <a:ext uri="{FF2B5EF4-FFF2-40B4-BE49-F238E27FC236}">
                <a16:creationId xmlns:a16="http://schemas.microsoft.com/office/drawing/2014/main" id="{6A5A2C45-C41F-FDAD-A419-ABDA4D03AD21}"/>
              </a:ext>
            </a:extLst>
          </p:cNvPr>
          <p:cNvGrpSpPr>
            <a:grpSpLocks noChangeAspect="1"/>
          </p:cNvGrpSpPr>
          <p:nvPr/>
        </p:nvGrpSpPr>
        <p:grpSpPr>
          <a:xfrm>
            <a:off x="1545775" y="515802"/>
            <a:ext cx="2004471" cy="922241"/>
            <a:chOff x="11396488" y="6070019"/>
            <a:chExt cx="1389729" cy="639403"/>
          </a:xfrm>
        </p:grpSpPr>
        <p:sp>
          <p:nvSpPr>
            <p:cNvPr id="3" name="Oval 7">
              <a:extLst>
                <a:ext uri="{FF2B5EF4-FFF2-40B4-BE49-F238E27FC236}">
                  <a16:creationId xmlns:a16="http://schemas.microsoft.com/office/drawing/2014/main" id="{4B78D831-F79A-9C03-F2D6-D64BC9FFE7B7}"/>
                </a:ext>
              </a:extLst>
            </p:cNvPr>
            <p:cNvSpPr/>
            <p:nvPr/>
          </p:nvSpPr>
          <p:spPr>
            <a:xfrm>
              <a:off x="12237577" y="6070019"/>
              <a:ext cx="548640" cy="548640"/>
            </a:xfrm>
            <a:prstGeom prst="ellipse">
              <a:avLst/>
            </a:prstGeom>
            <a:blipFill dpi="0" rotWithShape="1">
              <a:blip r:embed="rId3">
                <a:duotone>
                  <a:schemeClr val="accent1">
                    <a:shade val="45000"/>
                    <a:satMod val="135000"/>
                  </a:schemeClr>
                  <a:prstClr val="white"/>
                </a:duotone>
                <a:extLst>
                  <a:ext uri="{BEBA8EAE-BF5A-486C-A8C5-ECC9F3942E4B}">
                    <a14:imgProps xmlns:a14="http://schemas.microsoft.com/office/drawing/2010/main">
                      <a14:imgLayer r:embed="rId4">
                        <a14:imgEffect>
                          <a14:saturation sat="95000"/>
                        </a14:imgEffect>
                        <a14:imgEffect>
                          <a14:brightnessContrast bright="-40000" contrast="20000"/>
                        </a14:imgEffect>
                      </a14:imgLayer>
                    </a14:imgProps>
                  </a:ext>
                </a:extLst>
              </a:blip>
              <a:srcRect/>
              <a:tile tx="50800" ty="0" sx="85000" sy="85000" flip="none" algn="tl"/>
            </a:blipFill>
            <a:ln w="25400" cap="flat" cmpd="sng" algn="ctr">
              <a:noFill/>
              <a:prstDash val="solid"/>
            </a:ln>
            <a:effectLst/>
          </p:spPr>
          <p:txBody>
            <a:bodyPr anchor="ctr"/>
            <a:lstStyle/>
            <a:p>
              <a:pPr algn="ctr"/>
              <a:r>
                <a:rPr lang="ja-JP" altLang="en-US" sz="3600" b="1" dirty="0">
                  <a:solidFill>
                    <a:schemeClr val="bg1"/>
                  </a:solidFill>
                </a:rPr>
                <a:t>例</a:t>
              </a:r>
            </a:p>
          </p:txBody>
        </p:sp>
        <p:sp>
          <p:nvSpPr>
            <p:cNvPr id="8" name="Oval 8">
              <a:extLst>
                <a:ext uri="{FF2B5EF4-FFF2-40B4-BE49-F238E27FC236}">
                  <a16:creationId xmlns:a16="http://schemas.microsoft.com/office/drawing/2014/main" id="{1F5BD113-5554-1183-7988-179EC8B54B91}"/>
                </a:ext>
              </a:extLst>
            </p:cNvPr>
            <p:cNvSpPr/>
            <p:nvPr/>
          </p:nvSpPr>
          <p:spPr>
            <a:xfrm>
              <a:off x="11396488" y="6230844"/>
              <a:ext cx="478576" cy="478578"/>
            </a:xfrm>
            <a:prstGeom prst="ellipse">
              <a:avLst/>
            </a:prstGeom>
            <a:noFill/>
            <a:ln w="12700" cap="flat" cmpd="sng" algn="ctr">
              <a:solidFill>
                <a:srgbClr val="FFFFFF"/>
              </a:solidFill>
              <a:prstDash val="solid"/>
            </a:ln>
            <a:effectLst/>
          </p:spPr>
          <p:txBody>
            <a:bodyPr/>
            <a:lstStyle/>
            <a:p>
              <a:endParaRPr lang="ja-JP" altLang="en-US"/>
            </a:p>
          </p:txBody>
        </p:sp>
      </p:grpSp>
      <p:graphicFrame>
        <p:nvGraphicFramePr>
          <p:cNvPr id="9" name="表 8">
            <a:extLst>
              <a:ext uri="{FF2B5EF4-FFF2-40B4-BE49-F238E27FC236}">
                <a16:creationId xmlns:a16="http://schemas.microsoft.com/office/drawing/2014/main" id="{CE061BB4-1D4C-CFBA-7110-DBB88042FF54}"/>
              </a:ext>
            </a:extLst>
          </p:cNvPr>
          <p:cNvGraphicFramePr>
            <a:graphicFrameLocks noGrp="1"/>
          </p:cNvGraphicFramePr>
          <p:nvPr>
            <p:extLst>
              <p:ext uri="{D42A27DB-BD31-4B8C-83A1-F6EECF244321}">
                <p14:modId xmlns:p14="http://schemas.microsoft.com/office/powerpoint/2010/main" val="2945963405"/>
              </p:ext>
            </p:extLst>
          </p:nvPr>
        </p:nvGraphicFramePr>
        <p:xfrm>
          <a:off x="1499860" y="2256474"/>
          <a:ext cx="3662449" cy="3566826"/>
        </p:xfrm>
        <a:graphic>
          <a:graphicData uri="http://schemas.openxmlformats.org/drawingml/2006/table">
            <a:tbl>
              <a:tblPr firstRow="1" bandRow="1">
                <a:tableStyleId>{7DF18680-E054-41AD-8BC1-D1AEF772440D}</a:tableStyleId>
              </a:tblPr>
              <a:tblGrid>
                <a:gridCol w="3662449">
                  <a:extLst>
                    <a:ext uri="{9D8B030D-6E8A-4147-A177-3AD203B41FA5}">
                      <a16:colId xmlns:a16="http://schemas.microsoft.com/office/drawing/2014/main" val="3651557248"/>
                    </a:ext>
                  </a:extLst>
                </a:gridCol>
              </a:tblGrid>
              <a:tr h="691831">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2800" dirty="0"/>
                        <a:t>ネガティブ解釈</a:t>
                      </a:r>
                      <a:endParaRPr lang="en-US" altLang="ja-JP" sz="2800" dirty="0"/>
                    </a:p>
                  </a:txBody>
                  <a:tcPr marL="103466" marR="103466" marT="51733" marB="51733" anchor="ctr"/>
                </a:tc>
                <a:extLst>
                  <a:ext uri="{0D108BD9-81ED-4DB2-BD59-A6C34878D82A}">
                    <a16:rowId xmlns:a16="http://schemas.microsoft.com/office/drawing/2014/main" val="1523988160"/>
                  </a:ext>
                </a:extLst>
              </a:tr>
              <a:tr h="2874995">
                <a:tc>
                  <a:txBody>
                    <a:bodyPr/>
                    <a:lstStyle/>
                    <a:p>
                      <a:pPr marL="342900" indent="-342900">
                        <a:lnSpc>
                          <a:spcPct val="150000"/>
                        </a:lnSpc>
                        <a:buFont typeface="Wingdings" panose="05000000000000000000" pitchFamily="2" charset="2"/>
                        <a:buChar char="l"/>
                      </a:pPr>
                      <a:r>
                        <a:rPr lang="ja-JP" altLang="en-US" sz="2800" dirty="0"/>
                        <a:t>慎重さが足りない</a:t>
                      </a:r>
                      <a:endParaRPr lang="en-US" altLang="ja-JP" sz="2800" dirty="0"/>
                    </a:p>
                    <a:p>
                      <a:pPr marL="342900" indent="-342900">
                        <a:lnSpc>
                          <a:spcPct val="150000"/>
                        </a:lnSpc>
                        <a:buFont typeface="Wingdings" panose="05000000000000000000" pitchFamily="2" charset="2"/>
                        <a:buChar char="l"/>
                      </a:pPr>
                      <a:r>
                        <a:rPr kumimoji="1" lang="ja-JP" altLang="en-US" sz="2800" dirty="0"/>
                        <a:t>レベルが低い</a:t>
                      </a:r>
                      <a:endParaRPr kumimoji="1" lang="en-US" altLang="ja-JP" sz="2800" dirty="0"/>
                    </a:p>
                    <a:p>
                      <a:pPr marL="342900" indent="-342900">
                        <a:lnSpc>
                          <a:spcPct val="150000"/>
                        </a:lnSpc>
                        <a:buFont typeface="Wingdings" panose="05000000000000000000" pitchFamily="2" charset="2"/>
                        <a:buChar char="l"/>
                      </a:pPr>
                      <a:r>
                        <a:rPr kumimoji="1" lang="ja-JP" altLang="en-US" sz="2800" dirty="0"/>
                        <a:t>教育不足</a:t>
                      </a:r>
                    </a:p>
                  </a:txBody>
                  <a:tcPr marL="103466" marR="103466" marT="51733" marB="51733"/>
                </a:tc>
                <a:extLst>
                  <a:ext uri="{0D108BD9-81ED-4DB2-BD59-A6C34878D82A}">
                    <a16:rowId xmlns:a16="http://schemas.microsoft.com/office/drawing/2014/main" val="1857809527"/>
                  </a:ext>
                </a:extLst>
              </a:tr>
            </a:tbl>
          </a:graphicData>
        </a:graphic>
      </p:graphicFrame>
      <p:graphicFrame>
        <p:nvGraphicFramePr>
          <p:cNvPr id="10" name="表 9">
            <a:extLst>
              <a:ext uri="{FF2B5EF4-FFF2-40B4-BE49-F238E27FC236}">
                <a16:creationId xmlns:a16="http://schemas.microsoft.com/office/drawing/2014/main" id="{E7A58127-D76A-B029-E867-31C9EADA7A5C}"/>
              </a:ext>
            </a:extLst>
          </p:cNvPr>
          <p:cNvGraphicFramePr>
            <a:graphicFrameLocks noGrp="1"/>
          </p:cNvGraphicFramePr>
          <p:nvPr>
            <p:extLst>
              <p:ext uri="{D42A27DB-BD31-4B8C-83A1-F6EECF244321}">
                <p14:modId xmlns:p14="http://schemas.microsoft.com/office/powerpoint/2010/main" val="2465021029"/>
              </p:ext>
            </p:extLst>
          </p:nvPr>
        </p:nvGraphicFramePr>
        <p:xfrm>
          <a:off x="7078823" y="2256473"/>
          <a:ext cx="3662449" cy="3572827"/>
        </p:xfrm>
        <a:graphic>
          <a:graphicData uri="http://schemas.openxmlformats.org/drawingml/2006/table">
            <a:tbl>
              <a:tblPr firstRow="1" bandRow="1">
                <a:tableStyleId>{5C22544A-7EE6-4342-B048-85BDC9FD1C3A}</a:tableStyleId>
              </a:tblPr>
              <a:tblGrid>
                <a:gridCol w="3662449">
                  <a:extLst>
                    <a:ext uri="{9D8B030D-6E8A-4147-A177-3AD203B41FA5}">
                      <a16:colId xmlns:a16="http://schemas.microsoft.com/office/drawing/2014/main" val="3651557248"/>
                    </a:ext>
                  </a:extLst>
                </a:gridCol>
              </a:tblGrid>
              <a:tr h="697832">
                <a:tc>
                  <a:txBody>
                    <a:bodyPr/>
                    <a:lstStyle/>
                    <a:p>
                      <a:pPr algn="ctr"/>
                      <a:r>
                        <a:rPr kumimoji="1" lang="ja-JP" altLang="en-US" sz="2800" dirty="0"/>
                        <a:t>ポジティブ解釈</a:t>
                      </a:r>
                      <a:endParaRPr kumimoji="1" lang="en-US" altLang="ja-JP" sz="2800" dirty="0"/>
                    </a:p>
                  </a:txBody>
                  <a:tcPr marL="103466" marR="103466" marT="51733" marB="51733" anchor="ctr"/>
                </a:tc>
                <a:extLst>
                  <a:ext uri="{0D108BD9-81ED-4DB2-BD59-A6C34878D82A}">
                    <a16:rowId xmlns:a16="http://schemas.microsoft.com/office/drawing/2014/main" val="1523988160"/>
                  </a:ext>
                </a:extLst>
              </a:tr>
              <a:tr h="2874995">
                <a:tc>
                  <a:txBody>
                    <a:bodyPr/>
                    <a:lstStyle/>
                    <a:p>
                      <a:pPr marL="342900" indent="-342900">
                        <a:lnSpc>
                          <a:spcPct val="150000"/>
                        </a:lnSpc>
                        <a:buFont typeface="Wingdings" panose="05000000000000000000" pitchFamily="2" charset="2"/>
                        <a:buChar char="l"/>
                      </a:pPr>
                      <a:r>
                        <a:rPr lang="ja-JP" altLang="en-US" sz="2800" dirty="0"/>
                        <a:t>新人が挑戦した</a:t>
                      </a:r>
                      <a:endParaRPr lang="en-US" altLang="ja-JP" sz="2800" dirty="0"/>
                    </a:p>
                    <a:p>
                      <a:pPr marL="342900" indent="-342900">
                        <a:lnSpc>
                          <a:spcPct val="150000"/>
                        </a:lnSpc>
                        <a:buFont typeface="Wingdings" panose="05000000000000000000" pitchFamily="2" charset="2"/>
                        <a:buChar char="l"/>
                      </a:pPr>
                      <a:r>
                        <a:rPr lang="ja-JP" altLang="en-US" sz="2800" dirty="0"/>
                        <a:t>改善点がみえた</a:t>
                      </a:r>
                      <a:endParaRPr lang="en-US" altLang="ja-JP" sz="2800" dirty="0"/>
                    </a:p>
                    <a:p>
                      <a:pPr marL="342900" indent="-342900">
                        <a:lnSpc>
                          <a:spcPct val="150000"/>
                        </a:lnSpc>
                        <a:buFont typeface="Wingdings" panose="05000000000000000000" pitchFamily="2" charset="2"/>
                        <a:buChar char="l"/>
                      </a:pPr>
                      <a:r>
                        <a:rPr lang="ja-JP" altLang="en-US" sz="2800" dirty="0"/>
                        <a:t>マニュアルの穴が発見できた</a:t>
                      </a:r>
                      <a:endParaRPr lang="en-US" altLang="ja-JP" sz="2800" dirty="0"/>
                    </a:p>
                  </a:txBody>
                  <a:tcPr marL="103466" marR="103466" marT="51733" marB="51733"/>
                </a:tc>
                <a:extLst>
                  <a:ext uri="{0D108BD9-81ED-4DB2-BD59-A6C34878D82A}">
                    <a16:rowId xmlns:a16="http://schemas.microsoft.com/office/drawing/2014/main" val="1857809527"/>
                  </a:ext>
                </a:extLst>
              </a:tr>
            </a:tbl>
          </a:graphicData>
        </a:graphic>
      </p:graphicFrame>
      <p:sp>
        <p:nvSpPr>
          <p:cNvPr id="11" name="下矢印 1">
            <a:extLst>
              <a:ext uri="{FF2B5EF4-FFF2-40B4-BE49-F238E27FC236}">
                <a16:creationId xmlns:a16="http://schemas.microsoft.com/office/drawing/2014/main" id="{4A723B8F-4450-BBBC-B02D-FD8C4E6193A0}"/>
              </a:ext>
            </a:extLst>
          </p:cNvPr>
          <p:cNvSpPr/>
          <p:nvPr/>
        </p:nvSpPr>
        <p:spPr>
          <a:xfrm rot="2700000">
            <a:off x="5086451" y="1406009"/>
            <a:ext cx="845000" cy="977070"/>
          </a:xfrm>
          <a:prstGeom prst="downArrow">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下矢印 1">
            <a:extLst>
              <a:ext uri="{FF2B5EF4-FFF2-40B4-BE49-F238E27FC236}">
                <a16:creationId xmlns:a16="http://schemas.microsoft.com/office/drawing/2014/main" id="{81798F28-A531-A521-C5B5-9DBD54F5B181}"/>
              </a:ext>
            </a:extLst>
          </p:cNvPr>
          <p:cNvSpPr/>
          <p:nvPr/>
        </p:nvSpPr>
        <p:spPr>
          <a:xfrm rot="18935001">
            <a:off x="6309172" y="1406009"/>
            <a:ext cx="845000" cy="977070"/>
          </a:xfrm>
          <a:prstGeom prst="down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372632534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E92CC37B-14FD-6F4D-03A8-9378D2B08F44}"/>
              </a:ext>
            </a:extLst>
          </p:cNvPr>
          <p:cNvSpPr txBox="1"/>
          <p:nvPr/>
        </p:nvSpPr>
        <p:spPr>
          <a:xfrm>
            <a:off x="619760" y="1290320"/>
            <a:ext cx="10952482" cy="2246769"/>
          </a:xfrm>
          <a:prstGeom prst="rect">
            <a:avLst/>
          </a:prstGeom>
          <a:noFill/>
        </p:spPr>
        <p:txBody>
          <a:bodyPr wrap="square" rtlCol="0">
            <a:spAutoFit/>
          </a:bodyPr>
          <a:lstStyle/>
          <a:p>
            <a:pPr algn="ctr"/>
            <a:r>
              <a:rPr kumimoji="1" lang="ja-JP" altLang="en-US" sz="5400" dirty="0"/>
              <a:t>ワーク③</a:t>
            </a:r>
            <a:endParaRPr kumimoji="1" lang="en-US" altLang="ja-JP" sz="5400" dirty="0"/>
          </a:p>
          <a:p>
            <a:pPr algn="ctr"/>
            <a:endParaRPr kumimoji="1" lang="en-US" altLang="ja-JP" sz="5400" dirty="0"/>
          </a:p>
          <a:p>
            <a:pPr algn="ctr"/>
            <a:r>
              <a:rPr lang="ja-JP" altLang="en-US" sz="3200" dirty="0"/>
              <a:t>「ひとつの出来事から</a:t>
            </a:r>
            <a:r>
              <a:rPr kumimoji="1" lang="ja-JP" altLang="en-US" sz="3200" dirty="0"/>
              <a:t>良い意味を</a:t>
            </a:r>
            <a:r>
              <a:rPr kumimoji="1" lang="en-US" altLang="ja-JP" sz="3200" dirty="0"/>
              <a:t>5</a:t>
            </a:r>
            <a:r>
              <a:rPr kumimoji="1" lang="ja-JP" altLang="en-US" sz="3200" dirty="0"/>
              <a:t>個作る</a:t>
            </a:r>
            <a:r>
              <a:rPr lang="ja-JP" altLang="en-US" sz="3200" dirty="0"/>
              <a:t>」</a:t>
            </a:r>
            <a:endParaRPr lang="en-US" altLang="ja-JP" sz="3200" dirty="0"/>
          </a:p>
        </p:txBody>
      </p:sp>
      <p:sp>
        <p:nvSpPr>
          <p:cNvPr id="3" name="テキスト プレースホルダー 2"/>
          <p:cNvSpPr>
            <a:spLocks noGrp="1"/>
          </p:cNvSpPr>
          <p:nvPr>
            <p:ph type="body" idx="1"/>
          </p:nvPr>
        </p:nvSpPr>
        <p:spPr/>
        <p:txBody>
          <a:bodyPr/>
          <a:lstStyle/>
          <a:p>
            <a:endParaRPr kumimoji="1" lang="ja-JP" altLang="en-US" dirty="0"/>
          </a:p>
        </p:txBody>
      </p:sp>
      <p:sp>
        <p:nvSpPr>
          <p:cNvPr id="4" name="日付プレースホルダー 3"/>
          <p:cNvSpPr>
            <a:spLocks noGrp="1"/>
          </p:cNvSpPr>
          <p:nvPr>
            <p:ph type="dt" sz="half" idx="2"/>
          </p:nvPr>
        </p:nvSpPr>
        <p:spPr/>
        <p:txBody>
          <a:bodyPr/>
          <a:lstStyle/>
          <a:p>
            <a:r>
              <a:rPr kumimoji="1" lang="ja-JP" altLang="en-US"/>
              <a:t>２０２６年３月１０日（火）</a:t>
            </a:r>
            <a:endParaRPr kumimoji="1" lang="ja-JP" altLang="en-US" dirty="0"/>
          </a:p>
        </p:txBody>
      </p:sp>
      <p:sp>
        <p:nvSpPr>
          <p:cNvPr id="5" name="フッター プレースホルダー 4"/>
          <p:cNvSpPr>
            <a:spLocks noGrp="1"/>
          </p:cNvSpPr>
          <p:nvPr>
            <p:ph type="ftr" sz="quarter" idx="3"/>
          </p:nvPr>
        </p:nvSpPr>
        <p:spPr/>
        <p:txBody>
          <a:bodyPr/>
          <a:lstStyle/>
          <a:p>
            <a:r>
              <a:rPr kumimoji="1" lang="ja-JP" altLang="en-US"/>
              <a:t>一八会４６期３月例会</a:t>
            </a:r>
            <a:endParaRPr kumimoji="1" lang="ja-JP" altLang="en-US" dirty="0"/>
          </a:p>
        </p:txBody>
      </p:sp>
    </p:spTree>
    <p:extLst>
      <p:ext uri="{BB962C8B-B14F-4D97-AF65-F5344CB8AC3E}">
        <p14:creationId xmlns:p14="http://schemas.microsoft.com/office/powerpoint/2010/main" val="340808927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idx="1"/>
          </p:nvPr>
        </p:nvSpPr>
        <p:spPr/>
        <p:txBody>
          <a:bodyPr/>
          <a:lstStyle/>
          <a:p>
            <a:endParaRPr kumimoji="1" lang="ja-JP" altLang="en-US" dirty="0"/>
          </a:p>
        </p:txBody>
      </p:sp>
      <p:sp>
        <p:nvSpPr>
          <p:cNvPr id="4" name="日付プレースホルダー 3"/>
          <p:cNvSpPr>
            <a:spLocks noGrp="1"/>
          </p:cNvSpPr>
          <p:nvPr>
            <p:ph type="dt" sz="half" idx="2"/>
          </p:nvPr>
        </p:nvSpPr>
        <p:spPr/>
        <p:txBody>
          <a:bodyPr/>
          <a:lstStyle/>
          <a:p>
            <a:r>
              <a:rPr kumimoji="1" lang="ja-JP" altLang="en-US"/>
              <a:t>２０２６年３月１０日（火）</a:t>
            </a:r>
            <a:endParaRPr kumimoji="1" lang="ja-JP" altLang="en-US" dirty="0"/>
          </a:p>
        </p:txBody>
      </p:sp>
      <p:sp>
        <p:nvSpPr>
          <p:cNvPr id="5" name="フッター プレースホルダー 4"/>
          <p:cNvSpPr>
            <a:spLocks noGrp="1"/>
          </p:cNvSpPr>
          <p:nvPr>
            <p:ph type="ftr" sz="quarter" idx="3"/>
          </p:nvPr>
        </p:nvSpPr>
        <p:spPr/>
        <p:txBody>
          <a:bodyPr/>
          <a:lstStyle/>
          <a:p>
            <a:r>
              <a:rPr kumimoji="1" lang="ja-JP" altLang="en-US"/>
              <a:t>一八会４６期３月例会</a:t>
            </a:r>
            <a:endParaRPr kumimoji="1" lang="ja-JP" altLang="en-US" dirty="0"/>
          </a:p>
        </p:txBody>
      </p:sp>
      <p:sp>
        <p:nvSpPr>
          <p:cNvPr id="2" name="テキスト ボックス 1">
            <a:extLst>
              <a:ext uri="{FF2B5EF4-FFF2-40B4-BE49-F238E27FC236}">
                <a16:creationId xmlns:a16="http://schemas.microsoft.com/office/drawing/2014/main" id="{F02F4A84-2B3A-63C1-0FA4-13ABFE9ED0DA}"/>
              </a:ext>
            </a:extLst>
          </p:cNvPr>
          <p:cNvSpPr txBox="1"/>
          <p:nvPr/>
        </p:nvSpPr>
        <p:spPr>
          <a:xfrm>
            <a:off x="619760" y="1988533"/>
            <a:ext cx="10952482" cy="2477730"/>
          </a:xfrm>
          <a:prstGeom prst="rect">
            <a:avLst/>
          </a:prstGeom>
          <a:noFill/>
        </p:spPr>
        <p:txBody>
          <a:bodyPr wrap="square" rtlCol="0">
            <a:spAutoFit/>
          </a:bodyPr>
          <a:lstStyle/>
          <a:p>
            <a:pPr algn="ctr">
              <a:lnSpc>
                <a:spcPct val="150000"/>
              </a:lnSpc>
            </a:pPr>
            <a:r>
              <a:rPr lang="ja-JP" altLang="en-US" sz="3600" dirty="0"/>
              <a:t>良い出来事は</a:t>
            </a:r>
            <a:br>
              <a:rPr lang="ja-JP" altLang="en-US" sz="3600" dirty="0"/>
            </a:br>
            <a:r>
              <a:rPr lang="ja-JP" altLang="en-US" sz="3600" dirty="0"/>
              <a:t>起きた事象ではなく</a:t>
            </a:r>
            <a:br>
              <a:rPr lang="ja-JP" altLang="en-US" sz="3600" dirty="0"/>
            </a:br>
            <a:r>
              <a:rPr lang="ja-JP" altLang="en-US" sz="3600" dirty="0"/>
              <a:t>「意味づけ」</a:t>
            </a:r>
            <a:endParaRPr kumimoji="1" lang="ja-JP" altLang="en-US" sz="3600" dirty="0"/>
          </a:p>
        </p:txBody>
      </p:sp>
    </p:spTree>
    <p:extLst>
      <p:ext uri="{BB962C8B-B14F-4D97-AF65-F5344CB8AC3E}">
        <p14:creationId xmlns:p14="http://schemas.microsoft.com/office/powerpoint/2010/main" val="2169106786"/>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日付プレースホルダー 3"/>
          <p:cNvSpPr>
            <a:spLocks noGrp="1"/>
          </p:cNvSpPr>
          <p:nvPr>
            <p:ph type="dt" sz="half" idx="2"/>
          </p:nvPr>
        </p:nvSpPr>
        <p:spPr/>
        <p:txBody>
          <a:bodyPr/>
          <a:lstStyle/>
          <a:p>
            <a:r>
              <a:rPr kumimoji="1" lang="ja-JP" altLang="en-US"/>
              <a:t>２０２６年３月１０日（火）</a:t>
            </a:r>
            <a:endParaRPr kumimoji="1" lang="ja-JP" altLang="en-US" dirty="0"/>
          </a:p>
        </p:txBody>
      </p:sp>
      <p:sp>
        <p:nvSpPr>
          <p:cNvPr id="5" name="フッター プレースホルダー 4"/>
          <p:cNvSpPr>
            <a:spLocks noGrp="1"/>
          </p:cNvSpPr>
          <p:nvPr>
            <p:ph type="ftr" sz="quarter" idx="3"/>
          </p:nvPr>
        </p:nvSpPr>
        <p:spPr/>
        <p:txBody>
          <a:bodyPr/>
          <a:lstStyle/>
          <a:p>
            <a:r>
              <a:rPr kumimoji="1" lang="ja-JP" altLang="en-US"/>
              <a:t>一八会４６期３月例会</a:t>
            </a:r>
            <a:endParaRPr kumimoji="1" lang="ja-JP" altLang="en-US" dirty="0"/>
          </a:p>
        </p:txBody>
      </p:sp>
      <p:sp>
        <p:nvSpPr>
          <p:cNvPr id="6" name="スライド番号プレースホルダー 5"/>
          <p:cNvSpPr>
            <a:spLocks noGrp="1"/>
          </p:cNvSpPr>
          <p:nvPr>
            <p:ph type="sldNum" sz="quarter" idx="12"/>
          </p:nvPr>
        </p:nvSpPr>
        <p:spPr/>
        <p:txBody>
          <a:bodyPr/>
          <a:lstStyle/>
          <a:p>
            <a:fld id="{05FD5F69-4649-43A1-AC42-CF86B4469848}" type="slidenum">
              <a:rPr kumimoji="1" lang="ja-JP" altLang="en-US" smtClean="0"/>
              <a:t>47</a:t>
            </a:fld>
            <a:endParaRPr kumimoji="1" lang="ja-JP" altLang="en-US"/>
          </a:p>
        </p:txBody>
      </p:sp>
      <p:sp>
        <p:nvSpPr>
          <p:cNvPr id="7" name="テキスト ボックス 6">
            <a:extLst>
              <a:ext uri="{FF2B5EF4-FFF2-40B4-BE49-F238E27FC236}">
                <a16:creationId xmlns:a16="http://schemas.microsoft.com/office/drawing/2014/main" id="{F9F5BD65-2D46-247E-CEC8-381F30AFABF5}"/>
              </a:ext>
            </a:extLst>
          </p:cNvPr>
          <p:cNvSpPr txBox="1"/>
          <p:nvPr/>
        </p:nvSpPr>
        <p:spPr>
          <a:xfrm>
            <a:off x="1800045" y="2659559"/>
            <a:ext cx="8591909" cy="1446550"/>
          </a:xfrm>
          <a:prstGeom prst="rect">
            <a:avLst/>
          </a:prstGeom>
          <a:noFill/>
        </p:spPr>
        <p:txBody>
          <a:bodyPr wrap="square" rtlCol="0">
            <a:spAutoFit/>
          </a:bodyPr>
          <a:lstStyle/>
          <a:p>
            <a:pPr algn="ctr"/>
            <a:r>
              <a:rPr lang="ja-JP" altLang="en-US" sz="4400" dirty="0"/>
              <a:t>伝える形にする</a:t>
            </a:r>
            <a:endParaRPr lang="en-US" altLang="ja-JP" sz="4400" dirty="0"/>
          </a:p>
          <a:p>
            <a:pPr algn="ctr"/>
            <a:r>
              <a:rPr lang="en-US" altLang="ja-JP" sz="4400" dirty="0"/>
              <a:t>Good News </a:t>
            </a:r>
            <a:r>
              <a:rPr lang="ja-JP" altLang="en-US" sz="4400" dirty="0"/>
              <a:t>記者会見</a:t>
            </a:r>
            <a:endParaRPr lang="en-US" altLang="ja-JP" sz="4400" dirty="0"/>
          </a:p>
        </p:txBody>
      </p:sp>
      <p:grpSp>
        <p:nvGrpSpPr>
          <p:cNvPr id="8" name="Group 6">
            <a:extLst>
              <a:ext uri="{FF2B5EF4-FFF2-40B4-BE49-F238E27FC236}">
                <a16:creationId xmlns:a16="http://schemas.microsoft.com/office/drawing/2014/main" id="{A529E8C8-7BC7-067D-3235-C7C767A394F0}"/>
              </a:ext>
            </a:extLst>
          </p:cNvPr>
          <p:cNvGrpSpPr>
            <a:grpSpLocks noChangeAspect="1"/>
          </p:cNvGrpSpPr>
          <p:nvPr/>
        </p:nvGrpSpPr>
        <p:grpSpPr>
          <a:xfrm>
            <a:off x="2151716" y="2987169"/>
            <a:ext cx="791329" cy="791329"/>
            <a:chOff x="11361456" y="6195813"/>
            <a:chExt cx="548640" cy="548640"/>
          </a:xfrm>
        </p:grpSpPr>
        <p:sp>
          <p:nvSpPr>
            <p:cNvPr id="9" name="Oval 7">
              <a:extLst>
                <a:ext uri="{FF2B5EF4-FFF2-40B4-BE49-F238E27FC236}">
                  <a16:creationId xmlns:a16="http://schemas.microsoft.com/office/drawing/2014/main" id="{385069F3-8189-44DE-2CC8-6A927E8F0231}"/>
                </a:ext>
              </a:extLst>
            </p:cNvPr>
            <p:cNvSpPr/>
            <p:nvPr/>
          </p:nvSpPr>
          <p:spPr>
            <a:xfrm>
              <a:off x="11361456" y="6195813"/>
              <a:ext cx="548640" cy="548640"/>
            </a:xfrm>
            <a:prstGeom prst="ellipse">
              <a:avLst/>
            </a:prstGeom>
            <a:blipFill dpi="0" rotWithShape="1">
              <a:blip r:embed="rId3">
                <a:duotone>
                  <a:schemeClr val="accent1">
                    <a:shade val="45000"/>
                    <a:satMod val="135000"/>
                  </a:schemeClr>
                  <a:prstClr val="white"/>
                </a:duotone>
                <a:extLst>
                  <a:ext uri="{BEBA8EAE-BF5A-486C-A8C5-ECC9F3942E4B}">
                    <a14:imgProps xmlns:a14="http://schemas.microsoft.com/office/drawing/2010/main">
                      <a14:imgLayer r:embed="rId4">
                        <a14:imgEffect>
                          <a14:saturation sat="95000"/>
                        </a14:imgEffect>
                        <a14:imgEffect>
                          <a14:brightnessContrast bright="-40000" contrast="20000"/>
                        </a14:imgEffect>
                      </a14:imgLayer>
                    </a14:imgProps>
                  </a:ext>
                </a:extLst>
              </a:blip>
              <a:srcRect/>
              <a:tile tx="50800" ty="0" sx="85000" sy="85000" flip="none" algn="tl"/>
            </a:blipFill>
            <a:ln w="25400" cap="flat" cmpd="sng" algn="ctr">
              <a:noFill/>
              <a:prstDash val="solid"/>
            </a:ln>
            <a:effectLst/>
          </p:spPr>
          <p:txBody>
            <a:bodyPr anchor="ctr"/>
            <a:lstStyle/>
            <a:p>
              <a:pPr algn="ctr"/>
              <a:endParaRPr lang="ja-JP" altLang="en-US" sz="3600" b="1" dirty="0">
                <a:solidFill>
                  <a:schemeClr val="bg1"/>
                </a:solidFill>
              </a:endParaRPr>
            </a:p>
          </p:txBody>
        </p:sp>
        <p:sp>
          <p:nvSpPr>
            <p:cNvPr id="10" name="Oval 8">
              <a:extLst>
                <a:ext uri="{FF2B5EF4-FFF2-40B4-BE49-F238E27FC236}">
                  <a16:creationId xmlns:a16="http://schemas.microsoft.com/office/drawing/2014/main" id="{DD130681-1AB2-C7C0-F45A-99B273E3FD75}"/>
                </a:ext>
              </a:extLst>
            </p:cNvPr>
            <p:cNvSpPr/>
            <p:nvPr/>
          </p:nvSpPr>
          <p:spPr>
            <a:xfrm>
              <a:off x="11396488" y="6230844"/>
              <a:ext cx="478576" cy="478578"/>
            </a:xfrm>
            <a:prstGeom prst="ellipse">
              <a:avLst/>
            </a:prstGeom>
            <a:noFill/>
            <a:ln w="12700" cap="flat" cmpd="sng" algn="ctr">
              <a:solidFill>
                <a:srgbClr val="FFFFFF"/>
              </a:solidFill>
              <a:prstDash val="solid"/>
            </a:ln>
            <a:effectLst/>
          </p:spPr>
          <p:txBody>
            <a:bodyPr/>
            <a:lstStyle/>
            <a:p>
              <a:endParaRPr lang="ja-JP" altLang="en-US"/>
            </a:p>
          </p:txBody>
        </p:sp>
      </p:grpSp>
    </p:spTree>
    <p:extLst>
      <p:ext uri="{BB962C8B-B14F-4D97-AF65-F5344CB8AC3E}">
        <p14:creationId xmlns:p14="http://schemas.microsoft.com/office/powerpoint/2010/main" val="159175828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p:txBody>
          <a:bodyPr/>
          <a:lstStyle/>
          <a:p>
            <a:fld id="{05FD5F69-4649-43A1-AC42-CF86B4469848}" type="slidenum">
              <a:rPr kumimoji="1" lang="ja-JP" altLang="en-US" smtClean="0"/>
              <a:t>48</a:t>
            </a:fld>
            <a:endParaRPr kumimoji="1" lang="ja-JP" altLang="en-US"/>
          </a:p>
        </p:txBody>
      </p:sp>
      <p:sp>
        <p:nvSpPr>
          <p:cNvPr id="3" name="日付プレースホルダー 2"/>
          <p:cNvSpPr>
            <a:spLocks noGrp="1"/>
          </p:cNvSpPr>
          <p:nvPr>
            <p:ph type="dt" sz="half" idx="2"/>
          </p:nvPr>
        </p:nvSpPr>
        <p:spPr/>
        <p:txBody>
          <a:bodyPr/>
          <a:lstStyle/>
          <a:p>
            <a:r>
              <a:rPr kumimoji="1" lang="ja-JP" altLang="en-US"/>
              <a:t>２０２６年３月１０日（火）</a:t>
            </a:r>
            <a:endParaRPr kumimoji="1" lang="ja-JP" altLang="en-US" dirty="0"/>
          </a:p>
        </p:txBody>
      </p:sp>
      <p:sp>
        <p:nvSpPr>
          <p:cNvPr id="4" name="フッター プレースホルダー 3"/>
          <p:cNvSpPr>
            <a:spLocks noGrp="1"/>
          </p:cNvSpPr>
          <p:nvPr>
            <p:ph type="ftr" sz="quarter" idx="3"/>
          </p:nvPr>
        </p:nvSpPr>
        <p:spPr/>
        <p:txBody>
          <a:bodyPr/>
          <a:lstStyle/>
          <a:p>
            <a:r>
              <a:rPr kumimoji="1" lang="ja-JP" altLang="en-US"/>
              <a:t>一八会４６期３月例会</a:t>
            </a:r>
            <a:endParaRPr kumimoji="1" lang="ja-JP" altLang="en-US" dirty="0"/>
          </a:p>
        </p:txBody>
      </p:sp>
      <p:graphicFrame>
        <p:nvGraphicFramePr>
          <p:cNvPr id="6" name="表 5">
            <a:extLst>
              <a:ext uri="{FF2B5EF4-FFF2-40B4-BE49-F238E27FC236}">
                <a16:creationId xmlns:a16="http://schemas.microsoft.com/office/drawing/2014/main" id="{05DE9CA4-5C6D-09BC-6815-3E69C65FBA18}"/>
              </a:ext>
            </a:extLst>
          </p:cNvPr>
          <p:cNvGraphicFramePr>
            <a:graphicFrameLocks noGrp="1"/>
          </p:cNvGraphicFramePr>
          <p:nvPr>
            <p:extLst>
              <p:ext uri="{D42A27DB-BD31-4B8C-83A1-F6EECF244321}">
                <p14:modId xmlns:p14="http://schemas.microsoft.com/office/powerpoint/2010/main" val="2314479225"/>
              </p:ext>
            </p:extLst>
          </p:nvPr>
        </p:nvGraphicFramePr>
        <p:xfrm>
          <a:off x="325120" y="1879598"/>
          <a:ext cx="11541760" cy="4140000"/>
        </p:xfrm>
        <a:graphic>
          <a:graphicData uri="http://schemas.openxmlformats.org/drawingml/2006/table">
            <a:tbl>
              <a:tblPr firstCol="1" bandRow="1">
                <a:tableStyleId>{5940675A-B579-460E-94D1-54222C63F5DA}</a:tableStyleId>
              </a:tblPr>
              <a:tblGrid>
                <a:gridCol w="1574800">
                  <a:extLst>
                    <a:ext uri="{9D8B030D-6E8A-4147-A177-3AD203B41FA5}">
                      <a16:colId xmlns:a16="http://schemas.microsoft.com/office/drawing/2014/main" val="20000"/>
                    </a:ext>
                  </a:extLst>
                </a:gridCol>
                <a:gridCol w="9966960">
                  <a:extLst>
                    <a:ext uri="{9D8B030D-6E8A-4147-A177-3AD203B41FA5}">
                      <a16:colId xmlns:a16="http://schemas.microsoft.com/office/drawing/2014/main" val="20001"/>
                    </a:ext>
                  </a:extLst>
                </a:gridCol>
              </a:tblGrid>
              <a:tr h="720000">
                <a:tc>
                  <a:txBody>
                    <a:bodyPr/>
                    <a:lstStyle/>
                    <a:p>
                      <a:pPr algn="ctr"/>
                      <a:r>
                        <a:rPr kumimoji="1" lang="ja-JP" altLang="en-US" sz="2000" b="1" dirty="0">
                          <a:solidFill>
                            <a:schemeClr val="bg1">
                              <a:lumMod val="95000"/>
                            </a:schemeClr>
                          </a:solidFill>
                        </a:rPr>
                        <a:t>タイトル</a:t>
                      </a:r>
                    </a:p>
                  </a:txBody>
                  <a:tcPr anchor="ctr">
                    <a:solidFill>
                      <a:schemeClr val="tx1">
                        <a:lumMod val="65000"/>
                        <a:lumOff val="35000"/>
                      </a:schemeClr>
                    </a:solidFill>
                  </a:tcPr>
                </a:tc>
                <a:tc>
                  <a:txBody>
                    <a:bodyPr/>
                    <a:lstStyle/>
                    <a:p>
                      <a:r>
                        <a:rPr kumimoji="1" lang="ja-JP" altLang="en-US" sz="2000" dirty="0">
                          <a:solidFill>
                            <a:schemeClr val="tx1">
                              <a:lumMod val="65000"/>
                              <a:lumOff val="35000"/>
                            </a:schemeClr>
                          </a:solidFill>
                        </a:rPr>
                        <a:t>最後に記入すると書きやすいです</a:t>
                      </a:r>
                    </a:p>
                  </a:txBody>
                  <a:tcPr anchor="ctr"/>
                </a:tc>
                <a:extLst>
                  <a:ext uri="{0D108BD9-81ED-4DB2-BD59-A6C34878D82A}">
                    <a16:rowId xmlns:a16="http://schemas.microsoft.com/office/drawing/2014/main" val="10000"/>
                  </a:ext>
                </a:extLst>
              </a:tr>
              <a:tr h="720000">
                <a:tc>
                  <a:txBody>
                    <a:bodyPr/>
                    <a:lstStyle/>
                    <a:p>
                      <a:pPr algn="ctr"/>
                      <a:r>
                        <a:rPr kumimoji="1" lang="ja-JP" altLang="en-US" sz="2000" b="1" dirty="0">
                          <a:solidFill>
                            <a:schemeClr val="bg1">
                              <a:lumMod val="95000"/>
                            </a:schemeClr>
                          </a:solidFill>
                        </a:rPr>
                        <a:t>出来事</a:t>
                      </a:r>
                    </a:p>
                  </a:txBody>
                  <a:tcPr anchor="ctr">
                    <a:solidFill>
                      <a:schemeClr val="tx1">
                        <a:lumMod val="65000"/>
                        <a:lumOff val="35000"/>
                      </a:schemeClr>
                    </a:solidFill>
                  </a:tcPr>
                </a:tc>
                <a:tc>
                  <a:txBody>
                    <a:bodyPr/>
                    <a:lstStyle/>
                    <a:p>
                      <a:r>
                        <a:rPr kumimoji="1" lang="ja-JP" altLang="en-US" sz="2000" dirty="0">
                          <a:solidFill>
                            <a:schemeClr val="tx1">
                              <a:lumMod val="65000"/>
                              <a:lumOff val="35000"/>
                            </a:schemeClr>
                          </a:solidFill>
                        </a:rPr>
                        <a:t>ワーク②から「良い出来事」を抽出して下さい</a:t>
                      </a:r>
                    </a:p>
                  </a:txBody>
                  <a:tcPr anchor="ctr"/>
                </a:tc>
                <a:extLst>
                  <a:ext uri="{0D108BD9-81ED-4DB2-BD59-A6C34878D82A}">
                    <a16:rowId xmlns:a16="http://schemas.microsoft.com/office/drawing/2014/main" val="10001"/>
                  </a:ext>
                </a:extLst>
              </a:tr>
              <a:tr h="1260000">
                <a:tc>
                  <a:txBody>
                    <a:bodyPr/>
                    <a:lstStyle/>
                    <a:p>
                      <a:pPr algn="ctr">
                        <a:lnSpc>
                          <a:spcPct val="200000"/>
                        </a:lnSpc>
                      </a:pPr>
                      <a:r>
                        <a:rPr kumimoji="1" lang="ja-JP" altLang="en-US" sz="2000" b="1" dirty="0">
                          <a:solidFill>
                            <a:schemeClr val="bg1">
                              <a:lumMod val="95000"/>
                            </a:schemeClr>
                          </a:solidFill>
                        </a:rPr>
                        <a:t>意　味</a:t>
                      </a:r>
                    </a:p>
                  </a:txBody>
                  <a:tcPr anchor="ctr">
                    <a:solidFill>
                      <a:schemeClr val="tx1">
                        <a:lumMod val="65000"/>
                        <a:lumOff val="35000"/>
                      </a:schemeClr>
                    </a:solidFill>
                  </a:tcPr>
                </a:tc>
                <a:tc>
                  <a:txBody>
                    <a:bodyPr/>
                    <a:lstStyle/>
                    <a:p>
                      <a:r>
                        <a:rPr kumimoji="1" lang="ja-JP" altLang="en-US" sz="2000" dirty="0">
                          <a:solidFill>
                            <a:schemeClr val="tx1">
                              <a:lumMod val="65000"/>
                              <a:lumOff val="35000"/>
                            </a:schemeClr>
                          </a:solidFill>
                        </a:rPr>
                        <a:t>ワーク③にならって「良かった意味づけ」を行って下さい</a:t>
                      </a:r>
                    </a:p>
                  </a:txBody>
                  <a:tcPr anchor="ctr"/>
                </a:tc>
                <a:extLst>
                  <a:ext uri="{0D108BD9-81ED-4DB2-BD59-A6C34878D82A}">
                    <a16:rowId xmlns:a16="http://schemas.microsoft.com/office/drawing/2014/main" val="10002"/>
                  </a:ext>
                </a:extLst>
              </a:tr>
              <a:tr h="1440000">
                <a:tc>
                  <a:txBody>
                    <a:bodyPr/>
                    <a:lstStyle/>
                    <a:p>
                      <a:pPr algn="ctr">
                        <a:lnSpc>
                          <a:spcPct val="150000"/>
                        </a:lnSpc>
                      </a:pPr>
                      <a:r>
                        <a:rPr kumimoji="1" lang="ja-JP" altLang="en-US" sz="2000" b="1" dirty="0">
                          <a:solidFill>
                            <a:schemeClr val="bg1">
                              <a:lumMod val="95000"/>
                            </a:schemeClr>
                          </a:solidFill>
                        </a:rPr>
                        <a:t>情　景</a:t>
                      </a:r>
                    </a:p>
                  </a:txBody>
                  <a:tcPr anchor="ctr">
                    <a:solidFill>
                      <a:schemeClr val="tx1">
                        <a:lumMod val="65000"/>
                        <a:lumOff val="35000"/>
                      </a:schemeClr>
                    </a:solidFill>
                  </a:tcPr>
                </a:tc>
                <a:tc>
                  <a:txBody>
                    <a:bodyPr/>
                    <a:lstStyle/>
                    <a:p>
                      <a:pPr>
                        <a:lnSpc>
                          <a:spcPct val="150000"/>
                        </a:lnSpc>
                      </a:pPr>
                      <a:r>
                        <a:rPr kumimoji="1" lang="ja-JP" altLang="en-US" sz="2000" dirty="0">
                          <a:solidFill>
                            <a:schemeClr val="tx1">
                              <a:lumMod val="65000"/>
                              <a:lumOff val="35000"/>
                            </a:schemeClr>
                          </a:solidFill>
                        </a:rPr>
                        <a:t>「いつ」「どこで」「だれが」「どのように」起きた出来事か</a:t>
                      </a:r>
                      <a:endParaRPr kumimoji="1" lang="en-US" altLang="ja-JP" sz="2000" dirty="0">
                        <a:solidFill>
                          <a:schemeClr val="tx1">
                            <a:lumMod val="65000"/>
                            <a:lumOff val="35000"/>
                          </a:schemeClr>
                        </a:solidFill>
                      </a:endParaRPr>
                    </a:p>
                    <a:p>
                      <a:pPr>
                        <a:lnSpc>
                          <a:spcPct val="150000"/>
                        </a:lnSpc>
                      </a:pPr>
                      <a:r>
                        <a:rPr kumimoji="1" lang="ja-JP" altLang="en-US" sz="2000" dirty="0">
                          <a:solidFill>
                            <a:schemeClr val="tx1">
                              <a:lumMod val="65000"/>
                              <a:lumOff val="35000"/>
                            </a:schemeClr>
                          </a:solidFill>
                        </a:rPr>
                        <a:t>背景の情報を加えると、読者に解像度の高く伝わります</a:t>
                      </a:r>
                    </a:p>
                  </a:txBody>
                  <a:tcPr anchor="ctr"/>
                </a:tc>
                <a:extLst>
                  <a:ext uri="{0D108BD9-81ED-4DB2-BD59-A6C34878D82A}">
                    <a16:rowId xmlns:a16="http://schemas.microsoft.com/office/drawing/2014/main" val="10003"/>
                  </a:ext>
                </a:extLst>
              </a:tr>
            </a:tbl>
          </a:graphicData>
        </a:graphic>
      </p:graphicFrame>
      <p:sp>
        <p:nvSpPr>
          <p:cNvPr id="7" name="テキスト ボックス 6">
            <a:extLst>
              <a:ext uri="{FF2B5EF4-FFF2-40B4-BE49-F238E27FC236}">
                <a16:creationId xmlns:a16="http://schemas.microsoft.com/office/drawing/2014/main" id="{CA24137C-8641-EBA1-43D6-B750C6E244AE}"/>
              </a:ext>
            </a:extLst>
          </p:cNvPr>
          <p:cNvSpPr txBox="1"/>
          <p:nvPr/>
        </p:nvSpPr>
        <p:spPr>
          <a:xfrm>
            <a:off x="3257910" y="304829"/>
            <a:ext cx="5676181" cy="923330"/>
          </a:xfrm>
          <a:prstGeom prst="rect">
            <a:avLst/>
          </a:prstGeom>
          <a:noFill/>
        </p:spPr>
        <p:txBody>
          <a:bodyPr wrap="square" rtlCol="0">
            <a:spAutoFit/>
          </a:bodyPr>
          <a:lstStyle/>
          <a:p>
            <a:pPr algn="ctr"/>
            <a:r>
              <a:rPr kumimoji="1" lang="ja-JP" altLang="en-US" sz="5400" dirty="0"/>
              <a:t>ワーク④</a:t>
            </a:r>
          </a:p>
        </p:txBody>
      </p:sp>
      <p:sp>
        <p:nvSpPr>
          <p:cNvPr id="8" name="テキスト ボックス 7">
            <a:extLst>
              <a:ext uri="{FF2B5EF4-FFF2-40B4-BE49-F238E27FC236}">
                <a16:creationId xmlns:a16="http://schemas.microsoft.com/office/drawing/2014/main" id="{F21EA763-30A8-9AA9-71A2-FA370FD75D8F}"/>
              </a:ext>
            </a:extLst>
          </p:cNvPr>
          <p:cNvSpPr txBox="1"/>
          <p:nvPr/>
        </p:nvSpPr>
        <p:spPr>
          <a:xfrm>
            <a:off x="1847850" y="1218913"/>
            <a:ext cx="8496300" cy="523220"/>
          </a:xfrm>
          <a:prstGeom prst="rect">
            <a:avLst/>
          </a:prstGeom>
          <a:noFill/>
        </p:spPr>
        <p:txBody>
          <a:bodyPr wrap="square" rtlCol="0">
            <a:spAutoFit/>
          </a:bodyPr>
          <a:lstStyle/>
          <a:p>
            <a:pPr algn="ctr"/>
            <a:r>
              <a:rPr kumimoji="1" lang="en-US" altLang="ja-JP" sz="2800" dirty="0"/>
              <a:t>GOOD NEWS</a:t>
            </a:r>
            <a:r>
              <a:rPr kumimoji="1" lang="ja-JP" altLang="en-US" sz="2800" dirty="0"/>
              <a:t> 記者会見「テンプレート」</a:t>
            </a:r>
          </a:p>
        </p:txBody>
      </p:sp>
    </p:spTree>
    <p:extLst>
      <p:ext uri="{BB962C8B-B14F-4D97-AF65-F5344CB8AC3E}">
        <p14:creationId xmlns:p14="http://schemas.microsoft.com/office/powerpoint/2010/main" val="246471006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B83F64D3-1DF6-1D9F-0B53-7BCD9F3C428F}"/>
              </a:ext>
            </a:extLst>
          </p:cNvPr>
          <p:cNvSpPr>
            <a:spLocks noGrp="1"/>
          </p:cNvSpPr>
          <p:nvPr>
            <p:ph type="ctrTitle"/>
          </p:nvPr>
        </p:nvSpPr>
        <p:spPr>
          <a:xfrm>
            <a:off x="1388853" y="1889184"/>
            <a:ext cx="9414294" cy="1948611"/>
          </a:xfrm>
        </p:spPr>
        <p:txBody>
          <a:bodyPr>
            <a:normAutofit/>
          </a:bodyPr>
          <a:lstStyle/>
          <a:p>
            <a:pPr>
              <a:lnSpc>
                <a:spcPct val="150000"/>
              </a:lnSpc>
            </a:pPr>
            <a:r>
              <a:rPr kumimoji="1" lang="ja-JP" altLang="en-US" sz="4400" dirty="0"/>
              <a:t>ストックする</a:t>
            </a:r>
          </a:p>
        </p:txBody>
      </p:sp>
      <p:sp>
        <p:nvSpPr>
          <p:cNvPr id="3" name="テキスト ボックス 2">
            <a:extLst>
              <a:ext uri="{FF2B5EF4-FFF2-40B4-BE49-F238E27FC236}">
                <a16:creationId xmlns:a16="http://schemas.microsoft.com/office/drawing/2014/main" id="{C07E6CCD-762C-7282-2BD0-7A3935987583}"/>
              </a:ext>
            </a:extLst>
          </p:cNvPr>
          <p:cNvSpPr txBox="1"/>
          <p:nvPr/>
        </p:nvSpPr>
        <p:spPr>
          <a:xfrm>
            <a:off x="2291751" y="4703313"/>
            <a:ext cx="7608498" cy="954107"/>
          </a:xfrm>
          <a:prstGeom prst="rect">
            <a:avLst/>
          </a:prstGeom>
          <a:noFill/>
        </p:spPr>
        <p:txBody>
          <a:bodyPr wrap="square" rtlCol="0">
            <a:spAutoFit/>
          </a:bodyPr>
          <a:lstStyle/>
          <a:p>
            <a:pPr algn="ctr"/>
            <a:r>
              <a:rPr kumimoji="1" lang="ja-JP" altLang="en-US" sz="2800" dirty="0"/>
              <a:t>記憶は薄れるので記録として残して</a:t>
            </a:r>
            <a:endParaRPr kumimoji="1" lang="en-US" altLang="ja-JP" sz="2800" dirty="0"/>
          </a:p>
          <a:p>
            <a:pPr algn="ctr"/>
            <a:r>
              <a:rPr kumimoji="1" lang="ja-JP" altLang="en-US" sz="2800" dirty="0"/>
              <a:t>いつでも社内共有できるようにする</a:t>
            </a:r>
            <a:endParaRPr kumimoji="1" lang="en-US" altLang="ja-JP" sz="2800" dirty="0"/>
          </a:p>
        </p:txBody>
      </p:sp>
      <p:sp>
        <p:nvSpPr>
          <p:cNvPr id="8" name="Date Placeholder 3">
            <a:extLst>
              <a:ext uri="{FF2B5EF4-FFF2-40B4-BE49-F238E27FC236}">
                <a16:creationId xmlns:a16="http://schemas.microsoft.com/office/drawing/2014/main" id="{62CEA755-957D-9379-1EBE-DFB56C68671F}"/>
              </a:ext>
            </a:extLst>
          </p:cNvPr>
          <p:cNvSpPr>
            <a:spLocks noGrp="1"/>
          </p:cNvSpPr>
          <p:nvPr>
            <p:ph type="dt" sz="half" idx="2"/>
          </p:nvPr>
        </p:nvSpPr>
        <p:spPr>
          <a:xfrm>
            <a:off x="7964424" y="6272784"/>
            <a:ext cx="3273552" cy="365125"/>
          </a:xfrm>
          <a:prstGeom prst="rect">
            <a:avLst/>
          </a:prstGeom>
        </p:spPr>
        <p:txBody>
          <a:bodyPr vert="horz" lIns="91440" tIns="45720" rIns="91440" bIns="45720" rtlCol="0" anchor="ctr"/>
          <a:lstStyle>
            <a:lvl1pPr algn="r">
              <a:defRPr sz="1400" b="1">
                <a:solidFill>
                  <a:schemeClr val="tx2"/>
                </a:solidFill>
              </a:defRPr>
            </a:lvl1pPr>
          </a:lstStyle>
          <a:p>
            <a:r>
              <a:rPr kumimoji="1" lang="ja-JP" altLang="en-US"/>
              <a:t>２０２６年３月１０日（火）</a:t>
            </a:r>
            <a:endParaRPr kumimoji="1" lang="ja-JP" altLang="en-US" dirty="0"/>
          </a:p>
        </p:txBody>
      </p:sp>
      <p:sp>
        <p:nvSpPr>
          <p:cNvPr id="10" name="フッター プレースホルダー 9">
            <a:extLst>
              <a:ext uri="{FF2B5EF4-FFF2-40B4-BE49-F238E27FC236}">
                <a16:creationId xmlns:a16="http://schemas.microsoft.com/office/drawing/2014/main" id="{17AAC292-1099-0E3F-3354-B24E119877A0}"/>
              </a:ext>
            </a:extLst>
          </p:cNvPr>
          <p:cNvSpPr>
            <a:spLocks noGrp="1"/>
          </p:cNvSpPr>
          <p:nvPr>
            <p:ph type="ftr" sz="quarter" idx="3"/>
          </p:nvPr>
        </p:nvSpPr>
        <p:spPr/>
        <p:txBody>
          <a:bodyPr/>
          <a:lstStyle/>
          <a:p>
            <a:r>
              <a:rPr kumimoji="1" lang="ja-JP" altLang="en-US"/>
              <a:t>一八会４６期３月例会</a:t>
            </a:r>
            <a:endParaRPr kumimoji="1" lang="ja-JP" altLang="en-US" dirty="0"/>
          </a:p>
        </p:txBody>
      </p:sp>
      <p:grpSp>
        <p:nvGrpSpPr>
          <p:cNvPr id="6" name="Group 6">
            <a:extLst>
              <a:ext uri="{FF2B5EF4-FFF2-40B4-BE49-F238E27FC236}">
                <a16:creationId xmlns:a16="http://schemas.microsoft.com/office/drawing/2014/main" id="{A529E8C8-7BC7-067D-3235-C7C767A394F0}"/>
              </a:ext>
            </a:extLst>
          </p:cNvPr>
          <p:cNvGrpSpPr>
            <a:grpSpLocks noChangeAspect="1"/>
          </p:cNvGrpSpPr>
          <p:nvPr/>
        </p:nvGrpSpPr>
        <p:grpSpPr>
          <a:xfrm>
            <a:off x="3184679" y="2583756"/>
            <a:ext cx="791329" cy="791329"/>
            <a:chOff x="11361456" y="6195813"/>
            <a:chExt cx="548640" cy="548640"/>
          </a:xfrm>
        </p:grpSpPr>
        <p:sp>
          <p:nvSpPr>
            <p:cNvPr id="7" name="Oval 7">
              <a:extLst>
                <a:ext uri="{FF2B5EF4-FFF2-40B4-BE49-F238E27FC236}">
                  <a16:creationId xmlns:a16="http://schemas.microsoft.com/office/drawing/2014/main" id="{385069F3-8189-44DE-2CC8-6A927E8F0231}"/>
                </a:ext>
              </a:extLst>
            </p:cNvPr>
            <p:cNvSpPr/>
            <p:nvPr/>
          </p:nvSpPr>
          <p:spPr>
            <a:xfrm>
              <a:off x="11361456" y="6195813"/>
              <a:ext cx="548640" cy="548640"/>
            </a:xfrm>
            <a:prstGeom prst="ellipse">
              <a:avLst/>
            </a:prstGeom>
            <a:blipFill dpi="0" rotWithShape="1">
              <a:blip r:embed="rId3">
                <a:duotone>
                  <a:schemeClr val="accent1">
                    <a:shade val="45000"/>
                    <a:satMod val="135000"/>
                  </a:schemeClr>
                  <a:prstClr val="white"/>
                </a:duotone>
                <a:extLst>
                  <a:ext uri="{BEBA8EAE-BF5A-486C-A8C5-ECC9F3942E4B}">
                    <a14:imgProps xmlns:a14="http://schemas.microsoft.com/office/drawing/2010/main">
                      <a14:imgLayer r:embed="rId4">
                        <a14:imgEffect>
                          <a14:saturation sat="95000"/>
                        </a14:imgEffect>
                        <a14:imgEffect>
                          <a14:brightnessContrast bright="-40000" contrast="20000"/>
                        </a14:imgEffect>
                      </a14:imgLayer>
                    </a14:imgProps>
                  </a:ext>
                </a:extLst>
              </a:blip>
              <a:srcRect/>
              <a:tile tx="50800" ty="0" sx="85000" sy="85000" flip="none" algn="tl"/>
            </a:blipFill>
            <a:ln w="25400" cap="flat" cmpd="sng" algn="ctr">
              <a:noFill/>
              <a:prstDash val="solid"/>
            </a:ln>
            <a:effectLst/>
          </p:spPr>
          <p:txBody>
            <a:bodyPr anchor="ctr"/>
            <a:lstStyle/>
            <a:p>
              <a:pPr algn="ctr"/>
              <a:r>
                <a:rPr lang="en-US" altLang="ja-JP" sz="3600" b="1" dirty="0">
                  <a:solidFill>
                    <a:schemeClr val="bg1"/>
                  </a:solidFill>
                </a:rPr>
                <a:t>2</a:t>
              </a:r>
              <a:endParaRPr lang="ja-JP" altLang="en-US" sz="3600" b="1" dirty="0">
                <a:solidFill>
                  <a:schemeClr val="bg1"/>
                </a:solidFill>
              </a:endParaRPr>
            </a:p>
          </p:txBody>
        </p:sp>
        <p:sp>
          <p:nvSpPr>
            <p:cNvPr id="9" name="Oval 8">
              <a:extLst>
                <a:ext uri="{FF2B5EF4-FFF2-40B4-BE49-F238E27FC236}">
                  <a16:creationId xmlns:a16="http://schemas.microsoft.com/office/drawing/2014/main" id="{DD130681-1AB2-C7C0-F45A-99B273E3FD75}"/>
                </a:ext>
              </a:extLst>
            </p:cNvPr>
            <p:cNvSpPr/>
            <p:nvPr/>
          </p:nvSpPr>
          <p:spPr>
            <a:xfrm>
              <a:off x="11396488" y="6230844"/>
              <a:ext cx="478576" cy="478578"/>
            </a:xfrm>
            <a:prstGeom prst="ellipse">
              <a:avLst/>
            </a:prstGeom>
            <a:noFill/>
            <a:ln w="12700" cap="flat" cmpd="sng" algn="ctr">
              <a:solidFill>
                <a:srgbClr val="FFFFFF"/>
              </a:solidFill>
              <a:prstDash val="solid"/>
            </a:ln>
            <a:effectLst/>
          </p:spPr>
          <p:txBody>
            <a:bodyPr/>
            <a:lstStyle/>
            <a:p>
              <a:endParaRPr lang="ja-JP" altLang="en-US"/>
            </a:p>
          </p:txBody>
        </p:sp>
      </p:grpSp>
    </p:spTree>
    <p:extLst>
      <p:ext uri="{BB962C8B-B14F-4D97-AF65-F5344CB8AC3E}">
        <p14:creationId xmlns:p14="http://schemas.microsoft.com/office/powerpoint/2010/main" val="267647071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a:extLst>
              <a:ext uri="{FF2B5EF4-FFF2-40B4-BE49-F238E27FC236}">
                <a16:creationId xmlns:a16="http://schemas.microsoft.com/office/drawing/2014/main" id="{D21B0C09-189E-19B9-FCC7-9EC9904856E3}"/>
              </a:ext>
            </a:extLst>
          </p:cNvPr>
          <p:cNvSpPr>
            <a:spLocks noGrp="1"/>
          </p:cNvSpPr>
          <p:nvPr>
            <p:ph type="body" idx="1"/>
          </p:nvPr>
        </p:nvSpPr>
        <p:spPr>
          <a:xfrm>
            <a:off x="3223120" y="2294191"/>
            <a:ext cx="5942483" cy="2126132"/>
          </a:xfrm>
        </p:spPr>
        <p:txBody>
          <a:bodyPr>
            <a:noAutofit/>
          </a:bodyPr>
          <a:lstStyle/>
          <a:p>
            <a:pPr marL="571500" indent="-571500">
              <a:buFont typeface="Wingdings" panose="05000000000000000000" pitchFamily="2" charset="2"/>
              <a:buChar char="l"/>
            </a:pPr>
            <a:r>
              <a:rPr lang="ja-JP" altLang="en-US" sz="3200" dirty="0">
                <a:latin typeface="+mn-ea"/>
              </a:rPr>
              <a:t>業界の低迷と情報発信不足</a:t>
            </a:r>
            <a:endParaRPr lang="en-US" altLang="ja-JP" sz="3200" dirty="0">
              <a:latin typeface="+mn-ea"/>
            </a:endParaRPr>
          </a:p>
          <a:p>
            <a:pPr marL="571500" indent="-571500">
              <a:buFont typeface="Wingdings" panose="05000000000000000000" pitchFamily="2" charset="2"/>
              <a:buChar char="l"/>
            </a:pPr>
            <a:endParaRPr lang="en-US" altLang="ja-JP" sz="3200" dirty="0">
              <a:latin typeface="+mn-ea"/>
            </a:endParaRPr>
          </a:p>
          <a:p>
            <a:pPr marL="571500" indent="-571500">
              <a:buFont typeface="Wingdings" panose="05000000000000000000" pitchFamily="2" charset="2"/>
              <a:buChar char="l"/>
            </a:pPr>
            <a:r>
              <a:rPr kumimoji="1" lang="ja-JP" altLang="en-US" sz="3200" dirty="0">
                <a:latin typeface="+mn-ea"/>
              </a:rPr>
              <a:t>自己開示が必要と思った</a:t>
            </a:r>
            <a:endParaRPr kumimoji="1" lang="en-US" altLang="ja-JP" sz="3200" dirty="0">
              <a:latin typeface="+mn-ea"/>
            </a:endParaRPr>
          </a:p>
        </p:txBody>
      </p:sp>
      <p:sp>
        <p:nvSpPr>
          <p:cNvPr id="9" name="Date Placeholder 3">
            <a:extLst>
              <a:ext uri="{FF2B5EF4-FFF2-40B4-BE49-F238E27FC236}">
                <a16:creationId xmlns:a16="http://schemas.microsoft.com/office/drawing/2014/main" id="{1A1F1914-29E4-1CF9-8C20-06FB1D13C1EE}"/>
              </a:ext>
            </a:extLst>
          </p:cNvPr>
          <p:cNvSpPr>
            <a:spLocks noGrp="1"/>
          </p:cNvSpPr>
          <p:nvPr>
            <p:ph type="dt" sz="half" idx="2"/>
          </p:nvPr>
        </p:nvSpPr>
        <p:spPr>
          <a:prstGeom prst="rect">
            <a:avLst/>
          </a:prstGeom>
        </p:spPr>
        <p:txBody>
          <a:bodyPr vert="horz" lIns="91440" tIns="45720" rIns="91440" bIns="45720" rtlCol="0" anchor="ctr"/>
          <a:lstStyle>
            <a:lvl1pPr algn="r">
              <a:defRPr sz="1400" b="1">
                <a:solidFill>
                  <a:schemeClr val="tx2"/>
                </a:solidFill>
              </a:defRPr>
            </a:lvl1pPr>
          </a:lstStyle>
          <a:p>
            <a:r>
              <a:rPr kumimoji="1" lang="ja-JP" altLang="en-US"/>
              <a:t>２０２６年３月１０日（火）</a:t>
            </a:r>
            <a:endParaRPr kumimoji="1" lang="ja-JP" altLang="en-US" dirty="0"/>
          </a:p>
        </p:txBody>
      </p:sp>
      <p:sp>
        <p:nvSpPr>
          <p:cNvPr id="12" name="フッター プレースホルダー 11">
            <a:extLst>
              <a:ext uri="{FF2B5EF4-FFF2-40B4-BE49-F238E27FC236}">
                <a16:creationId xmlns:a16="http://schemas.microsoft.com/office/drawing/2014/main" id="{1F4ACDFD-F806-1882-14A0-916536FE1E4D}"/>
              </a:ext>
            </a:extLst>
          </p:cNvPr>
          <p:cNvSpPr>
            <a:spLocks noGrp="1"/>
          </p:cNvSpPr>
          <p:nvPr>
            <p:ph type="ftr" sz="quarter" idx="3"/>
          </p:nvPr>
        </p:nvSpPr>
        <p:spPr/>
        <p:txBody>
          <a:bodyPr/>
          <a:lstStyle/>
          <a:p>
            <a:r>
              <a:rPr kumimoji="1" lang="ja-JP" altLang="en-US"/>
              <a:t>一八会４６期３月例会</a:t>
            </a:r>
            <a:endParaRPr kumimoji="1" lang="ja-JP" altLang="en-US" dirty="0"/>
          </a:p>
        </p:txBody>
      </p:sp>
      <p:sp>
        <p:nvSpPr>
          <p:cNvPr id="26" name="テキスト ボックス 25">
            <a:extLst>
              <a:ext uri="{FF2B5EF4-FFF2-40B4-BE49-F238E27FC236}">
                <a16:creationId xmlns:a16="http://schemas.microsoft.com/office/drawing/2014/main" id="{5A6959B4-2E81-B2E3-28E0-6456CA214AC1}"/>
              </a:ext>
            </a:extLst>
          </p:cNvPr>
          <p:cNvSpPr txBox="1"/>
          <p:nvPr/>
        </p:nvSpPr>
        <p:spPr>
          <a:xfrm>
            <a:off x="1057410" y="348156"/>
            <a:ext cx="9573264" cy="707886"/>
          </a:xfrm>
          <a:prstGeom prst="rect">
            <a:avLst/>
          </a:prstGeom>
          <a:noFill/>
        </p:spPr>
        <p:txBody>
          <a:bodyPr wrap="square" rtlCol="0">
            <a:spAutoFit/>
          </a:bodyPr>
          <a:lstStyle/>
          <a:p>
            <a:r>
              <a:rPr lang="ja-JP" altLang="en-US" sz="4000" dirty="0"/>
              <a:t>ブログを始めた理由</a:t>
            </a:r>
            <a:endParaRPr kumimoji="1" lang="ja-JP" altLang="en-US" sz="4000" dirty="0"/>
          </a:p>
        </p:txBody>
      </p:sp>
      <p:grpSp>
        <p:nvGrpSpPr>
          <p:cNvPr id="27" name="Group 6">
            <a:extLst>
              <a:ext uri="{FF2B5EF4-FFF2-40B4-BE49-F238E27FC236}">
                <a16:creationId xmlns:a16="http://schemas.microsoft.com/office/drawing/2014/main" id="{7D69676C-C0CF-76DB-161E-659FA82B4933}"/>
              </a:ext>
            </a:extLst>
          </p:cNvPr>
          <p:cNvGrpSpPr>
            <a:grpSpLocks noChangeAspect="1"/>
          </p:cNvGrpSpPr>
          <p:nvPr/>
        </p:nvGrpSpPr>
        <p:grpSpPr>
          <a:xfrm>
            <a:off x="570111" y="543400"/>
            <a:ext cx="352070" cy="352070"/>
            <a:chOff x="11361456" y="6195813"/>
            <a:chExt cx="548640" cy="548640"/>
          </a:xfrm>
        </p:grpSpPr>
        <p:sp>
          <p:nvSpPr>
            <p:cNvPr id="28" name="Oval 7">
              <a:extLst>
                <a:ext uri="{FF2B5EF4-FFF2-40B4-BE49-F238E27FC236}">
                  <a16:creationId xmlns:a16="http://schemas.microsoft.com/office/drawing/2014/main" id="{FE424807-6A36-C179-90AE-225BD49B3C9A}"/>
                </a:ext>
              </a:extLst>
            </p:cNvPr>
            <p:cNvSpPr/>
            <p:nvPr/>
          </p:nvSpPr>
          <p:spPr>
            <a:xfrm>
              <a:off x="11361456" y="6195813"/>
              <a:ext cx="548640" cy="548640"/>
            </a:xfrm>
            <a:prstGeom prst="ellipse">
              <a:avLst/>
            </a:prstGeom>
            <a:blipFill dpi="0" rotWithShape="1">
              <a:blip r:embed="rId3">
                <a:duotone>
                  <a:schemeClr val="accent1">
                    <a:shade val="45000"/>
                    <a:satMod val="135000"/>
                  </a:schemeClr>
                  <a:prstClr val="white"/>
                </a:duotone>
                <a:extLst>
                  <a:ext uri="{BEBA8EAE-BF5A-486C-A8C5-ECC9F3942E4B}">
                    <a14:imgProps xmlns:a14="http://schemas.microsoft.com/office/drawing/2010/main">
                      <a14:imgLayer r:embed="rId4">
                        <a14:imgEffect>
                          <a14:saturation sat="95000"/>
                        </a14:imgEffect>
                        <a14:imgEffect>
                          <a14:brightnessContrast bright="-40000" contrast="20000"/>
                        </a14:imgEffect>
                      </a14:imgLayer>
                    </a14:imgProps>
                  </a:ext>
                </a:extLst>
              </a:blip>
              <a:srcRect/>
              <a:tile tx="50800" ty="0" sx="85000" sy="85000" flip="none" algn="tl"/>
            </a:blipFill>
            <a:ln w="25400" cap="flat" cmpd="sng" algn="ctr">
              <a:noFill/>
              <a:prstDash val="solid"/>
            </a:ln>
            <a:effectLst/>
          </p:spPr>
          <p:txBody>
            <a:bodyPr/>
            <a:lstStyle/>
            <a:p>
              <a:endParaRPr lang="ja-JP" altLang="en-US" dirty="0"/>
            </a:p>
          </p:txBody>
        </p:sp>
        <p:sp>
          <p:nvSpPr>
            <p:cNvPr id="29" name="Oval 8">
              <a:extLst>
                <a:ext uri="{FF2B5EF4-FFF2-40B4-BE49-F238E27FC236}">
                  <a16:creationId xmlns:a16="http://schemas.microsoft.com/office/drawing/2014/main" id="{9E58E90A-6387-C9C2-ED83-E14D48E7F0CB}"/>
                </a:ext>
              </a:extLst>
            </p:cNvPr>
            <p:cNvSpPr/>
            <p:nvPr/>
          </p:nvSpPr>
          <p:spPr>
            <a:xfrm>
              <a:off x="11396488" y="6230844"/>
              <a:ext cx="478576" cy="478578"/>
            </a:xfrm>
            <a:prstGeom prst="ellipse">
              <a:avLst/>
            </a:prstGeom>
            <a:noFill/>
            <a:ln w="12700" cap="flat" cmpd="sng" algn="ctr">
              <a:solidFill>
                <a:srgbClr val="FFFFFF"/>
              </a:solidFill>
              <a:prstDash val="solid"/>
            </a:ln>
            <a:effectLst/>
          </p:spPr>
          <p:txBody>
            <a:bodyPr/>
            <a:lstStyle/>
            <a:p>
              <a:endParaRPr lang="ja-JP" altLang="en-US"/>
            </a:p>
          </p:txBody>
        </p:sp>
      </p:grpSp>
      <p:sp>
        <p:nvSpPr>
          <p:cNvPr id="30" name="テキスト ボックス 29">
            <a:extLst>
              <a:ext uri="{FF2B5EF4-FFF2-40B4-BE49-F238E27FC236}">
                <a16:creationId xmlns:a16="http://schemas.microsoft.com/office/drawing/2014/main" id="{7B970C66-61C9-4805-AECC-91E822075C39}"/>
              </a:ext>
            </a:extLst>
          </p:cNvPr>
          <p:cNvSpPr txBox="1"/>
          <p:nvPr/>
        </p:nvSpPr>
        <p:spPr>
          <a:xfrm>
            <a:off x="773870" y="5391060"/>
            <a:ext cx="10644261" cy="523220"/>
          </a:xfrm>
          <a:prstGeom prst="rect">
            <a:avLst/>
          </a:prstGeom>
          <a:noFill/>
          <a:ln>
            <a:solidFill>
              <a:schemeClr val="accent2"/>
            </a:solidFill>
          </a:ln>
        </p:spPr>
        <p:txBody>
          <a:bodyPr wrap="none" rtlCol="0">
            <a:spAutoFit/>
          </a:bodyPr>
          <a:lstStyle/>
          <a:p>
            <a:pPr algn="ctr"/>
            <a:r>
              <a:rPr kumimoji="1" lang="ja-JP" altLang="en-US" sz="2800" b="1" dirty="0">
                <a:solidFill>
                  <a:schemeClr val="accent2"/>
                </a:solidFill>
              </a:rPr>
              <a:t>毎日の習慣になり、自分の日記のようなものと考えていた・・・</a:t>
            </a:r>
          </a:p>
        </p:txBody>
      </p:sp>
    </p:spTree>
    <p:extLst>
      <p:ext uri="{BB962C8B-B14F-4D97-AF65-F5344CB8AC3E}">
        <p14:creationId xmlns:p14="http://schemas.microsoft.com/office/powerpoint/2010/main" val="1996936871"/>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0E6C5688-2EBE-B330-2DCF-DD55415B1648}"/>
              </a:ext>
            </a:extLst>
          </p:cNvPr>
          <p:cNvSpPr txBox="1"/>
          <p:nvPr/>
        </p:nvSpPr>
        <p:spPr>
          <a:xfrm>
            <a:off x="3426245" y="2613392"/>
            <a:ext cx="5339511" cy="1631216"/>
          </a:xfrm>
          <a:prstGeom prst="rect">
            <a:avLst/>
          </a:prstGeom>
          <a:noFill/>
        </p:spPr>
        <p:txBody>
          <a:bodyPr wrap="square" rtlCol="0">
            <a:spAutoFit/>
          </a:bodyPr>
          <a:lstStyle/>
          <a:p>
            <a:r>
              <a:rPr lang="ja-JP" altLang="en-US" sz="3200" dirty="0"/>
              <a:t>→ナレッジベース化</a:t>
            </a:r>
            <a:endParaRPr lang="en-US" altLang="ja-JP" sz="3200" dirty="0"/>
          </a:p>
          <a:p>
            <a:endParaRPr kumimoji="1" lang="en-US" altLang="ja-JP" sz="3200" dirty="0"/>
          </a:p>
          <a:p>
            <a:r>
              <a:rPr kumimoji="1" lang="ja-JP" altLang="en-US" sz="3200" dirty="0"/>
              <a:t>→</a:t>
            </a:r>
            <a:r>
              <a:rPr kumimoji="1" lang="ja-JP" altLang="en-US" sz="3600" dirty="0"/>
              <a:t>振り返り</a:t>
            </a:r>
            <a:r>
              <a:rPr kumimoji="1" lang="ja-JP" altLang="en-US" sz="3200" dirty="0"/>
              <a:t>、検索が可能</a:t>
            </a:r>
          </a:p>
        </p:txBody>
      </p:sp>
      <p:sp>
        <p:nvSpPr>
          <p:cNvPr id="9" name="Date Placeholder 3">
            <a:extLst>
              <a:ext uri="{FF2B5EF4-FFF2-40B4-BE49-F238E27FC236}">
                <a16:creationId xmlns:a16="http://schemas.microsoft.com/office/drawing/2014/main" id="{E885930C-80F1-94CF-4BFF-28A66EEC9769}"/>
              </a:ext>
            </a:extLst>
          </p:cNvPr>
          <p:cNvSpPr>
            <a:spLocks noGrp="1"/>
          </p:cNvSpPr>
          <p:nvPr>
            <p:ph type="dt" sz="half" idx="2"/>
          </p:nvPr>
        </p:nvSpPr>
        <p:spPr>
          <a:xfrm>
            <a:off x="7964424" y="6272784"/>
            <a:ext cx="3273552" cy="365125"/>
          </a:xfrm>
          <a:prstGeom prst="rect">
            <a:avLst/>
          </a:prstGeom>
        </p:spPr>
        <p:txBody>
          <a:bodyPr vert="horz" lIns="91440" tIns="45720" rIns="91440" bIns="45720" rtlCol="0" anchor="ctr"/>
          <a:lstStyle>
            <a:lvl1pPr algn="r">
              <a:defRPr sz="1400" b="1">
                <a:solidFill>
                  <a:schemeClr val="tx2"/>
                </a:solidFill>
              </a:defRPr>
            </a:lvl1pPr>
          </a:lstStyle>
          <a:p>
            <a:r>
              <a:rPr kumimoji="1" lang="ja-JP" altLang="en-US"/>
              <a:t>２０２６年３月１０日（火）</a:t>
            </a:r>
            <a:endParaRPr kumimoji="1" lang="ja-JP" altLang="en-US" dirty="0"/>
          </a:p>
        </p:txBody>
      </p:sp>
      <p:sp>
        <p:nvSpPr>
          <p:cNvPr id="12" name="フッター プレースホルダー 11">
            <a:extLst>
              <a:ext uri="{FF2B5EF4-FFF2-40B4-BE49-F238E27FC236}">
                <a16:creationId xmlns:a16="http://schemas.microsoft.com/office/drawing/2014/main" id="{A9BC5D02-2189-0053-1566-D18DEED1D700}"/>
              </a:ext>
            </a:extLst>
          </p:cNvPr>
          <p:cNvSpPr>
            <a:spLocks noGrp="1"/>
          </p:cNvSpPr>
          <p:nvPr>
            <p:ph type="ftr" sz="quarter" idx="3"/>
          </p:nvPr>
        </p:nvSpPr>
        <p:spPr/>
        <p:txBody>
          <a:bodyPr/>
          <a:lstStyle/>
          <a:p>
            <a:r>
              <a:rPr kumimoji="1" lang="ja-JP" altLang="en-US"/>
              <a:t>一八会４６期３月例会</a:t>
            </a:r>
            <a:endParaRPr kumimoji="1" lang="ja-JP" altLang="en-US" dirty="0"/>
          </a:p>
        </p:txBody>
      </p:sp>
      <p:sp>
        <p:nvSpPr>
          <p:cNvPr id="13" name="スライド番号プレースホルダー 12">
            <a:extLst>
              <a:ext uri="{FF2B5EF4-FFF2-40B4-BE49-F238E27FC236}">
                <a16:creationId xmlns:a16="http://schemas.microsoft.com/office/drawing/2014/main" id="{72A09084-5D28-391D-22D9-AE4ACF2E1A54}"/>
              </a:ext>
            </a:extLst>
          </p:cNvPr>
          <p:cNvSpPr>
            <a:spLocks noGrp="1"/>
          </p:cNvSpPr>
          <p:nvPr>
            <p:ph type="sldNum" sz="quarter" idx="12"/>
          </p:nvPr>
        </p:nvSpPr>
        <p:spPr/>
        <p:txBody>
          <a:bodyPr/>
          <a:lstStyle/>
          <a:p>
            <a:fld id="{05FD5F69-4649-43A1-AC42-CF86B4469848}" type="slidenum">
              <a:rPr kumimoji="1" lang="ja-JP" altLang="en-US" smtClean="0"/>
              <a:t>50</a:t>
            </a:fld>
            <a:endParaRPr kumimoji="1" lang="ja-JP" altLang="en-US"/>
          </a:p>
        </p:txBody>
      </p:sp>
      <p:sp>
        <p:nvSpPr>
          <p:cNvPr id="3" name="テキスト ボックス 2">
            <a:extLst>
              <a:ext uri="{FF2B5EF4-FFF2-40B4-BE49-F238E27FC236}">
                <a16:creationId xmlns:a16="http://schemas.microsoft.com/office/drawing/2014/main" id="{247A42AB-432E-F2D6-C89D-14613F122E22}"/>
              </a:ext>
            </a:extLst>
          </p:cNvPr>
          <p:cNvSpPr txBox="1"/>
          <p:nvPr/>
        </p:nvSpPr>
        <p:spPr>
          <a:xfrm>
            <a:off x="1057410" y="348156"/>
            <a:ext cx="10893798" cy="707886"/>
          </a:xfrm>
          <a:prstGeom prst="rect">
            <a:avLst/>
          </a:prstGeom>
          <a:noFill/>
        </p:spPr>
        <p:txBody>
          <a:bodyPr wrap="square" rtlCol="0">
            <a:spAutoFit/>
          </a:bodyPr>
          <a:lstStyle/>
          <a:p>
            <a:r>
              <a:rPr kumimoji="1" lang="ja-JP" altLang="en-US" sz="4000" dirty="0"/>
              <a:t>発見した良い出来事を記録として積み上げる</a:t>
            </a:r>
            <a:endParaRPr kumimoji="1" lang="en-US" altLang="ja-JP" sz="4000" dirty="0"/>
          </a:p>
        </p:txBody>
      </p:sp>
      <p:grpSp>
        <p:nvGrpSpPr>
          <p:cNvPr id="4" name="Group 6">
            <a:extLst>
              <a:ext uri="{FF2B5EF4-FFF2-40B4-BE49-F238E27FC236}">
                <a16:creationId xmlns:a16="http://schemas.microsoft.com/office/drawing/2014/main" id="{23BED1A7-BDCD-29FC-A87F-DFAF01665CAC}"/>
              </a:ext>
            </a:extLst>
          </p:cNvPr>
          <p:cNvGrpSpPr>
            <a:grpSpLocks noChangeAspect="1"/>
          </p:cNvGrpSpPr>
          <p:nvPr/>
        </p:nvGrpSpPr>
        <p:grpSpPr>
          <a:xfrm>
            <a:off x="570111" y="543400"/>
            <a:ext cx="352070" cy="352070"/>
            <a:chOff x="11361456" y="6195813"/>
            <a:chExt cx="548640" cy="548640"/>
          </a:xfrm>
        </p:grpSpPr>
        <p:sp>
          <p:nvSpPr>
            <p:cNvPr id="5" name="Oval 7">
              <a:extLst>
                <a:ext uri="{FF2B5EF4-FFF2-40B4-BE49-F238E27FC236}">
                  <a16:creationId xmlns:a16="http://schemas.microsoft.com/office/drawing/2014/main" id="{0811C9BD-E6A2-CE15-E222-FAAA24B6B325}"/>
                </a:ext>
              </a:extLst>
            </p:cNvPr>
            <p:cNvSpPr/>
            <p:nvPr/>
          </p:nvSpPr>
          <p:spPr>
            <a:xfrm>
              <a:off x="11361456" y="6195813"/>
              <a:ext cx="548640" cy="548640"/>
            </a:xfrm>
            <a:prstGeom prst="ellipse">
              <a:avLst/>
            </a:prstGeom>
            <a:blipFill dpi="0" rotWithShape="1">
              <a:blip r:embed="rId3">
                <a:duotone>
                  <a:schemeClr val="accent1">
                    <a:shade val="45000"/>
                    <a:satMod val="135000"/>
                  </a:schemeClr>
                  <a:prstClr val="white"/>
                </a:duotone>
                <a:extLst>
                  <a:ext uri="{BEBA8EAE-BF5A-486C-A8C5-ECC9F3942E4B}">
                    <a14:imgProps xmlns:a14="http://schemas.microsoft.com/office/drawing/2010/main">
                      <a14:imgLayer r:embed="rId4">
                        <a14:imgEffect>
                          <a14:saturation sat="95000"/>
                        </a14:imgEffect>
                        <a14:imgEffect>
                          <a14:brightnessContrast bright="-40000" contrast="20000"/>
                        </a14:imgEffect>
                      </a14:imgLayer>
                    </a14:imgProps>
                  </a:ext>
                </a:extLst>
              </a:blip>
              <a:srcRect/>
              <a:tile tx="50800" ty="0" sx="85000" sy="85000" flip="none" algn="tl"/>
            </a:blipFill>
            <a:ln w="25400" cap="flat" cmpd="sng" algn="ctr">
              <a:noFill/>
              <a:prstDash val="solid"/>
            </a:ln>
            <a:effectLst/>
          </p:spPr>
          <p:txBody>
            <a:bodyPr/>
            <a:lstStyle/>
            <a:p>
              <a:endParaRPr lang="ja-JP" altLang="en-US" dirty="0"/>
            </a:p>
          </p:txBody>
        </p:sp>
        <p:sp>
          <p:nvSpPr>
            <p:cNvPr id="6" name="Oval 8">
              <a:extLst>
                <a:ext uri="{FF2B5EF4-FFF2-40B4-BE49-F238E27FC236}">
                  <a16:creationId xmlns:a16="http://schemas.microsoft.com/office/drawing/2014/main" id="{2C246D58-BC8D-0A88-665B-E85B59CC243D}"/>
                </a:ext>
              </a:extLst>
            </p:cNvPr>
            <p:cNvSpPr/>
            <p:nvPr/>
          </p:nvSpPr>
          <p:spPr>
            <a:xfrm>
              <a:off x="11396488" y="6230844"/>
              <a:ext cx="478576" cy="478578"/>
            </a:xfrm>
            <a:prstGeom prst="ellipse">
              <a:avLst/>
            </a:prstGeom>
            <a:noFill/>
            <a:ln w="12700" cap="flat" cmpd="sng" algn="ctr">
              <a:solidFill>
                <a:srgbClr val="FFFFFF"/>
              </a:solidFill>
              <a:prstDash val="solid"/>
            </a:ln>
            <a:effectLst/>
          </p:spPr>
          <p:txBody>
            <a:bodyPr/>
            <a:lstStyle/>
            <a:p>
              <a:endParaRPr lang="ja-JP" altLang="en-US"/>
            </a:p>
          </p:txBody>
        </p:sp>
      </p:grpSp>
    </p:spTree>
    <p:extLst>
      <p:ext uri="{BB962C8B-B14F-4D97-AF65-F5344CB8AC3E}">
        <p14:creationId xmlns:p14="http://schemas.microsoft.com/office/powerpoint/2010/main" val="4053411216"/>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ボックス 3">
            <a:extLst>
              <a:ext uri="{FF2B5EF4-FFF2-40B4-BE49-F238E27FC236}">
                <a16:creationId xmlns:a16="http://schemas.microsoft.com/office/drawing/2014/main" id="{65327A4B-3E29-0922-41A5-D227E8E6EB8F}"/>
              </a:ext>
            </a:extLst>
          </p:cNvPr>
          <p:cNvSpPr txBox="1"/>
          <p:nvPr/>
        </p:nvSpPr>
        <p:spPr>
          <a:xfrm>
            <a:off x="4873914" y="2178159"/>
            <a:ext cx="2444172" cy="1815882"/>
          </a:xfrm>
          <a:prstGeom prst="rect">
            <a:avLst/>
          </a:prstGeom>
          <a:noFill/>
        </p:spPr>
        <p:txBody>
          <a:bodyPr wrap="square" rtlCol="0">
            <a:spAutoFit/>
          </a:bodyPr>
          <a:lstStyle/>
          <a:p>
            <a:pPr marL="457200" indent="-457200">
              <a:buClr>
                <a:schemeClr val="accent2"/>
              </a:buClr>
              <a:buFont typeface="Wingdings" panose="05000000000000000000" pitchFamily="2" charset="2"/>
              <a:buChar char="l"/>
            </a:pPr>
            <a:r>
              <a:rPr kumimoji="1" lang="ja-JP" altLang="en-US" sz="2800" dirty="0"/>
              <a:t>ブログ</a:t>
            </a:r>
            <a:endParaRPr kumimoji="1" lang="en-US" altLang="ja-JP" sz="2800" dirty="0"/>
          </a:p>
          <a:p>
            <a:pPr marL="457200" indent="-457200">
              <a:buClr>
                <a:schemeClr val="accent2"/>
              </a:buClr>
              <a:buFont typeface="Wingdings" panose="05000000000000000000" pitchFamily="2" charset="2"/>
              <a:buChar char="l"/>
            </a:pPr>
            <a:r>
              <a:rPr kumimoji="1" lang="ja-JP" altLang="en-US" sz="2800" dirty="0"/>
              <a:t>ＳＮＳ</a:t>
            </a:r>
            <a:endParaRPr kumimoji="1" lang="en-US" altLang="ja-JP" sz="2800" dirty="0"/>
          </a:p>
          <a:p>
            <a:pPr marL="457200" indent="-457200">
              <a:buClr>
                <a:schemeClr val="accent2"/>
              </a:buClr>
              <a:buFont typeface="Wingdings" panose="05000000000000000000" pitchFamily="2" charset="2"/>
              <a:buChar char="l"/>
            </a:pPr>
            <a:r>
              <a:rPr kumimoji="1" lang="ja-JP" altLang="en-US" sz="2800" dirty="0"/>
              <a:t>ＬＩＮＥ</a:t>
            </a:r>
            <a:endParaRPr kumimoji="1" lang="en-US" altLang="ja-JP" sz="2800" dirty="0"/>
          </a:p>
          <a:p>
            <a:pPr marL="457200" indent="-457200">
              <a:buClr>
                <a:schemeClr val="accent2"/>
              </a:buClr>
              <a:buFont typeface="Wingdings" panose="05000000000000000000" pitchFamily="2" charset="2"/>
              <a:buChar char="l"/>
            </a:pPr>
            <a:r>
              <a:rPr lang="ja-JP" altLang="en-US" sz="2800" dirty="0"/>
              <a:t>日報・・・</a:t>
            </a:r>
            <a:endParaRPr lang="en-US" altLang="ja-JP" sz="2800" dirty="0"/>
          </a:p>
        </p:txBody>
      </p:sp>
      <p:sp>
        <p:nvSpPr>
          <p:cNvPr id="8" name="Date Placeholder 3">
            <a:extLst>
              <a:ext uri="{FF2B5EF4-FFF2-40B4-BE49-F238E27FC236}">
                <a16:creationId xmlns:a16="http://schemas.microsoft.com/office/drawing/2014/main" id="{BBBF390B-56AE-3133-2D92-10A34C4AC4B3}"/>
              </a:ext>
            </a:extLst>
          </p:cNvPr>
          <p:cNvSpPr>
            <a:spLocks noGrp="1"/>
          </p:cNvSpPr>
          <p:nvPr>
            <p:ph type="dt" sz="half" idx="2"/>
          </p:nvPr>
        </p:nvSpPr>
        <p:spPr>
          <a:xfrm>
            <a:off x="7964424" y="6272784"/>
            <a:ext cx="3273552" cy="365125"/>
          </a:xfrm>
          <a:prstGeom prst="rect">
            <a:avLst/>
          </a:prstGeom>
        </p:spPr>
        <p:txBody>
          <a:bodyPr vert="horz" lIns="91440" tIns="45720" rIns="91440" bIns="45720" rtlCol="0" anchor="ctr"/>
          <a:lstStyle>
            <a:lvl1pPr algn="r">
              <a:defRPr sz="1400" b="1">
                <a:solidFill>
                  <a:schemeClr val="tx2"/>
                </a:solidFill>
              </a:defRPr>
            </a:lvl1pPr>
          </a:lstStyle>
          <a:p>
            <a:r>
              <a:rPr kumimoji="1" lang="ja-JP" altLang="en-US"/>
              <a:t>２０２６年３月１０日（火）</a:t>
            </a:r>
            <a:endParaRPr kumimoji="1" lang="ja-JP" altLang="en-US" dirty="0"/>
          </a:p>
        </p:txBody>
      </p:sp>
      <p:sp>
        <p:nvSpPr>
          <p:cNvPr id="10" name="フッター プレースホルダー 9">
            <a:extLst>
              <a:ext uri="{FF2B5EF4-FFF2-40B4-BE49-F238E27FC236}">
                <a16:creationId xmlns:a16="http://schemas.microsoft.com/office/drawing/2014/main" id="{2D53F3EA-8730-2387-DB7A-A8CC867D46D4}"/>
              </a:ext>
            </a:extLst>
          </p:cNvPr>
          <p:cNvSpPr>
            <a:spLocks noGrp="1"/>
          </p:cNvSpPr>
          <p:nvPr>
            <p:ph type="ftr" sz="quarter" idx="3"/>
          </p:nvPr>
        </p:nvSpPr>
        <p:spPr/>
        <p:txBody>
          <a:bodyPr/>
          <a:lstStyle/>
          <a:p>
            <a:r>
              <a:rPr kumimoji="1" lang="ja-JP" altLang="en-US"/>
              <a:t>一八会４６期３月例会</a:t>
            </a:r>
            <a:endParaRPr kumimoji="1" lang="ja-JP" altLang="en-US" dirty="0"/>
          </a:p>
        </p:txBody>
      </p:sp>
      <p:sp>
        <p:nvSpPr>
          <p:cNvPr id="3" name="テキスト ボックス 2">
            <a:extLst>
              <a:ext uri="{FF2B5EF4-FFF2-40B4-BE49-F238E27FC236}">
                <a16:creationId xmlns:a16="http://schemas.microsoft.com/office/drawing/2014/main" id="{619B7201-02A8-10CC-7DDE-85E09E65BC76}"/>
              </a:ext>
            </a:extLst>
          </p:cNvPr>
          <p:cNvSpPr txBox="1"/>
          <p:nvPr/>
        </p:nvSpPr>
        <p:spPr>
          <a:xfrm>
            <a:off x="1057410" y="348156"/>
            <a:ext cx="10893798" cy="707886"/>
          </a:xfrm>
          <a:prstGeom prst="rect">
            <a:avLst/>
          </a:prstGeom>
          <a:noFill/>
        </p:spPr>
        <p:txBody>
          <a:bodyPr wrap="square" rtlCol="0">
            <a:spAutoFit/>
          </a:bodyPr>
          <a:lstStyle/>
          <a:p>
            <a:r>
              <a:rPr kumimoji="1" lang="ja-JP" altLang="en-US" sz="4000" dirty="0"/>
              <a:t>ストックしておくためのツール</a:t>
            </a:r>
            <a:endParaRPr kumimoji="1" lang="en-US" altLang="ja-JP" sz="4000" dirty="0"/>
          </a:p>
        </p:txBody>
      </p:sp>
      <p:grpSp>
        <p:nvGrpSpPr>
          <p:cNvPr id="5" name="Group 6">
            <a:extLst>
              <a:ext uri="{FF2B5EF4-FFF2-40B4-BE49-F238E27FC236}">
                <a16:creationId xmlns:a16="http://schemas.microsoft.com/office/drawing/2014/main" id="{6CEFFD24-152E-D2A3-3DB5-AEC67B59CE5A}"/>
              </a:ext>
            </a:extLst>
          </p:cNvPr>
          <p:cNvGrpSpPr>
            <a:grpSpLocks noChangeAspect="1"/>
          </p:cNvGrpSpPr>
          <p:nvPr/>
        </p:nvGrpSpPr>
        <p:grpSpPr>
          <a:xfrm>
            <a:off x="570111" y="543400"/>
            <a:ext cx="352070" cy="352070"/>
            <a:chOff x="11361456" y="6195813"/>
            <a:chExt cx="548640" cy="548640"/>
          </a:xfrm>
        </p:grpSpPr>
        <p:sp>
          <p:nvSpPr>
            <p:cNvPr id="6" name="Oval 7">
              <a:extLst>
                <a:ext uri="{FF2B5EF4-FFF2-40B4-BE49-F238E27FC236}">
                  <a16:creationId xmlns:a16="http://schemas.microsoft.com/office/drawing/2014/main" id="{86237599-DE67-1BBA-CBCC-22ECD81D4937}"/>
                </a:ext>
              </a:extLst>
            </p:cNvPr>
            <p:cNvSpPr/>
            <p:nvPr/>
          </p:nvSpPr>
          <p:spPr>
            <a:xfrm>
              <a:off x="11361456" y="6195813"/>
              <a:ext cx="548640" cy="548640"/>
            </a:xfrm>
            <a:prstGeom prst="ellipse">
              <a:avLst/>
            </a:prstGeom>
            <a:blipFill dpi="0" rotWithShape="1">
              <a:blip r:embed="rId3">
                <a:duotone>
                  <a:schemeClr val="accent1">
                    <a:shade val="45000"/>
                    <a:satMod val="135000"/>
                  </a:schemeClr>
                  <a:prstClr val="white"/>
                </a:duotone>
                <a:extLst>
                  <a:ext uri="{BEBA8EAE-BF5A-486C-A8C5-ECC9F3942E4B}">
                    <a14:imgProps xmlns:a14="http://schemas.microsoft.com/office/drawing/2010/main">
                      <a14:imgLayer r:embed="rId4">
                        <a14:imgEffect>
                          <a14:saturation sat="95000"/>
                        </a14:imgEffect>
                        <a14:imgEffect>
                          <a14:brightnessContrast bright="-40000" contrast="20000"/>
                        </a14:imgEffect>
                      </a14:imgLayer>
                    </a14:imgProps>
                  </a:ext>
                </a:extLst>
              </a:blip>
              <a:srcRect/>
              <a:tile tx="50800" ty="0" sx="85000" sy="85000" flip="none" algn="tl"/>
            </a:blipFill>
            <a:ln w="25400" cap="flat" cmpd="sng" algn="ctr">
              <a:noFill/>
              <a:prstDash val="solid"/>
            </a:ln>
            <a:effectLst/>
          </p:spPr>
          <p:txBody>
            <a:bodyPr/>
            <a:lstStyle/>
            <a:p>
              <a:endParaRPr lang="ja-JP" altLang="en-US" dirty="0"/>
            </a:p>
          </p:txBody>
        </p:sp>
        <p:sp>
          <p:nvSpPr>
            <p:cNvPr id="7" name="Oval 8">
              <a:extLst>
                <a:ext uri="{FF2B5EF4-FFF2-40B4-BE49-F238E27FC236}">
                  <a16:creationId xmlns:a16="http://schemas.microsoft.com/office/drawing/2014/main" id="{27EEEDDD-F745-28EB-94FA-6E631DE34837}"/>
                </a:ext>
              </a:extLst>
            </p:cNvPr>
            <p:cNvSpPr/>
            <p:nvPr/>
          </p:nvSpPr>
          <p:spPr>
            <a:xfrm>
              <a:off x="11396488" y="6230844"/>
              <a:ext cx="478576" cy="478578"/>
            </a:xfrm>
            <a:prstGeom prst="ellipse">
              <a:avLst/>
            </a:prstGeom>
            <a:noFill/>
            <a:ln w="12700" cap="flat" cmpd="sng" algn="ctr">
              <a:solidFill>
                <a:srgbClr val="FFFFFF"/>
              </a:solidFill>
              <a:prstDash val="solid"/>
            </a:ln>
            <a:effectLst/>
          </p:spPr>
          <p:txBody>
            <a:bodyPr/>
            <a:lstStyle/>
            <a:p>
              <a:endParaRPr lang="ja-JP" altLang="en-US"/>
            </a:p>
          </p:txBody>
        </p:sp>
      </p:grpSp>
    </p:spTree>
    <p:extLst>
      <p:ext uri="{BB962C8B-B14F-4D97-AF65-F5344CB8AC3E}">
        <p14:creationId xmlns:p14="http://schemas.microsoft.com/office/powerpoint/2010/main" val="2914204754"/>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ボックス 3">
            <a:extLst>
              <a:ext uri="{FF2B5EF4-FFF2-40B4-BE49-F238E27FC236}">
                <a16:creationId xmlns:a16="http://schemas.microsoft.com/office/drawing/2014/main" id="{C9166999-0826-8F46-98EC-7F440051463E}"/>
              </a:ext>
            </a:extLst>
          </p:cNvPr>
          <p:cNvSpPr txBox="1"/>
          <p:nvPr/>
        </p:nvSpPr>
        <p:spPr>
          <a:xfrm>
            <a:off x="4353464" y="2605551"/>
            <a:ext cx="3485071" cy="830997"/>
          </a:xfrm>
          <a:prstGeom prst="rect">
            <a:avLst/>
          </a:prstGeom>
          <a:noFill/>
        </p:spPr>
        <p:txBody>
          <a:bodyPr wrap="square" rtlCol="0">
            <a:spAutoFit/>
          </a:bodyPr>
          <a:lstStyle/>
          <a:p>
            <a:r>
              <a:rPr kumimoji="1" lang="ja-JP" altLang="en-US" sz="4800" dirty="0"/>
              <a:t>ツール紹介</a:t>
            </a:r>
          </a:p>
        </p:txBody>
      </p:sp>
      <p:sp>
        <p:nvSpPr>
          <p:cNvPr id="7" name="Date Placeholder 3">
            <a:extLst>
              <a:ext uri="{FF2B5EF4-FFF2-40B4-BE49-F238E27FC236}">
                <a16:creationId xmlns:a16="http://schemas.microsoft.com/office/drawing/2014/main" id="{711104E7-4533-CFB4-0884-59D6037F08E3}"/>
              </a:ext>
            </a:extLst>
          </p:cNvPr>
          <p:cNvSpPr>
            <a:spLocks noGrp="1"/>
          </p:cNvSpPr>
          <p:nvPr>
            <p:ph type="dt" sz="half" idx="2"/>
          </p:nvPr>
        </p:nvSpPr>
        <p:spPr>
          <a:xfrm>
            <a:off x="7964424" y="6272784"/>
            <a:ext cx="3273552" cy="365125"/>
          </a:xfrm>
          <a:prstGeom prst="rect">
            <a:avLst/>
          </a:prstGeom>
        </p:spPr>
        <p:txBody>
          <a:bodyPr vert="horz" lIns="91440" tIns="45720" rIns="91440" bIns="45720" rtlCol="0" anchor="ctr"/>
          <a:lstStyle>
            <a:lvl1pPr algn="r">
              <a:defRPr sz="1400" b="1">
                <a:solidFill>
                  <a:schemeClr val="tx2"/>
                </a:solidFill>
              </a:defRPr>
            </a:lvl1pPr>
          </a:lstStyle>
          <a:p>
            <a:r>
              <a:rPr kumimoji="1" lang="ja-JP" altLang="en-US"/>
              <a:t>２０２６年３月１０日（火）</a:t>
            </a:r>
            <a:endParaRPr kumimoji="1" lang="ja-JP" altLang="en-US" dirty="0"/>
          </a:p>
        </p:txBody>
      </p:sp>
      <p:sp>
        <p:nvSpPr>
          <p:cNvPr id="9" name="フッター プレースホルダー 8">
            <a:extLst>
              <a:ext uri="{FF2B5EF4-FFF2-40B4-BE49-F238E27FC236}">
                <a16:creationId xmlns:a16="http://schemas.microsoft.com/office/drawing/2014/main" id="{15427CA5-DCEA-0171-6914-89EE4FDAD96A}"/>
              </a:ext>
            </a:extLst>
          </p:cNvPr>
          <p:cNvSpPr>
            <a:spLocks noGrp="1"/>
          </p:cNvSpPr>
          <p:nvPr>
            <p:ph type="ftr" sz="quarter" idx="3"/>
          </p:nvPr>
        </p:nvSpPr>
        <p:spPr/>
        <p:txBody>
          <a:bodyPr/>
          <a:lstStyle/>
          <a:p>
            <a:r>
              <a:rPr kumimoji="1" lang="ja-JP" altLang="en-US"/>
              <a:t>一八会４６期３月例会</a:t>
            </a:r>
            <a:endParaRPr kumimoji="1" lang="ja-JP" altLang="en-US" dirty="0"/>
          </a:p>
        </p:txBody>
      </p:sp>
      <p:sp>
        <p:nvSpPr>
          <p:cNvPr id="2" name="テキスト ボックス 1">
            <a:extLst>
              <a:ext uri="{FF2B5EF4-FFF2-40B4-BE49-F238E27FC236}">
                <a16:creationId xmlns:a16="http://schemas.microsoft.com/office/drawing/2014/main" id="{0898E1B6-2570-8C6C-11C2-3937C6F4150D}"/>
              </a:ext>
            </a:extLst>
          </p:cNvPr>
          <p:cNvSpPr txBox="1"/>
          <p:nvPr/>
        </p:nvSpPr>
        <p:spPr>
          <a:xfrm>
            <a:off x="1675570" y="5391060"/>
            <a:ext cx="8840882" cy="523220"/>
          </a:xfrm>
          <a:prstGeom prst="rect">
            <a:avLst/>
          </a:prstGeom>
          <a:noFill/>
          <a:ln>
            <a:solidFill>
              <a:schemeClr val="accent2"/>
            </a:solidFill>
          </a:ln>
        </p:spPr>
        <p:txBody>
          <a:bodyPr wrap="none" rtlCol="0">
            <a:spAutoFit/>
          </a:bodyPr>
          <a:lstStyle/>
          <a:p>
            <a:pPr algn="ctr"/>
            <a:r>
              <a:rPr kumimoji="1" lang="ja-JP" altLang="en-US" sz="2800" b="1" dirty="0">
                <a:solidFill>
                  <a:schemeClr val="accent2"/>
                </a:solidFill>
              </a:rPr>
              <a:t>自分にとって手早く負荷のかかり過ぎない方法を選ぶ</a:t>
            </a:r>
          </a:p>
        </p:txBody>
      </p:sp>
    </p:spTree>
    <p:extLst>
      <p:ext uri="{BB962C8B-B14F-4D97-AF65-F5344CB8AC3E}">
        <p14:creationId xmlns:p14="http://schemas.microsoft.com/office/powerpoint/2010/main" val="2504685583"/>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Date Placeholder 3">
            <a:extLst>
              <a:ext uri="{FF2B5EF4-FFF2-40B4-BE49-F238E27FC236}">
                <a16:creationId xmlns:a16="http://schemas.microsoft.com/office/drawing/2014/main" id="{839C0A0C-8337-3596-CEEE-B4FDF1755D63}"/>
              </a:ext>
            </a:extLst>
          </p:cNvPr>
          <p:cNvSpPr>
            <a:spLocks noGrp="1"/>
          </p:cNvSpPr>
          <p:nvPr>
            <p:ph type="dt" sz="half" idx="2"/>
          </p:nvPr>
        </p:nvSpPr>
        <p:spPr>
          <a:prstGeom prst="rect">
            <a:avLst/>
          </a:prstGeom>
        </p:spPr>
        <p:txBody>
          <a:bodyPr vert="horz" lIns="91440" tIns="45720" rIns="91440" bIns="45720" rtlCol="0" anchor="ctr"/>
          <a:lstStyle>
            <a:lvl1pPr algn="r">
              <a:defRPr sz="1400" b="1">
                <a:solidFill>
                  <a:schemeClr val="tx2"/>
                </a:solidFill>
              </a:defRPr>
            </a:lvl1pPr>
          </a:lstStyle>
          <a:p>
            <a:r>
              <a:rPr kumimoji="1" lang="ja-JP" altLang="en-US"/>
              <a:t>２０２６年３月１０日（火）</a:t>
            </a:r>
            <a:endParaRPr kumimoji="1" lang="ja-JP" altLang="en-US" dirty="0"/>
          </a:p>
        </p:txBody>
      </p:sp>
      <p:sp>
        <p:nvSpPr>
          <p:cNvPr id="11" name="フッター プレースホルダー 10">
            <a:extLst>
              <a:ext uri="{FF2B5EF4-FFF2-40B4-BE49-F238E27FC236}">
                <a16:creationId xmlns:a16="http://schemas.microsoft.com/office/drawing/2014/main" id="{521796CE-B328-A386-26A7-8EC785C48790}"/>
              </a:ext>
            </a:extLst>
          </p:cNvPr>
          <p:cNvSpPr>
            <a:spLocks noGrp="1"/>
          </p:cNvSpPr>
          <p:nvPr>
            <p:ph type="ftr" sz="quarter" idx="3"/>
          </p:nvPr>
        </p:nvSpPr>
        <p:spPr/>
        <p:txBody>
          <a:bodyPr/>
          <a:lstStyle/>
          <a:p>
            <a:r>
              <a:rPr kumimoji="1" lang="ja-JP" altLang="en-US"/>
              <a:t>一八会４６期３月例会</a:t>
            </a:r>
            <a:endParaRPr kumimoji="1" lang="ja-JP" altLang="en-US" dirty="0"/>
          </a:p>
        </p:txBody>
      </p:sp>
      <p:sp>
        <p:nvSpPr>
          <p:cNvPr id="12" name="スライド番号プレースホルダー 11">
            <a:extLst>
              <a:ext uri="{FF2B5EF4-FFF2-40B4-BE49-F238E27FC236}">
                <a16:creationId xmlns:a16="http://schemas.microsoft.com/office/drawing/2014/main" id="{FE5196F6-698D-9141-C65A-FC0F90BB2A56}"/>
              </a:ext>
            </a:extLst>
          </p:cNvPr>
          <p:cNvSpPr>
            <a:spLocks noGrp="1"/>
          </p:cNvSpPr>
          <p:nvPr>
            <p:ph type="sldNum" sz="quarter" idx="12"/>
          </p:nvPr>
        </p:nvSpPr>
        <p:spPr/>
        <p:txBody>
          <a:bodyPr/>
          <a:lstStyle/>
          <a:p>
            <a:fld id="{05FD5F69-4649-43A1-AC42-CF86B4469848}" type="slidenum">
              <a:rPr kumimoji="1" lang="ja-JP" altLang="en-US" smtClean="0"/>
              <a:t>53</a:t>
            </a:fld>
            <a:endParaRPr kumimoji="1" lang="ja-JP" altLang="en-US"/>
          </a:p>
        </p:txBody>
      </p:sp>
      <p:sp>
        <p:nvSpPr>
          <p:cNvPr id="13" name="テキスト ボックス 12">
            <a:extLst>
              <a:ext uri="{FF2B5EF4-FFF2-40B4-BE49-F238E27FC236}">
                <a16:creationId xmlns:a16="http://schemas.microsoft.com/office/drawing/2014/main" id="{F395B384-4EB5-2359-D5A2-9BC8470674B4}"/>
              </a:ext>
            </a:extLst>
          </p:cNvPr>
          <p:cNvSpPr txBox="1"/>
          <p:nvPr/>
        </p:nvSpPr>
        <p:spPr>
          <a:xfrm>
            <a:off x="1057410" y="348156"/>
            <a:ext cx="10180566" cy="707886"/>
          </a:xfrm>
          <a:prstGeom prst="rect">
            <a:avLst/>
          </a:prstGeom>
          <a:noFill/>
        </p:spPr>
        <p:txBody>
          <a:bodyPr wrap="square" rtlCol="0">
            <a:spAutoFit/>
          </a:bodyPr>
          <a:lstStyle/>
          <a:p>
            <a:r>
              <a:rPr kumimoji="1" lang="en-US" altLang="ja-JP" sz="4000" dirty="0"/>
              <a:t>Google Keep</a:t>
            </a:r>
            <a:r>
              <a:rPr kumimoji="1" lang="ja-JP" altLang="en-US" sz="4000" dirty="0"/>
              <a:t>（発見を手早くストックする）</a:t>
            </a:r>
          </a:p>
        </p:txBody>
      </p:sp>
      <p:grpSp>
        <p:nvGrpSpPr>
          <p:cNvPr id="14" name="Group 6">
            <a:extLst>
              <a:ext uri="{FF2B5EF4-FFF2-40B4-BE49-F238E27FC236}">
                <a16:creationId xmlns:a16="http://schemas.microsoft.com/office/drawing/2014/main" id="{5948E5A6-8ABC-3C6A-F052-B2D20B522151}"/>
              </a:ext>
            </a:extLst>
          </p:cNvPr>
          <p:cNvGrpSpPr>
            <a:grpSpLocks noChangeAspect="1"/>
          </p:cNvGrpSpPr>
          <p:nvPr/>
        </p:nvGrpSpPr>
        <p:grpSpPr>
          <a:xfrm>
            <a:off x="570111" y="543400"/>
            <a:ext cx="352070" cy="352070"/>
            <a:chOff x="11361456" y="6195813"/>
            <a:chExt cx="548640" cy="548640"/>
          </a:xfrm>
        </p:grpSpPr>
        <p:sp>
          <p:nvSpPr>
            <p:cNvPr id="15" name="Oval 7">
              <a:extLst>
                <a:ext uri="{FF2B5EF4-FFF2-40B4-BE49-F238E27FC236}">
                  <a16:creationId xmlns:a16="http://schemas.microsoft.com/office/drawing/2014/main" id="{D1C2EFF6-7093-AA64-A587-9A2E94560EA9}"/>
                </a:ext>
              </a:extLst>
            </p:cNvPr>
            <p:cNvSpPr/>
            <p:nvPr/>
          </p:nvSpPr>
          <p:spPr>
            <a:xfrm>
              <a:off x="11361456" y="6195813"/>
              <a:ext cx="548640" cy="548640"/>
            </a:xfrm>
            <a:prstGeom prst="ellipse">
              <a:avLst/>
            </a:prstGeom>
            <a:blipFill dpi="0" rotWithShape="1">
              <a:blip r:embed="rId3">
                <a:duotone>
                  <a:schemeClr val="accent1">
                    <a:shade val="45000"/>
                    <a:satMod val="135000"/>
                  </a:schemeClr>
                  <a:prstClr val="white"/>
                </a:duotone>
                <a:extLst>
                  <a:ext uri="{BEBA8EAE-BF5A-486C-A8C5-ECC9F3942E4B}">
                    <a14:imgProps xmlns:a14="http://schemas.microsoft.com/office/drawing/2010/main">
                      <a14:imgLayer r:embed="rId4">
                        <a14:imgEffect>
                          <a14:saturation sat="95000"/>
                        </a14:imgEffect>
                        <a14:imgEffect>
                          <a14:brightnessContrast bright="-40000" contrast="20000"/>
                        </a14:imgEffect>
                      </a14:imgLayer>
                    </a14:imgProps>
                  </a:ext>
                </a:extLst>
              </a:blip>
              <a:srcRect/>
              <a:tile tx="50800" ty="0" sx="85000" sy="85000" flip="none" algn="tl"/>
            </a:blipFill>
            <a:ln w="25400" cap="flat" cmpd="sng" algn="ctr">
              <a:noFill/>
              <a:prstDash val="solid"/>
            </a:ln>
            <a:effectLst/>
          </p:spPr>
          <p:txBody>
            <a:bodyPr/>
            <a:lstStyle/>
            <a:p>
              <a:endParaRPr lang="ja-JP" altLang="en-US" dirty="0"/>
            </a:p>
          </p:txBody>
        </p:sp>
        <p:sp>
          <p:nvSpPr>
            <p:cNvPr id="16" name="Oval 8">
              <a:extLst>
                <a:ext uri="{FF2B5EF4-FFF2-40B4-BE49-F238E27FC236}">
                  <a16:creationId xmlns:a16="http://schemas.microsoft.com/office/drawing/2014/main" id="{0E942152-FC55-30F5-0800-558B1B5C490E}"/>
                </a:ext>
              </a:extLst>
            </p:cNvPr>
            <p:cNvSpPr/>
            <p:nvPr/>
          </p:nvSpPr>
          <p:spPr>
            <a:xfrm>
              <a:off x="11396488" y="6230844"/>
              <a:ext cx="478576" cy="478578"/>
            </a:xfrm>
            <a:prstGeom prst="ellipse">
              <a:avLst/>
            </a:prstGeom>
            <a:noFill/>
            <a:ln w="12700" cap="flat" cmpd="sng" algn="ctr">
              <a:solidFill>
                <a:srgbClr val="FFFFFF"/>
              </a:solidFill>
              <a:prstDash val="solid"/>
            </a:ln>
            <a:effectLst/>
          </p:spPr>
          <p:txBody>
            <a:bodyPr/>
            <a:lstStyle/>
            <a:p>
              <a:endParaRPr lang="ja-JP" altLang="en-US"/>
            </a:p>
          </p:txBody>
        </p:sp>
      </p:grpSp>
      <p:pic>
        <p:nvPicPr>
          <p:cNvPr id="7" name="図 6">
            <a:extLst>
              <a:ext uri="{FF2B5EF4-FFF2-40B4-BE49-F238E27FC236}">
                <a16:creationId xmlns:a16="http://schemas.microsoft.com/office/drawing/2014/main" id="{93AAEE33-6AA1-DE4B-DB70-F533190C537B}"/>
              </a:ext>
            </a:extLst>
          </p:cNvPr>
          <p:cNvPicPr>
            <a:picLocks noChangeAspect="1"/>
          </p:cNvPicPr>
          <p:nvPr/>
        </p:nvPicPr>
        <p:blipFill>
          <a:blip r:embed="rId5"/>
          <a:stretch>
            <a:fillRect/>
          </a:stretch>
        </p:blipFill>
        <p:spPr>
          <a:xfrm>
            <a:off x="0" y="1115544"/>
            <a:ext cx="12192000" cy="5046011"/>
          </a:xfrm>
          <a:prstGeom prst="rect">
            <a:avLst/>
          </a:prstGeom>
        </p:spPr>
      </p:pic>
    </p:spTree>
    <p:extLst>
      <p:ext uri="{BB962C8B-B14F-4D97-AF65-F5344CB8AC3E}">
        <p14:creationId xmlns:p14="http://schemas.microsoft.com/office/powerpoint/2010/main" val="2652359515"/>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Date Placeholder 3">
            <a:extLst>
              <a:ext uri="{FF2B5EF4-FFF2-40B4-BE49-F238E27FC236}">
                <a16:creationId xmlns:a16="http://schemas.microsoft.com/office/drawing/2014/main" id="{839C0A0C-8337-3596-CEEE-B4FDF1755D63}"/>
              </a:ext>
            </a:extLst>
          </p:cNvPr>
          <p:cNvSpPr>
            <a:spLocks noGrp="1"/>
          </p:cNvSpPr>
          <p:nvPr>
            <p:ph type="dt" sz="half" idx="2"/>
          </p:nvPr>
        </p:nvSpPr>
        <p:spPr>
          <a:prstGeom prst="rect">
            <a:avLst/>
          </a:prstGeom>
        </p:spPr>
        <p:txBody>
          <a:bodyPr vert="horz" lIns="91440" tIns="45720" rIns="91440" bIns="45720" rtlCol="0" anchor="ctr"/>
          <a:lstStyle>
            <a:lvl1pPr algn="r">
              <a:defRPr sz="1400" b="1">
                <a:solidFill>
                  <a:schemeClr val="tx2"/>
                </a:solidFill>
              </a:defRPr>
            </a:lvl1pPr>
          </a:lstStyle>
          <a:p>
            <a:r>
              <a:rPr kumimoji="1" lang="ja-JP" altLang="en-US"/>
              <a:t>２０２６年３月１０日（火）</a:t>
            </a:r>
            <a:endParaRPr kumimoji="1" lang="ja-JP" altLang="en-US" dirty="0"/>
          </a:p>
        </p:txBody>
      </p:sp>
      <p:sp>
        <p:nvSpPr>
          <p:cNvPr id="11" name="フッター プレースホルダー 10">
            <a:extLst>
              <a:ext uri="{FF2B5EF4-FFF2-40B4-BE49-F238E27FC236}">
                <a16:creationId xmlns:a16="http://schemas.microsoft.com/office/drawing/2014/main" id="{521796CE-B328-A386-26A7-8EC785C48790}"/>
              </a:ext>
            </a:extLst>
          </p:cNvPr>
          <p:cNvSpPr>
            <a:spLocks noGrp="1"/>
          </p:cNvSpPr>
          <p:nvPr>
            <p:ph type="ftr" sz="quarter" idx="3"/>
          </p:nvPr>
        </p:nvSpPr>
        <p:spPr/>
        <p:txBody>
          <a:bodyPr/>
          <a:lstStyle/>
          <a:p>
            <a:r>
              <a:rPr kumimoji="1" lang="ja-JP" altLang="en-US"/>
              <a:t>一八会４６期３月例会</a:t>
            </a:r>
            <a:endParaRPr kumimoji="1" lang="ja-JP" altLang="en-US" dirty="0"/>
          </a:p>
        </p:txBody>
      </p:sp>
      <p:sp>
        <p:nvSpPr>
          <p:cNvPr id="12" name="スライド番号プレースホルダー 11">
            <a:extLst>
              <a:ext uri="{FF2B5EF4-FFF2-40B4-BE49-F238E27FC236}">
                <a16:creationId xmlns:a16="http://schemas.microsoft.com/office/drawing/2014/main" id="{FE5196F6-698D-9141-C65A-FC0F90BB2A56}"/>
              </a:ext>
            </a:extLst>
          </p:cNvPr>
          <p:cNvSpPr>
            <a:spLocks noGrp="1"/>
          </p:cNvSpPr>
          <p:nvPr>
            <p:ph type="sldNum" sz="quarter" idx="12"/>
          </p:nvPr>
        </p:nvSpPr>
        <p:spPr/>
        <p:txBody>
          <a:bodyPr/>
          <a:lstStyle/>
          <a:p>
            <a:fld id="{05FD5F69-4649-43A1-AC42-CF86B4469848}" type="slidenum">
              <a:rPr kumimoji="1" lang="ja-JP" altLang="en-US" smtClean="0"/>
              <a:t>54</a:t>
            </a:fld>
            <a:endParaRPr kumimoji="1" lang="ja-JP" altLang="en-US"/>
          </a:p>
        </p:txBody>
      </p:sp>
      <p:sp>
        <p:nvSpPr>
          <p:cNvPr id="13" name="テキスト ボックス 12">
            <a:extLst>
              <a:ext uri="{FF2B5EF4-FFF2-40B4-BE49-F238E27FC236}">
                <a16:creationId xmlns:a16="http://schemas.microsoft.com/office/drawing/2014/main" id="{F395B384-4EB5-2359-D5A2-9BC8470674B4}"/>
              </a:ext>
            </a:extLst>
          </p:cNvPr>
          <p:cNvSpPr txBox="1"/>
          <p:nvPr/>
        </p:nvSpPr>
        <p:spPr>
          <a:xfrm>
            <a:off x="1057410" y="348156"/>
            <a:ext cx="9573264" cy="707886"/>
          </a:xfrm>
          <a:prstGeom prst="rect">
            <a:avLst/>
          </a:prstGeom>
          <a:noFill/>
        </p:spPr>
        <p:txBody>
          <a:bodyPr wrap="square" rtlCol="0">
            <a:spAutoFit/>
          </a:bodyPr>
          <a:lstStyle/>
          <a:p>
            <a:r>
              <a:rPr kumimoji="1" lang="en-US" altLang="ja-JP" sz="4000" dirty="0"/>
              <a:t>Blogger</a:t>
            </a:r>
            <a:r>
              <a:rPr kumimoji="1" lang="ja-JP" altLang="en-US" sz="4000" dirty="0"/>
              <a:t>（伝えてストックする）</a:t>
            </a:r>
          </a:p>
        </p:txBody>
      </p:sp>
      <p:grpSp>
        <p:nvGrpSpPr>
          <p:cNvPr id="14" name="Group 6">
            <a:extLst>
              <a:ext uri="{FF2B5EF4-FFF2-40B4-BE49-F238E27FC236}">
                <a16:creationId xmlns:a16="http://schemas.microsoft.com/office/drawing/2014/main" id="{5948E5A6-8ABC-3C6A-F052-B2D20B522151}"/>
              </a:ext>
            </a:extLst>
          </p:cNvPr>
          <p:cNvGrpSpPr>
            <a:grpSpLocks noChangeAspect="1"/>
          </p:cNvGrpSpPr>
          <p:nvPr/>
        </p:nvGrpSpPr>
        <p:grpSpPr>
          <a:xfrm>
            <a:off x="570111" y="543400"/>
            <a:ext cx="352070" cy="352070"/>
            <a:chOff x="11361456" y="6195813"/>
            <a:chExt cx="548640" cy="548640"/>
          </a:xfrm>
        </p:grpSpPr>
        <p:sp>
          <p:nvSpPr>
            <p:cNvPr id="15" name="Oval 7">
              <a:extLst>
                <a:ext uri="{FF2B5EF4-FFF2-40B4-BE49-F238E27FC236}">
                  <a16:creationId xmlns:a16="http://schemas.microsoft.com/office/drawing/2014/main" id="{D1C2EFF6-7093-AA64-A587-9A2E94560EA9}"/>
                </a:ext>
              </a:extLst>
            </p:cNvPr>
            <p:cNvSpPr/>
            <p:nvPr/>
          </p:nvSpPr>
          <p:spPr>
            <a:xfrm>
              <a:off x="11361456" y="6195813"/>
              <a:ext cx="548640" cy="548640"/>
            </a:xfrm>
            <a:prstGeom prst="ellipse">
              <a:avLst/>
            </a:prstGeom>
            <a:blipFill dpi="0" rotWithShape="1">
              <a:blip r:embed="rId3">
                <a:duotone>
                  <a:schemeClr val="accent1">
                    <a:shade val="45000"/>
                    <a:satMod val="135000"/>
                  </a:schemeClr>
                  <a:prstClr val="white"/>
                </a:duotone>
                <a:extLst>
                  <a:ext uri="{BEBA8EAE-BF5A-486C-A8C5-ECC9F3942E4B}">
                    <a14:imgProps xmlns:a14="http://schemas.microsoft.com/office/drawing/2010/main">
                      <a14:imgLayer r:embed="rId4">
                        <a14:imgEffect>
                          <a14:saturation sat="95000"/>
                        </a14:imgEffect>
                        <a14:imgEffect>
                          <a14:brightnessContrast bright="-40000" contrast="20000"/>
                        </a14:imgEffect>
                      </a14:imgLayer>
                    </a14:imgProps>
                  </a:ext>
                </a:extLst>
              </a:blip>
              <a:srcRect/>
              <a:tile tx="50800" ty="0" sx="85000" sy="85000" flip="none" algn="tl"/>
            </a:blipFill>
            <a:ln w="25400" cap="flat" cmpd="sng" algn="ctr">
              <a:noFill/>
              <a:prstDash val="solid"/>
            </a:ln>
            <a:effectLst/>
          </p:spPr>
          <p:txBody>
            <a:bodyPr/>
            <a:lstStyle/>
            <a:p>
              <a:endParaRPr lang="ja-JP" altLang="en-US" dirty="0"/>
            </a:p>
          </p:txBody>
        </p:sp>
        <p:sp>
          <p:nvSpPr>
            <p:cNvPr id="16" name="Oval 8">
              <a:extLst>
                <a:ext uri="{FF2B5EF4-FFF2-40B4-BE49-F238E27FC236}">
                  <a16:creationId xmlns:a16="http://schemas.microsoft.com/office/drawing/2014/main" id="{0E942152-FC55-30F5-0800-558B1B5C490E}"/>
                </a:ext>
              </a:extLst>
            </p:cNvPr>
            <p:cNvSpPr/>
            <p:nvPr/>
          </p:nvSpPr>
          <p:spPr>
            <a:xfrm>
              <a:off x="11396488" y="6230844"/>
              <a:ext cx="478576" cy="478578"/>
            </a:xfrm>
            <a:prstGeom prst="ellipse">
              <a:avLst/>
            </a:prstGeom>
            <a:noFill/>
            <a:ln w="12700" cap="flat" cmpd="sng" algn="ctr">
              <a:solidFill>
                <a:srgbClr val="FFFFFF"/>
              </a:solidFill>
              <a:prstDash val="solid"/>
            </a:ln>
            <a:effectLst/>
          </p:spPr>
          <p:txBody>
            <a:bodyPr/>
            <a:lstStyle/>
            <a:p>
              <a:endParaRPr lang="ja-JP" altLang="en-US"/>
            </a:p>
          </p:txBody>
        </p:sp>
      </p:grpSp>
      <p:pic>
        <p:nvPicPr>
          <p:cNvPr id="3" name="図 2">
            <a:extLst>
              <a:ext uri="{FF2B5EF4-FFF2-40B4-BE49-F238E27FC236}">
                <a16:creationId xmlns:a16="http://schemas.microsoft.com/office/drawing/2014/main" id="{04C7C14C-D2B5-A584-277A-8064C5D1D7DE}"/>
              </a:ext>
            </a:extLst>
          </p:cNvPr>
          <p:cNvPicPr>
            <a:picLocks noChangeAspect="1"/>
          </p:cNvPicPr>
          <p:nvPr/>
        </p:nvPicPr>
        <p:blipFill>
          <a:blip r:embed="rId5"/>
          <a:stretch>
            <a:fillRect/>
          </a:stretch>
        </p:blipFill>
        <p:spPr>
          <a:xfrm>
            <a:off x="299495" y="1695913"/>
            <a:ext cx="4210185" cy="3961937"/>
          </a:xfrm>
          <a:prstGeom prst="rect">
            <a:avLst/>
          </a:prstGeom>
        </p:spPr>
      </p:pic>
      <p:pic>
        <p:nvPicPr>
          <p:cNvPr id="5" name="図 4">
            <a:extLst>
              <a:ext uri="{FF2B5EF4-FFF2-40B4-BE49-F238E27FC236}">
                <a16:creationId xmlns:a16="http://schemas.microsoft.com/office/drawing/2014/main" id="{8743D523-D28F-F0C4-702D-6D182A3D408F}"/>
              </a:ext>
            </a:extLst>
          </p:cNvPr>
          <p:cNvPicPr>
            <a:picLocks noChangeAspect="1"/>
          </p:cNvPicPr>
          <p:nvPr/>
        </p:nvPicPr>
        <p:blipFill>
          <a:blip r:embed="rId6"/>
          <a:stretch>
            <a:fillRect/>
          </a:stretch>
        </p:blipFill>
        <p:spPr>
          <a:xfrm>
            <a:off x="7353024" y="2616200"/>
            <a:ext cx="4496352" cy="3041650"/>
          </a:xfrm>
          <a:prstGeom prst="rect">
            <a:avLst/>
          </a:prstGeom>
        </p:spPr>
      </p:pic>
      <p:sp>
        <p:nvSpPr>
          <p:cNvPr id="2" name="下矢印 1">
            <a:extLst>
              <a:ext uri="{FF2B5EF4-FFF2-40B4-BE49-F238E27FC236}">
                <a16:creationId xmlns:a16="http://schemas.microsoft.com/office/drawing/2014/main" id="{1B010901-4763-9889-8B4F-E9481E6368C7}"/>
              </a:ext>
            </a:extLst>
          </p:cNvPr>
          <p:cNvSpPr/>
          <p:nvPr/>
        </p:nvSpPr>
        <p:spPr>
          <a:xfrm rot="16200000">
            <a:off x="4800990" y="1705560"/>
            <a:ext cx="584776" cy="565482"/>
          </a:xfrm>
          <a:prstGeom prst="downArrow">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テキスト ボックス 3">
            <a:extLst>
              <a:ext uri="{FF2B5EF4-FFF2-40B4-BE49-F238E27FC236}">
                <a16:creationId xmlns:a16="http://schemas.microsoft.com/office/drawing/2014/main" id="{61513B50-2CE8-ADE9-4844-69AE0F4EFE74}"/>
              </a:ext>
            </a:extLst>
          </p:cNvPr>
          <p:cNvSpPr txBox="1"/>
          <p:nvPr/>
        </p:nvSpPr>
        <p:spPr>
          <a:xfrm>
            <a:off x="5511718" y="1739656"/>
            <a:ext cx="6380787" cy="523220"/>
          </a:xfrm>
          <a:prstGeom prst="rect">
            <a:avLst/>
          </a:prstGeom>
          <a:noFill/>
        </p:spPr>
        <p:txBody>
          <a:bodyPr wrap="square" rtlCol="0">
            <a:spAutoFit/>
          </a:bodyPr>
          <a:lstStyle/>
          <a:p>
            <a:r>
              <a:rPr lang="ja-JP" altLang="en-US" sz="2800" dirty="0"/>
              <a:t>簡単な３ステップで無料で始められる</a:t>
            </a:r>
            <a:endParaRPr kumimoji="1" lang="ja-JP" altLang="en-US" sz="2800" dirty="0"/>
          </a:p>
        </p:txBody>
      </p:sp>
      <p:sp>
        <p:nvSpPr>
          <p:cNvPr id="6" name="テキスト ボックス 5">
            <a:extLst>
              <a:ext uri="{FF2B5EF4-FFF2-40B4-BE49-F238E27FC236}">
                <a16:creationId xmlns:a16="http://schemas.microsoft.com/office/drawing/2014/main" id="{6CBA4E46-D6B6-06CE-93FA-F612B9191DD7}"/>
              </a:ext>
            </a:extLst>
          </p:cNvPr>
          <p:cNvSpPr txBox="1"/>
          <p:nvPr/>
        </p:nvSpPr>
        <p:spPr>
          <a:xfrm>
            <a:off x="4802677" y="2689726"/>
            <a:ext cx="2257349" cy="2862322"/>
          </a:xfrm>
          <a:prstGeom prst="rect">
            <a:avLst/>
          </a:prstGeom>
          <a:noFill/>
        </p:spPr>
        <p:txBody>
          <a:bodyPr wrap="none" rtlCol="0">
            <a:spAutoFit/>
          </a:bodyPr>
          <a:lstStyle/>
          <a:p>
            <a:pPr algn="ctr"/>
            <a:r>
              <a:rPr kumimoji="1" lang="ja-JP" altLang="en-US" b="1" dirty="0">
                <a:solidFill>
                  <a:schemeClr val="accent1"/>
                </a:solidFill>
                <a:latin typeface="游ゴシック" panose="020B0400000000000000" pitchFamily="50" charset="-128"/>
                <a:ea typeface="游ゴシック" panose="020B0400000000000000" pitchFamily="50" charset="-128"/>
              </a:rPr>
              <a:t>①ブログ名入力</a:t>
            </a:r>
            <a:endParaRPr kumimoji="1" lang="en-US" altLang="ja-JP" b="1" dirty="0">
              <a:solidFill>
                <a:schemeClr val="accent1"/>
              </a:solidFill>
              <a:latin typeface="游ゴシック" panose="020B0400000000000000" pitchFamily="50" charset="-128"/>
              <a:ea typeface="游ゴシック" panose="020B0400000000000000" pitchFamily="50" charset="-128"/>
            </a:endParaRPr>
          </a:p>
          <a:p>
            <a:pPr algn="ctr"/>
            <a:r>
              <a:rPr kumimoji="1" lang="ja-JP" altLang="en-US" b="1" dirty="0">
                <a:latin typeface="游ゴシック" panose="020B0400000000000000" pitchFamily="50" charset="-128"/>
                <a:ea typeface="游ゴシック" panose="020B0400000000000000" pitchFamily="50" charset="-128"/>
              </a:rPr>
              <a:t>例）一八日記</a:t>
            </a:r>
            <a:endParaRPr kumimoji="1" lang="en-US" altLang="ja-JP" b="1" dirty="0">
              <a:latin typeface="游ゴシック" panose="020B0400000000000000" pitchFamily="50" charset="-128"/>
              <a:ea typeface="游ゴシック" panose="020B0400000000000000" pitchFamily="50" charset="-128"/>
            </a:endParaRPr>
          </a:p>
          <a:p>
            <a:pPr algn="ctr"/>
            <a:endParaRPr kumimoji="1" lang="en-US" altLang="ja-JP" b="1" dirty="0">
              <a:latin typeface="游ゴシック" panose="020B0400000000000000" pitchFamily="50" charset="-128"/>
              <a:ea typeface="游ゴシック" panose="020B0400000000000000" pitchFamily="50" charset="-128"/>
            </a:endParaRPr>
          </a:p>
          <a:p>
            <a:pPr algn="ctr"/>
            <a:endParaRPr kumimoji="1" lang="en-US" altLang="ja-JP" b="1" dirty="0">
              <a:latin typeface="游ゴシック" panose="020B0400000000000000" pitchFamily="50" charset="-128"/>
              <a:ea typeface="游ゴシック" panose="020B0400000000000000" pitchFamily="50" charset="-128"/>
            </a:endParaRPr>
          </a:p>
          <a:p>
            <a:pPr algn="ctr"/>
            <a:r>
              <a:rPr kumimoji="1" lang="ja-JP" altLang="en-US" b="1" dirty="0">
                <a:solidFill>
                  <a:schemeClr val="accent1"/>
                </a:solidFill>
                <a:latin typeface="游ゴシック" panose="020B0400000000000000" pitchFamily="50" charset="-128"/>
                <a:ea typeface="游ゴシック" panose="020B0400000000000000" pitchFamily="50" charset="-128"/>
              </a:rPr>
              <a:t>②ドメイン名入力</a:t>
            </a:r>
            <a:endParaRPr kumimoji="1" lang="en-US" altLang="ja-JP" b="1" dirty="0">
              <a:solidFill>
                <a:schemeClr val="accent1"/>
              </a:solidFill>
              <a:latin typeface="游ゴシック" panose="020B0400000000000000" pitchFamily="50" charset="-128"/>
              <a:ea typeface="游ゴシック" panose="020B0400000000000000" pitchFamily="50" charset="-128"/>
            </a:endParaRPr>
          </a:p>
          <a:p>
            <a:pPr algn="ctr"/>
            <a:r>
              <a:rPr kumimoji="1" lang="ja-JP" altLang="en-US" b="1" dirty="0">
                <a:latin typeface="游ゴシック" panose="020B0400000000000000" pitchFamily="50" charset="-128"/>
                <a:ea typeface="游ゴシック" panose="020B0400000000000000" pitchFamily="50" charset="-128"/>
              </a:rPr>
              <a:t>例）</a:t>
            </a:r>
            <a:r>
              <a:rPr kumimoji="1" lang="en-US" altLang="ja-JP" b="1" dirty="0">
                <a:latin typeface="游ゴシック" panose="020B0400000000000000" pitchFamily="50" charset="-128"/>
                <a:ea typeface="游ゴシック" panose="020B0400000000000000" pitchFamily="50" charset="-128"/>
              </a:rPr>
              <a:t>ichihachikai18</a:t>
            </a:r>
          </a:p>
          <a:p>
            <a:pPr algn="ctr"/>
            <a:endParaRPr kumimoji="1" lang="en-US" altLang="ja-JP" b="1" dirty="0">
              <a:latin typeface="游ゴシック" panose="020B0400000000000000" pitchFamily="50" charset="-128"/>
              <a:ea typeface="游ゴシック" panose="020B0400000000000000" pitchFamily="50" charset="-128"/>
            </a:endParaRPr>
          </a:p>
          <a:p>
            <a:pPr algn="ctr"/>
            <a:endParaRPr kumimoji="1" lang="en-US" altLang="ja-JP" b="1" dirty="0">
              <a:latin typeface="游ゴシック" panose="020B0400000000000000" pitchFamily="50" charset="-128"/>
              <a:ea typeface="游ゴシック" panose="020B0400000000000000" pitchFamily="50" charset="-128"/>
            </a:endParaRPr>
          </a:p>
          <a:p>
            <a:pPr algn="ctr"/>
            <a:r>
              <a:rPr kumimoji="1" lang="ja-JP" altLang="en-US" b="1" dirty="0">
                <a:solidFill>
                  <a:schemeClr val="accent1"/>
                </a:solidFill>
                <a:latin typeface="游ゴシック" panose="020B0400000000000000" pitchFamily="50" charset="-128"/>
                <a:ea typeface="游ゴシック" panose="020B0400000000000000" pitchFamily="50" charset="-128"/>
              </a:rPr>
              <a:t>③表示名入力</a:t>
            </a:r>
            <a:endParaRPr kumimoji="1" lang="en-US" altLang="ja-JP" b="1" dirty="0">
              <a:solidFill>
                <a:schemeClr val="accent1"/>
              </a:solidFill>
              <a:latin typeface="游ゴシック" panose="020B0400000000000000" pitchFamily="50" charset="-128"/>
              <a:ea typeface="游ゴシック" panose="020B0400000000000000" pitchFamily="50" charset="-128"/>
            </a:endParaRPr>
          </a:p>
          <a:p>
            <a:pPr algn="ctr"/>
            <a:r>
              <a:rPr kumimoji="1" lang="ja-JP" altLang="en-US" b="1" dirty="0">
                <a:latin typeface="游ゴシック" panose="020B0400000000000000" pitchFamily="50" charset="-128"/>
                <a:ea typeface="游ゴシック" panose="020B0400000000000000" pitchFamily="50" charset="-128"/>
              </a:rPr>
              <a:t>例）一八太郎</a:t>
            </a:r>
          </a:p>
        </p:txBody>
      </p:sp>
      <p:sp>
        <p:nvSpPr>
          <p:cNvPr id="7" name="下矢印 1">
            <a:extLst>
              <a:ext uri="{FF2B5EF4-FFF2-40B4-BE49-F238E27FC236}">
                <a16:creationId xmlns:a16="http://schemas.microsoft.com/office/drawing/2014/main" id="{F5B09658-A157-FACD-5E51-A4A18F204C64}"/>
              </a:ext>
            </a:extLst>
          </p:cNvPr>
          <p:cNvSpPr/>
          <p:nvPr/>
        </p:nvSpPr>
        <p:spPr>
          <a:xfrm>
            <a:off x="5638963" y="3355222"/>
            <a:ext cx="584776" cy="409325"/>
          </a:xfrm>
          <a:prstGeom prst="down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下矢印 1">
            <a:extLst>
              <a:ext uri="{FF2B5EF4-FFF2-40B4-BE49-F238E27FC236}">
                <a16:creationId xmlns:a16="http://schemas.microsoft.com/office/drawing/2014/main" id="{1C5D8FC7-B1B1-C8EB-447A-3F75675ABD37}"/>
              </a:ext>
            </a:extLst>
          </p:cNvPr>
          <p:cNvSpPr/>
          <p:nvPr/>
        </p:nvSpPr>
        <p:spPr>
          <a:xfrm>
            <a:off x="5638963" y="4453635"/>
            <a:ext cx="584776" cy="409325"/>
          </a:xfrm>
          <a:prstGeom prst="down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4182056914"/>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AC37CA81-844A-80CF-F904-A6E1470E725B}"/>
              </a:ext>
            </a:extLst>
          </p:cNvPr>
          <p:cNvSpPr>
            <a:spLocks noGrp="1"/>
          </p:cNvSpPr>
          <p:nvPr>
            <p:ph type="title"/>
          </p:nvPr>
        </p:nvSpPr>
        <p:spPr>
          <a:xfrm>
            <a:off x="577850" y="1671425"/>
            <a:ext cx="11023600" cy="1975653"/>
          </a:xfrm>
        </p:spPr>
        <p:txBody>
          <a:bodyPr>
            <a:normAutofit/>
          </a:bodyPr>
          <a:lstStyle/>
          <a:p>
            <a:pPr algn="ctr">
              <a:lnSpc>
                <a:spcPct val="150000"/>
              </a:lnSpc>
            </a:pPr>
            <a:r>
              <a:rPr kumimoji="1" lang="ja-JP" altLang="en-US" sz="3600" dirty="0"/>
              <a:t>社内広報で小さな良い出来事が記録として</a:t>
            </a:r>
            <a:br>
              <a:rPr kumimoji="1" lang="en-US" altLang="ja-JP" sz="3600" dirty="0"/>
            </a:br>
            <a:r>
              <a:rPr kumimoji="1" lang="ja-JP" altLang="en-US" sz="3600" dirty="0"/>
              <a:t>蓄積</a:t>
            </a:r>
            <a:r>
              <a:rPr lang="ja-JP" altLang="en-US" sz="3600" dirty="0"/>
              <a:t>されていくと</a:t>
            </a:r>
            <a:r>
              <a:rPr kumimoji="1" lang="ja-JP" altLang="en-US" sz="3600" dirty="0"/>
              <a:t>会社の「強み」として認識できる</a:t>
            </a:r>
          </a:p>
        </p:txBody>
      </p:sp>
      <p:sp>
        <p:nvSpPr>
          <p:cNvPr id="4" name="テキスト ボックス 3">
            <a:extLst>
              <a:ext uri="{FF2B5EF4-FFF2-40B4-BE49-F238E27FC236}">
                <a16:creationId xmlns:a16="http://schemas.microsoft.com/office/drawing/2014/main" id="{9BA798E8-9FC4-BEC1-7CBA-9DF08D2A3348}"/>
              </a:ext>
            </a:extLst>
          </p:cNvPr>
          <p:cNvSpPr txBox="1"/>
          <p:nvPr/>
        </p:nvSpPr>
        <p:spPr>
          <a:xfrm>
            <a:off x="2114551" y="3842557"/>
            <a:ext cx="7962900" cy="584775"/>
          </a:xfrm>
          <a:prstGeom prst="rect">
            <a:avLst/>
          </a:prstGeom>
          <a:noFill/>
        </p:spPr>
        <p:txBody>
          <a:bodyPr wrap="square" rtlCol="0">
            <a:spAutoFit/>
          </a:bodyPr>
          <a:lstStyle/>
          <a:p>
            <a:pPr algn="ctr"/>
            <a:r>
              <a:rPr lang="ja-JP" altLang="en-US" sz="3200" dirty="0"/>
              <a:t>「ブランディング」の種となり芽となる</a:t>
            </a:r>
            <a:endParaRPr lang="en-US" altLang="ja-JP" sz="3200" dirty="0"/>
          </a:p>
        </p:txBody>
      </p:sp>
      <p:sp>
        <p:nvSpPr>
          <p:cNvPr id="8" name="Date Placeholder 3">
            <a:extLst>
              <a:ext uri="{FF2B5EF4-FFF2-40B4-BE49-F238E27FC236}">
                <a16:creationId xmlns:a16="http://schemas.microsoft.com/office/drawing/2014/main" id="{52A970F9-9571-8E05-27FB-6F7764557D5F}"/>
              </a:ext>
            </a:extLst>
          </p:cNvPr>
          <p:cNvSpPr>
            <a:spLocks noGrp="1"/>
          </p:cNvSpPr>
          <p:nvPr>
            <p:ph type="dt" sz="half" idx="2"/>
          </p:nvPr>
        </p:nvSpPr>
        <p:spPr>
          <a:xfrm>
            <a:off x="7964424" y="6272784"/>
            <a:ext cx="3273552" cy="365125"/>
          </a:xfrm>
          <a:prstGeom prst="rect">
            <a:avLst/>
          </a:prstGeom>
        </p:spPr>
        <p:txBody>
          <a:bodyPr vert="horz" lIns="91440" tIns="45720" rIns="91440" bIns="45720" rtlCol="0" anchor="ctr"/>
          <a:lstStyle>
            <a:lvl1pPr algn="r">
              <a:defRPr sz="1400" b="1">
                <a:solidFill>
                  <a:schemeClr val="tx2"/>
                </a:solidFill>
              </a:defRPr>
            </a:lvl1pPr>
          </a:lstStyle>
          <a:p>
            <a:r>
              <a:rPr kumimoji="1" lang="ja-JP" altLang="en-US"/>
              <a:t>２０２６年３月１０日（火）</a:t>
            </a:r>
            <a:endParaRPr kumimoji="1" lang="ja-JP" altLang="en-US" dirty="0"/>
          </a:p>
        </p:txBody>
      </p:sp>
      <p:sp>
        <p:nvSpPr>
          <p:cNvPr id="10" name="フッター プレースホルダー 9">
            <a:extLst>
              <a:ext uri="{FF2B5EF4-FFF2-40B4-BE49-F238E27FC236}">
                <a16:creationId xmlns:a16="http://schemas.microsoft.com/office/drawing/2014/main" id="{2DD073C5-CEAB-CB1B-9FFB-AEE89BB39DDF}"/>
              </a:ext>
            </a:extLst>
          </p:cNvPr>
          <p:cNvSpPr>
            <a:spLocks noGrp="1"/>
          </p:cNvSpPr>
          <p:nvPr>
            <p:ph type="ftr" sz="quarter" idx="3"/>
          </p:nvPr>
        </p:nvSpPr>
        <p:spPr/>
        <p:txBody>
          <a:bodyPr/>
          <a:lstStyle/>
          <a:p>
            <a:r>
              <a:rPr kumimoji="1" lang="ja-JP" altLang="en-US"/>
              <a:t>一八会４６期３月例会</a:t>
            </a:r>
            <a:endParaRPr kumimoji="1" lang="ja-JP" altLang="en-US" dirty="0"/>
          </a:p>
        </p:txBody>
      </p:sp>
      <p:sp>
        <p:nvSpPr>
          <p:cNvPr id="3" name="テキスト ボックス 2">
            <a:extLst>
              <a:ext uri="{FF2B5EF4-FFF2-40B4-BE49-F238E27FC236}">
                <a16:creationId xmlns:a16="http://schemas.microsoft.com/office/drawing/2014/main" id="{FC4459E6-557A-49F8-FA02-934FF987CCC6}"/>
              </a:ext>
            </a:extLst>
          </p:cNvPr>
          <p:cNvSpPr txBox="1"/>
          <p:nvPr/>
        </p:nvSpPr>
        <p:spPr>
          <a:xfrm>
            <a:off x="1057410" y="348156"/>
            <a:ext cx="10893798" cy="707886"/>
          </a:xfrm>
          <a:prstGeom prst="rect">
            <a:avLst/>
          </a:prstGeom>
          <a:noFill/>
        </p:spPr>
        <p:txBody>
          <a:bodyPr wrap="square" rtlCol="0">
            <a:spAutoFit/>
          </a:bodyPr>
          <a:lstStyle/>
          <a:p>
            <a:r>
              <a:rPr kumimoji="1" lang="ja-JP" altLang="en-US" sz="4000" dirty="0"/>
              <a:t>会社の「強み」となる日が訪れる・・・</a:t>
            </a:r>
            <a:endParaRPr kumimoji="1" lang="en-US" altLang="ja-JP" sz="4000" dirty="0"/>
          </a:p>
        </p:txBody>
      </p:sp>
      <p:grpSp>
        <p:nvGrpSpPr>
          <p:cNvPr id="5" name="Group 6">
            <a:extLst>
              <a:ext uri="{FF2B5EF4-FFF2-40B4-BE49-F238E27FC236}">
                <a16:creationId xmlns:a16="http://schemas.microsoft.com/office/drawing/2014/main" id="{3F2C41F8-CCDE-F3E2-3487-47E6680A65AC}"/>
              </a:ext>
            </a:extLst>
          </p:cNvPr>
          <p:cNvGrpSpPr>
            <a:grpSpLocks noChangeAspect="1"/>
          </p:cNvGrpSpPr>
          <p:nvPr/>
        </p:nvGrpSpPr>
        <p:grpSpPr>
          <a:xfrm>
            <a:off x="570111" y="543400"/>
            <a:ext cx="352070" cy="352070"/>
            <a:chOff x="11361456" y="6195813"/>
            <a:chExt cx="548640" cy="548640"/>
          </a:xfrm>
        </p:grpSpPr>
        <p:sp>
          <p:nvSpPr>
            <p:cNvPr id="6" name="Oval 7">
              <a:extLst>
                <a:ext uri="{FF2B5EF4-FFF2-40B4-BE49-F238E27FC236}">
                  <a16:creationId xmlns:a16="http://schemas.microsoft.com/office/drawing/2014/main" id="{A1B556FA-B504-5D21-7A42-DF098EFA078B}"/>
                </a:ext>
              </a:extLst>
            </p:cNvPr>
            <p:cNvSpPr/>
            <p:nvPr/>
          </p:nvSpPr>
          <p:spPr>
            <a:xfrm>
              <a:off x="11361456" y="6195813"/>
              <a:ext cx="548640" cy="548640"/>
            </a:xfrm>
            <a:prstGeom prst="ellipse">
              <a:avLst/>
            </a:prstGeom>
            <a:blipFill dpi="0" rotWithShape="1">
              <a:blip r:embed="rId3">
                <a:duotone>
                  <a:schemeClr val="accent1">
                    <a:shade val="45000"/>
                    <a:satMod val="135000"/>
                  </a:schemeClr>
                  <a:prstClr val="white"/>
                </a:duotone>
                <a:extLst>
                  <a:ext uri="{BEBA8EAE-BF5A-486C-A8C5-ECC9F3942E4B}">
                    <a14:imgProps xmlns:a14="http://schemas.microsoft.com/office/drawing/2010/main">
                      <a14:imgLayer r:embed="rId4">
                        <a14:imgEffect>
                          <a14:saturation sat="95000"/>
                        </a14:imgEffect>
                        <a14:imgEffect>
                          <a14:brightnessContrast bright="-40000" contrast="20000"/>
                        </a14:imgEffect>
                      </a14:imgLayer>
                    </a14:imgProps>
                  </a:ext>
                </a:extLst>
              </a:blip>
              <a:srcRect/>
              <a:tile tx="50800" ty="0" sx="85000" sy="85000" flip="none" algn="tl"/>
            </a:blipFill>
            <a:ln w="25400" cap="flat" cmpd="sng" algn="ctr">
              <a:noFill/>
              <a:prstDash val="solid"/>
            </a:ln>
            <a:effectLst/>
          </p:spPr>
          <p:txBody>
            <a:bodyPr/>
            <a:lstStyle/>
            <a:p>
              <a:endParaRPr lang="ja-JP" altLang="en-US" dirty="0"/>
            </a:p>
          </p:txBody>
        </p:sp>
        <p:sp>
          <p:nvSpPr>
            <p:cNvPr id="7" name="Oval 8">
              <a:extLst>
                <a:ext uri="{FF2B5EF4-FFF2-40B4-BE49-F238E27FC236}">
                  <a16:creationId xmlns:a16="http://schemas.microsoft.com/office/drawing/2014/main" id="{744B31DC-E2DE-E456-26B8-A3285A5B27ED}"/>
                </a:ext>
              </a:extLst>
            </p:cNvPr>
            <p:cNvSpPr/>
            <p:nvPr/>
          </p:nvSpPr>
          <p:spPr>
            <a:xfrm>
              <a:off x="11396488" y="6230844"/>
              <a:ext cx="478576" cy="478578"/>
            </a:xfrm>
            <a:prstGeom prst="ellipse">
              <a:avLst/>
            </a:prstGeom>
            <a:noFill/>
            <a:ln w="12700" cap="flat" cmpd="sng" algn="ctr">
              <a:solidFill>
                <a:srgbClr val="FFFFFF"/>
              </a:solidFill>
              <a:prstDash val="solid"/>
            </a:ln>
            <a:effectLst/>
          </p:spPr>
          <p:txBody>
            <a:bodyPr/>
            <a:lstStyle/>
            <a:p>
              <a:endParaRPr lang="ja-JP" altLang="en-US"/>
            </a:p>
          </p:txBody>
        </p:sp>
      </p:grpSp>
      <p:sp>
        <p:nvSpPr>
          <p:cNvPr id="9" name="下矢印 1">
            <a:extLst>
              <a:ext uri="{FF2B5EF4-FFF2-40B4-BE49-F238E27FC236}">
                <a16:creationId xmlns:a16="http://schemas.microsoft.com/office/drawing/2014/main" id="{08D9FC51-BC7A-E43E-5CDB-7CC460BDA2D1}"/>
              </a:ext>
            </a:extLst>
          </p:cNvPr>
          <p:cNvSpPr/>
          <p:nvPr/>
        </p:nvSpPr>
        <p:spPr>
          <a:xfrm rot="16200000">
            <a:off x="1672780" y="3852203"/>
            <a:ext cx="584776" cy="565482"/>
          </a:xfrm>
          <a:prstGeom prst="downArrow">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ボックス 10">
            <a:extLst>
              <a:ext uri="{FF2B5EF4-FFF2-40B4-BE49-F238E27FC236}">
                <a16:creationId xmlns:a16="http://schemas.microsoft.com/office/drawing/2014/main" id="{95B84A13-469F-A60B-0DCB-2B65E4D37CBA}"/>
              </a:ext>
            </a:extLst>
          </p:cNvPr>
          <p:cNvSpPr txBox="1"/>
          <p:nvPr/>
        </p:nvSpPr>
        <p:spPr>
          <a:xfrm>
            <a:off x="1855901" y="5251360"/>
            <a:ext cx="8480207" cy="954107"/>
          </a:xfrm>
          <a:prstGeom prst="rect">
            <a:avLst/>
          </a:prstGeom>
          <a:noFill/>
          <a:ln>
            <a:solidFill>
              <a:schemeClr val="accent2"/>
            </a:solidFill>
          </a:ln>
        </p:spPr>
        <p:txBody>
          <a:bodyPr wrap="none" rtlCol="0">
            <a:spAutoFit/>
          </a:bodyPr>
          <a:lstStyle/>
          <a:p>
            <a:pPr algn="ctr"/>
            <a:r>
              <a:rPr kumimoji="1" lang="ja-JP" altLang="en-US" sz="2800" b="1" dirty="0">
                <a:solidFill>
                  <a:schemeClr val="accent2"/>
                </a:solidFill>
              </a:rPr>
              <a:t>ブランディングとは作ろうとするものではなく</a:t>
            </a:r>
            <a:endParaRPr kumimoji="1" lang="en-US" altLang="ja-JP" sz="2800" b="1" dirty="0">
              <a:solidFill>
                <a:schemeClr val="accent2"/>
              </a:solidFill>
            </a:endParaRPr>
          </a:p>
          <a:p>
            <a:pPr algn="ctr"/>
            <a:r>
              <a:rPr kumimoji="1" lang="ja-JP" altLang="en-US" sz="2800" b="1" dirty="0">
                <a:solidFill>
                  <a:schemeClr val="accent2"/>
                </a:solidFill>
              </a:rPr>
              <a:t>良い出来事の蓄積から生まれるものかもしれません</a:t>
            </a:r>
          </a:p>
        </p:txBody>
      </p:sp>
    </p:spTree>
    <p:extLst>
      <p:ext uri="{BB962C8B-B14F-4D97-AF65-F5344CB8AC3E}">
        <p14:creationId xmlns:p14="http://schemas.microsoft.com/office/powerpoint/2010/main" val="1077421990"/>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011DFCDF-61D2-447E-8BB5-F4C7A1C4FB00}"/>
              </a:ext>
            </a:extLst>
          </p:cNvPr>
          <p:cNvSpPr>
            <a:spLocks noGrp="1"/>
          </p:cNvSpPr>
          <p:nvPr>
            <p:ph type="title"/>
          </p:nvPr>
        </p:nvSpPr>
        <p:spPr>
          <a:xfrm>
            <a:off x="1090643" y="2741612"/>
            <a:ext cx="10515600" cy="1133475"/>
          </a:xfrm>
        </p:spPr>
        <p:txBody>
          <a:bodyPr>
            <a:normAutofit fontScale="90000"/>
          </a:bodyPr>
          <a:lstStyle/>
          <a:p>
            <a:r>
              <a:rPr lang="ja-JP" altLang="en-US" sz="4800" dirty="0"/>
              <a:t>外部へ発信しないより発信する方が良い</a:t>
            </a:r>
            <a:endParaRPr kumimoji="1" lang="ja-JP" altLang="en-US" sz="4800" dirty="0"/>
          </a:p>
        </p:txBody>
      </p:sp>
      <p:sp>
        <p:nvSpPr>
          <p:cNvPr id="7" name="Date Placeholder 3">
            <a:extLst>
              <a:ext uri="{FF2B5EF4-FFF2-40B4-BE49-F238E27FC236}">
                <a16:creationId xmlns:a16="http://schemas.microsoft.com/office/drawing/2014/main" id="{900981EB-8787-2A89-0F9A-52A8959BA779}"/>
              </a:ext>
            </a:extLst>
          </p:cNvPr>
          <p:cNvSpPr>
            <a:spLocks noGrp="1"/>
          </p:cNvSpPr>
          <p:nvPr>
            <p:ph type="dt" sz="half" idx="2"/>
          </p:nvPr>
        </p:nvSpPr>
        <p:spPr>
          <a:xfrm>
            <a:off x="7964424" y="6272784"/>
            <a:ext cx="3273552" cy="365125"/>
          </a:xfrm>
          <a:prstGeom prst="rect">
            <a:avLst/>
          </a:prstGeom>
        </p:spPr>
        <p:txBody>
          <a:bodyPr vert="horz" lIns="91440" tIns="45720" rIns="91440" bIns="45720" rtlCol="0" anchor="ctr"/>
          <a:lstStyle>
            <a:lvl1pPr algn="r">
              <a:defRPr sz="1400" b="1">
                <a:solidFill>
                  <a:schemeClr val="tx2"/>
                </a:solidFill>
              </a:defRPr>
            </a:lvl1pPr>
          </a:lstStyle>
          <a:p>
            <a:r>
              <a:rPr kumimoji="1" lang="ja-JP" altLang="en-US"/>
              <a:t>２０２６年３月１０日（火）</a:t>
            </a:r>
            <a:endParaRPr kumimoji="1" lang="ja-JP" altLang="en-US" dirty="0"/>
          </a:p>
        </p:txBody>
      </p:sp>
      <p:sp>
        <p:nvSpPr>
          <p:cNvPr id="9" name="フッター プレースホルダー 8">
            <a:extLst>
              <a:ext uri="{FF2B5EF4-FFF2-40B4-BE49-F238E27FC236}">
                <a16:creationId xmlns:a16="http://schemas.microsoft.com/office/drawing/2014/main" id="{1F0A3057-9DE0-7235-42F1-E3D1B57962E1}"/>
              </a:ext>
            </a:extLst>
          </p:cNvPr>
          <p:cNvSpPr>
            <a:spLocks noGrp="1"/>
          </p:cNvSpPr>
          <p:nvPr>
            <p:ph type="ftr" sz="quarter" idx="3"/>
          </p:nvPr>
        </p:nvSpPr>
        <p:spPr/>
        <p:txBody>
          <a:bodyPr/>
          <a:lstStyle/>
          <a:p>
            <a:r>
              <a:rPr kumimoji="1" lang="ja-JP" altLang="en-US"/>
              <a:t>一八会４６期３月例会</a:t>
            </a:r>
            <a:endParaRPr kumimoji="1" lang="ja-JP" altLang="en-US" dirty="0"/>
          </a:p>
        </p:txBody>
      </p:sp>
    </p:spTree>
    <p:extLst>
      <p:ext uri="{BB962C8B-B14F-4D97-AF65-F5344CB8AC3E}">
        <p14:creationId xmlns:p14="http://schemas.microsoft.com/office/powerpoint/2010/main" val="2356390596"/>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4A0292A9-0E4F-30A4-C54E-CDDAC29A7CEF}"/>
              </a:ext>
            </a:extLst>
          </p:cNvPr>
          <p:cNvSpPr>
            <a:spLocks noGrp="1"/>
          </p:cNvSpPr>
          <p:nvPr>
            <p:ph type="title"/>
          </p:nvPr>
        </p:nvSpPr>
        <p:spPr>
          <a:xfrm>
            <a:off x="4815696" y="2769062"/>
            <a:ext cx="2560608" cy="1058514"/>
          </a:xfrm>
        </p:spPr>
        <p:txBody>
          <a:bodyPr>
            <a:normAutofit/>
          </a:bodyPr>
          <a:lstStyle/>
          <a:p>
            <a:pPr algn="ctr"/>
            <a:r>
              <a:rPr kumimoji="1" lang="ja-JP" altLang="en-US" sz="4800" dirty="0"/>
              <a:t>まとめ</a:t>
            </a:r>
          </a:p>
        </p:txBody>
      </p:sp>
      <p:sp>
        <p:nvSpPr>
          <p:cNvPr id="7" name="Date Placeholder 3">
            <a:extLst>
              <a:ext uri="{FF2B5EF4-FFF2-40B4-BE49-F238E27FC236}">
                <a16:creationId xmlns:a16="http://schemas.microsoft.com/office/drawing/2014/main" id="{54E0F772-1F46-3296-93CA-D81092F4B8F5}"/>
              </a:ext>
            </a:extLst>
          </p:cNvPr>
          <p:cNvSpPr>
            <a:spLocks noGrp="1"/>
          </p:cNvSpPr>
          <p:nvPr>
            <p:ph type="dt" sz="half" idx="2"/>
          </p:nvPr>
        </p:nvSpPr>
        <p:spPr>
          <a:xfrm>
            <a:off x="7964424" y="6272784"/>
            <a:ext cx="3273552" cy="365125"/>
          </a:xfrm>
          <a:prstGeom prst="rect">
            <a:avLst/>
          </a:prstGeom>
        </p:spPr>
        <p:txBody>
          <a:bodyPr vert="horz" lIns="91440" tIns="45720" rIns="91440" bIns="45720" rtlCol="0" anchor="ctr"/>
          <a:lstStyle>
            <a:lvl1pPr algn="r">
              <a:defRPr sz="1400" b="1">
                <a:solidFill>
                  <a:schemeClr val="tx2"/>
                </a:solidFill>
              </a:defRPr>
            </a:lvl1pPr>
          </a:lstStyle>
          <a:p>
            <a:r>
              <a:rPr kumimoji="1" lang="ja-JP" altLang="en-US"/>
              <a:t>２０２６年３月１０日（火）</a:t>
            </a:r>
            <a:endParaRPr kumimoji="1" lang="ja-JP" altLang="en-US" dirty="0"/>
          </a:p>
        </p:txBody>
      </p:sp>
      <p:sp>
        <p:nvSpPr>
          <p:cNvPr id="9" name="フッター プレースホルダー 8">
            <a:extLst>
              <a:ext uri="{FF2B5EF4-FFF2-40B4-BE49-F238E27FC236}">
                <a16:creationId xmlns:a16="http://schemas.microsoft.com/office/drawing/2014/main" id="{2F7D4A22-7FBB-AA09-AFD5-55ECF21C3363}"/>
              </a:ext>
            </a:extLst>
          </p:cNvPr>
          <p:cNvSpPr>
            <a:spLocks noGrp="1"/>
          </p:cNvSpPr>
          <p:nvPr>
            <p:ph type="ftr" sz="quarter" idx="3"/>
          </p:nvPr>
        </p:nvSpPr>
        <p:spPr/>
        <p:txBody>
          <a:bodyPr/>
          <a:lstStyle/>
          <a:p>
            <a:r>
              <a:rPr kumimoji="1" lang="ja-JP" altLang="en-US"/>
              <a:t>一八会４６期３月例会</a:t>
            </a:r>
            <a:endParaRPr kumimoji="1" lang="ja-JP" altLang="en-US" dirty="0"/>
          </a:p>
        </p:txBody>
      </p:sp>
    </p:spTree>
    <p:extLst>
      <p:ext uri="{BB962C8B-B14F-4D97-AF65-F5344CB8AC3E}">
        <p14:creationId xmlns:p14="http://schemas.microsoft.com/office/powerpoint/2010/main" val="3469241197"/>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テキスト ボックス 14">
            <a:extLst>
              <a:ext uri="{FF2B5EF4-FFF2-40B4-BE49-F238E27FC236}">
                <a16:creationId xmlns:a16="http://schemas.microsoft.com/office/drawing/2014/main" id="{59DD7D97-EE72-8C0C-E718-1D0F5A19FDCE}"/>
              </a:ext>
            </a:extLst>
          </p:cNvPr>
          <p:cNvSpPr txBox="1"/>
          <p:nvPr/>
        </p:nvSpPr>
        <p:spPr>
          <a:xfrm>
            <a:off x="1888706" y="655985"/>
            <a:ext cx="8505645" cy="4093428"/>
          </a:xfrm>
          <a:prstGeom prst="rect">
            <a:avLst/>
          </a:prstGeom>
          <a:noFill/>
        </p:spPr>
        <p:txBody>
          <a:bodyPr wrap="square" rtlCol="0">
            <a:spAutoFit/>
          </a:bodyPr>
          <a:lstStyle/>
          <a:p>
            <a:r>
              <a:rPr kumimoji="1" lang="ja-JP" altLang="en-US" sz="3200" dirty="0"/>
              <a:t>良い出来事を見つけて共有する事が広報</a:t>
            </a:r>
            <a:endParaRPr kumimoji="1" lang="en-US" altLang="ja-JP" sz="3200" dirty="0"/>
          </a:p>
          <a:p>
            <a:endParaRPr lang="en-US" altLang="ja-JP" sz="2800" dirty="0"/>
          </a:p>
          <a:p>
            <a:r>
              <a:rPr kumimoji="1" lang="ja-JP" altLang="en-US" sz="2800" dirty="0"/>
              <a:t>　　→　経営行為である　</a:t>
            </a:r>
            <a:endParaRPr kumimoji="1" lang="en-US" altLang="ja-JP" sz="2800" dirty="0"/>
          </a:p>
          <a:p>
            <a:endParaRPr lang="en-US" altLang="ja-JP" sz="2800" dirty="0"/>
          </a:p>
          <a:p>
            <a:endParaRPr lang="en-US" altLang="ja-JP" sz="2800" dirty="0"/>
          </a:p>
          <a:p>
            <a:r>
              <a:rPr lang="ja-JP" altLang="en-US" sz="3200" dirty="0"/>
              <a:t>良い出来事の共有を記録する</a:t>
            </a:r>
            <a:endParaRPr lang="en-US" altLang="ja-JP" sz="3200" dirty="0"/>
          </a:p>
          <a:p>
            <a:endParaRPr lang="en-US" altLang="ja-JP" sz="2800" dirty="0"/>
          </a:p>
          <a:p>
            <a:r>
              <a:rPr lang="ja-JP" altLang="en-US" sz="2800" dirty="0"/>
              <a:t>　　→　継続して積み上げ、振り返れる事で</a:t>
            </a:r>
            <a:endParaRPr lang="en-US" altLang="ja-JP" sz="2800" dirty="0"/>
          </a:p>
          <a:p>
            <a:r>
              <a:rPr lang="ja-JP" altLang="en-US" sz="2800" dirty="0">
                <a:solidFill>
                  <a:schemeClr val="bg1"/>
                </a:solidFill>
              </a:rPr>
              <a:t>　　→　</a:t>
            </a:r>
            <a:r>
              <a:rPr lang="ja-JP" altLang="en-US" sz="2800" dirty="0"/>
              <a:t>意識が強まりして会社の文化となる</a:t>
            </a:r>
            <a:endParaRPr lang="en-US" altLang="ja-JP" sz="2800" dirty="0"/>
          </a:p>
        </p:txBody>
      </p:sp>
      <p:sp>
        <p:nvSpPr>
          <p:cNvPr id="6" name="Date Placeholder 3">
            <a:extLst>
              <a:ext uri="{FF2B5EF4-FFF2-40B4-BE49-F238E27FC236}">
                <a16:creationId xmlns:a16="http://schemas.microsoft.com/office/drawing/2014/main" id="{653A34F1-780C-E84B-890D-FEE6AAFA9968}"/>
              </a:ext>
            </a:extLst>
          </p:cNvPr>
          <p:cNvSpPr>
            <a:spLocks noGrp="1"/>
          </p:cNvSpPr>
          <p:nvPr>
            <p:ph type="dt" sz="half" idx="2"/>
          </p:nvPr>
        </p:nvSpPr>
        <p:spPr>
          <a:xfrm>
            <a:off x="7964424" y="6272784"/>
            <a:ext cx="3273552" cy="365125"/>
          </a:xfrm>
          <a:prstGeom prst="rect">
            <a:avLst/>
          </a:prstGeom>
        </p:spPr>
        <p:txBody>
          <a:bodyPr vert="horz" lIns="91440" tIns="45720" rIns="91440" bIns="45720" rtlCol="0" anchor="ctr"/>
          <a:lstStyle>
            <a:lvl1pPr algn="r">
              <a:defRPr sz="1400" b="1">
                <a:solidFill>
                  <a:schemeClr val="tx2"/>
                </a:solidFill>
              </a:defRPr>
            </a:lvl1pPr>
          </a:lstStyle>
          <a:p>
            <a:r>
              <a:rPr kumimoji="1" lang="ja-JP" altLang="en-US"/>
              <a:t>２０２６年３月１０日（火）</a:t>
            </a:r>
            <a:endParaRPr kumimoji="1" lang="ja-JP" altLang="en-US" dirty="0"/>
          </a:p>
        </p:txBody>
      </p:sp>
      <p:sp>
        <p:nvSpPr>
          <p:cNvPr id="8" name="フッター プレースホルダー 7">
            <a:extLst>
              <a:ext uri="{FF2B5EF4-FFF2-40B4-BE49-F238E27FC236}">
                <a16:creationId xmlns:a16="http://schemas.microsoft.com/office/drawing/2014/main" id="{6AB777C0-142D-060F-F5AF-314407E0FE02}"/>
              </a:ext>
            </a:extLst>
          </p:cNvPr>
          <p:cNvSpPr>
            <a:spLocks noGrp="1"/>
          </p:cNvSpPr>
          <p:nvPr>
            <p:ph type="ftr" sz="quarter" idx="3"/>
          </p:nvPr>
        </p:nvSpPr>
        <p:spPr/>
        <p:txBody>
          <a:bodyPr/>
          <a:lstStyle/>
          <a:p>
            <a:r>
              <a:rPr kumimoji="1" lang="ja-JP" altLang="en-US"/>
              <a:t>一八会４６期３月例会</a:t>
            </a:r>
            <a:endParaRPr kumimoji="1" lang="ja-JP" altLang="en-US" dirty="0"/>
          </a:p>
        </p:txBody>
      </p:sp>
      <p:grpSp>
        <p:nvGrpSpPr>
          <p:cNvPr id="2" name="Group 6">
            <a:extLst>
              <a:ext uri="{FF2B5EF4-FFF2-40B4-BE49-F238E27FC236}">
                <a16:creationId xmlns:a16="http://schemas.microsoft.com/office/drawing/2014/main" id="{BF6C1535-A0E5-CF5D-33CB-4633505E5383}"/>
              </a:ext>
            </a:extLst>
          </p:cNvPr>
          <p:cNvGrpSpPr>
            <a:grpSpLocks noChangeAspect="1"/>
          </p:cNvGrpSpPr>
          <p:nvPr/>
        </p:nvGrpSpPr>
        <p:grpSpPr>
          <a:xfrm>
            <a:off x="1445579" y="816450"/>
            <a:ext cx="352070" cy="352070"/>
            <a:chOff x="11361456" y="6195813"/>
            <a:chExt cx="548640" cy="548640"/>
          </a:xfrm>
        </p:grpSpPr>
        <p:sp>
          <p:nvSpPr>
            <p:cNvPr id="3" name="Oval 7">
              <a:extLst>
                <a:ext uri="{FF2B5EF4-FFF2-40B4-BE49-F238E27FC236}">
                  <a16:creationId xmlns:a16="http://schemas.microsoft.com/office/drawing/2014/main" id="{DB27DCC6-CF69-2F5A-C5D6-BDE95388C431}"/>
                </a:ext>
              </a:extLst>
            </p:cNvPr>
            <p:cNvSpPr/>
            <p:nvPr/>
          </p:nvSpPr>
          <p:spPr>
            <a:xfrm>
              <a:off x="11361456" y="6195813"/>
              <a:ext cx="548640" cy="548640"/>
            </a:xfrm>
            <a:prstGeom prst="ellipse">
              <a:avLst/>
            </a:prstGeom>
            <a:blipFill dpi="0" rotWithShape="1">
              <a:blip r:embed="rId3">
                <a:duotone>
                  <a:schemeClr val="accent1">
                    <a:shade val="45000"/>
                    <a:satMod val="135000"/>
                  </a:schemeClr>
                  <a:prstClr val="white"/>
                </a:duotone>
                <a:extLst>
                  <a:ext uri="{BEBA8EAE-BF5A-486C-A8C5-ECC9F3942E4B}">
                    <a14:imgProps xmlns:a14="http://schemas.microsoft.com/office/drawing/2010/main">
                      <a14:imgLayer r:embed="rId4">
                        <a14:imgEffect>
                          <a14:saturation sat="95000"/>
                        </a14:imgEffect>
                        <a14:imgEffect>
                          <a14:brightnessContrast bright="-40000" contrast="20000"/>
                        </a14:imgEffect>
                      </a14:imgLayer>
                    </a14:imgProps>
                  </a:ext>
                </a:extLst>
              </a:blip>
              <a:srcRect/>
              <a:tile tx="50800" ty="0" sx="85000" sy="85000" flip="none" algn="tl"/>
            </a:blipFill>
            <a:ln w="25400" cap="flat" cmpd="sng" algn="ctr">
              <a:noFill/>
              <a:prstDash val="solid"/>
            </a:ln>
            <a:effectLst/>
          </p:spPr>
          <p:txBody>
            <a:bodyPr/>
            <a:lstStyle/>
            <a:p>
              <a:endParaRPr lang="ja-JP" altLang="en-US" dirty="0"/>
            </a:p>
          </p:txBody>
        </p:sp>
        <p:sp>
          <p:nvSpPr>
            <p:cNvPr id="4" name="Oval 8">
              <a:extLst>
                <a:ext uri="{FF2B5EF4-FFF2-40B4-BE49-F238E27FC236}">
                  <a16:creationId xmlns:a16="http://schemas.microsoft.com/office/drawing/2014/main" id="{1F28DD02-C24E-08D6-0497-80A2A857416F}"/>
                </a:ext>
              </a:extLst>
            </p:cNvPr>
            <p:cNvSpPr/>
            <p:nvPr/>
          </p:nvSpPr>
          <p:spPr>
            <a:xfrm>
              <a:off x="11396488" y="6230844"/>
              <a:ext cx="478576" cy="478578"/>
            </a:xfrm>
            <a:prstGeom prst="ellipse">
              <a:avLst/>
            </a:prstGeom>
            <a:noFill/>
            <a:ln w="12700" cap="flat" cmpd="sng" algn="ctr">
              <a:solidFill>
                <a:srgbClr val="FFFFFF"/>
              </a:solidFill>
              <a:prstDash val="solid"/>
            </a:ln>
            <a:effectLst/>
          </p:spPr>
          <p:txBody>
            <a:bodyPr/>
            <a:lstStyle/>
            <a:p>
              <a:endParaRPr lang="ja-JP" altLang="en-US"/>
            </a:p>
          </p:txBody>
        </p:sp>
      </p:grpSp>
      <p:grpSp>
        <p:nvGrpSpPr>
          <p:cNvPr id="5" name="Group 6">
            <a:extLst>
              <a:ext uri="{FF2B5EF4-FFF2-40B4-BE49-F238E27FC236}">
                <a16:creationId xmlns:a16="http://schemas.microsoft.com/office/drawing/2014/main" id="{A187F0A3-89F1-0EB3-E194-5E0301F0F5E1}"/>
              </a:ext>
            </a:extLst>
          </p:cNvPr>
          <p:cNvGrpSpPr>
            <a:grpSpLocks noChangeAspect="1"/>
          </p:cNvGrpSpPr>
          <p:nvPr/>
        </p:nvGrpSpPr>
        <p:grpSpPr>
          <a:xfrm>
            <a:off x="1445579" y="3019900"/>
            <a:ext cx="352070" cy="352070"/>
            <a:chOff x="11361456" y="6195813"/>
            <a:chExt cx="548640" cy="548640"/>
          </a:xfrm>
        </p:grpSpPr>
        <p:sp>
          <p:nvSpPr>
            <p:cNvPr id="7" name="Oval 7">
              <a:extLst>
                <a:ext uri="{FF2B5EF4-FFF2-40B4-BE49-F238E27FC236}">
                  <a16:creationId xmlns:a16="http://schemas.microsoft.com/office/drawing/2014/main" id="{221CBF92-75C0-5CC9-3C55-36E98EB97FE1}"/>
                </a:ext>
              </a:extLst>
            </p:cNvPr>
            <p:cNvSpPr/>
            <p:nvPr/>
          </p:nvSpPr>
          <p:spPr>
            <a:xfrm>
              <a:off x="11361456" y="6195813"/>
              <a:ext cx="548640" cy="548640"/>
            </a:xfrm>
            <a:prstGeom prst="ellipse">
              <a:avLst/>
            </a:prstGeom>
            <a:blipFill dpi="0" rotWithShape="1">
              <a:blip r:embed="rId3">
                <a:duotone>
                  <a:schemeClr val="accent1">
                    <a:shade val="45000"/>
                    <a:satMod val="135000"/>
                  </a:schemeClr>
                  <a:prstClr val="white"/>
                </a:duotone>
                <a:extLst>
                  <a:ext uri="{BEBA8EAE-BF5A-486C-A8C5-ECC9F3942E4B}">
                    <a14:imgProps xmlns:a14="http://schemas.microsoft.com/office/drawing/2010/main">
                      <a14:imgLayer r:embed="rId4">
                        <a14:imgEffect>
                          <a14:saturation sat="95000"/>
                        </a14:imgEffect>
                        <a14:imgEffect>
                          <a14:brightnessContrast bright="-40000" contrast="20000"/>
                        </a14:imgEffect>
                      </a14:imgLayer>
                    </a14:imgProps>
                  </a:ext>
                </a:extLst>
              </a:blip>
              <a:srcRect/>
              <a:tile tx="50800" ty="0" sx="85000" sy="85000" flip="none" algn="tl"/>
            </a:blipFill>
            <a:ln w="25400" cap="flat" cmpd="sng" algn="ctr">
              <a:noFill/>
              <a:prstDash val="solid"/>
            </a:ln>
            <a:effectLst/>
          </p:spPr>
          <p:txBody>
            <a:bodyPr/>
            <a:lstStyle/>
            <a:p>
              <a:endParaRPr lang="ja-JP" altLang="en-US" dirty="0"/>
            </a:p>
          </p:txBody>
        </p:sp>
        <p:sp>
          <p:nvSpPr>
            <p:cNvPr id="9" name="Oval 8">
              <a:extLst>
                <a:ext uri="{FF2B5EF4-FFF2-40B4-BE49-F238E27FC236}">
                  <a16:creationId xmlns:a16="http://schemas.microsoft.com/office/drawing/2014/main" id="{53DA6EE9-1A8B-AB10-8AA6-2B6792994256}"/>
                </a:ext>
              </a:extLst>
            </p:cNvPr>
            <p:cNvSpPr/>
            <p:nvPr/>
          </p:nvSpPr>
          <p:spPr>
            <a:xfrm>
              <a:off x="11396488" y="6230844"/>
              <a:ext cx="478576" cy="478578"/>
            </a:xfrm>
            <a:prstGeom prst="ellipse">
              <a:avLst/>
            </a:prstGeom>
            <a:noFill/>
            <a:ln w="12700" cap="flat" cmpd="sng" algn="ctr">
              <a:solidFill>
                <a:srgbClr val="FFFFFF"/>
              </a:solidFill>
              <a:prstDash val="solid"/>
            </a:ln>
            <a:effectLst/>
          </p:spPr>
          <p:txBody>
            <a:bodyPr/>
            <a:lstStyle/>
            <a:p>
              <a:endParaRPr lang="ja-JP" altLang="en-US"/>
            </a:p>
          </p:txBody>
        </p:sp>
      </p:grpSp>
      <p:sp>
        <p:nvSpPr>
          <p:cNvPr id="10" name="下矢印 1">
            <a:extLst>
              <a:ext uri="{FF2B5EF4-FFF2-40B4-BE49-F238E27FC236}">
                <a16:creationId xmlns:a16="http://schemas.microsoft.com/office/drawing/2014/main" id="{25E058B8-D012-17AD-6418-345F6151E199}"/>
              </a:ext>
            </a:extLst>
          </p:cNvPr>
          <p:cNvSpPr/>
          <p:nvPr/>
        </p:nvSpPr>
        <p:spPr>
          <a:xfrm rot="16200000">
            <a:off x="2490927" y="1552835"/>
            <a:ext cx="584776" cy="565482"/>
          </a:xfrm>
          <a:prstGeom prst="downArrow">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下矢印 1">
            <a:extLst>
              <a:ext uri="{FF2B5EF4-FFF2-40B4-BE49-F238E27FC236}">
                <a16:creationId xmlns:a16="http://schemas.microsoft.com/office/drawing/2014/main" id="{E5312DED-39A3-2B19-59B7-A19F0D6D31B2}"/>
              </a:ext>
            </a:extLst>
          </p:cNvPr>
          <p:cNvSpPr/>
          <p:nvPr/>
        </p:nvSpPr>
        <p:spPr>
          <a:xfrm rot="16200000">
            <a:off x="2490927" y="3782688"/>
            <a:ext cx="584776" cy="565482"/>
          </a:xfrm>
          <a:prstGeom prst="downArrow">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3065125749"/>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3C87E3F2-7E93-1068-03DC-45B2B841AF1B}"/>
              </a:ext>
            </a:extLst>
          </p:cNvPr>
          <p:cNvSpPr>
            <a:spLocks noGrp="1"/>
          </p:cNvSpPr>
          <p:nvPr>
            <p:ph type="title"/>
          </p:nvPr>
        </p:nvSpPr>
        <p:spPr>
          <a:xfrm>
            <a:off x="508000" y="311150"/>
            <a:ext cx="11176000" cy="4343400"/>
          </a:xfrm>
        </p:spPr>
        <p:txBody>
          <a:bodyPr>
            <a:normAutofit fontScale="90000"/>
          </a:bodyPr>
          <a:lstStyle/>
          <a:p>
            <a:pPr algn="ctr">
              <a:lnSpc>
                <a:spcPct val="150000"/>
              </a:lnSpc>
            </a:pPr>
            <a:r>
              <a:rPr kumimoji="1" lang="en-US" altLang="ja-JP" sz="4400" dirty="0"/>
              <a:t>46</a:t>
            </a:r>
            <a:r>
              <a:rPr kumimoji="1" lang="ja-JP" altLang="en-US" sz="4400" dirty="0"/>
              <a:t>期一八会</a:t>
            </a:r>
            <a:br>
              <a:rPr kumimoji="1" lang="en-US" altLang="ja-JP" sz="4400" dirty="0"/>
            </a:br>
            <a:r>
              <a:rPr kumimoji="1" lang="ja-JP" altLang="en-US" sz="4400" dirty="0"/>
              <a:t>メインテーマ「力強い経営」</a:t>
            </a:r>
            <a:br>
              <a:rPr kumimoji="1" lang="en-US" altLang="ja-JP" sz="4400" dirty="0"/>
            </a:br>
            <a:r>
              <a:rPr kumimoji="1" lang="ja-JP" altLang="en-US" sz="3200" dirty="0"/>
              <a:t>～自社の発展と継続のために～</a:t>
            </a:r>
            <a:br>
              <a:rPr kumimoji="1" lang="en-US" altLang="ja-JP" sz="3200" dirty="0"/>
            </a:br>
            <a:br>
              <a:rPr kumimoji="1" lang="en-US" altLang="ja-JP" sz="3200" dirty="0"/>
            </a:br>
            <a:r>
              <a:rPr kumimoji="1" lang="ja-JP" altLang="en-US" sz="4400" b="1" dirty="0">
                <a:solidFill>
                  <a:schemeClr val="accent2"/>
                </a:solidFill>
              </a:rPr>
              <a:t>一年間ありがとうございました！</a:t>
            </a:r>
          </a:p>
        </p:txBody>
      </p:sp>
      <p:sp>
        <p:nvSpPr>
          <p:cNvPr id="4" name="日付プレースホルダー 3">
            <a:extLst>
              <a:ext uri="{FF2B5EF4-FFF2-40B4-BE49-F238E27FC236}">
                <a16:creationId xmlns:a16="http://schemas.microsoft.com/office/drawing/2014/main" id="{705D8704-5429-054F-CBC2-B7B620266538}"/>
              </a:ext>
            </a:extLst>
          </p:cNvPr>
          <p:cNvSpPr>
            <a:spLocks noGrp="1"/>
          </p:cNvSpPr>
          <p:nvPr>
            <p:ph type="dt" sz="half" idx="2"/>
          </p:nvPr>
        </p:nvSpPr>
        <p:spPr/>
        <p:txBody>
          <a:bodyPr/>
          <a:lstStyle/>
          <a:p>
            <a:r>
              <a:rPr kumimoji="1" lang="ja-JP" altLang="en-US"/>
              <a:t>２０２６年３月１０日（火）</a:t>
            </a:r>
            <a:endParaRPr kumimoji="1" lang="ja-JP" altLang="en-US" dirty="0"/>
          </a:p>
        </p:txBody>
      </p:sp>
      <p:sp>
        <p:nvSpPr>
          <p:cNvPr id="5" name="フッター プレースホルダー 4">
            <a:extLst>
              <a:ext uri="{FF2B5EF4-FFF2-40B4-BE49-F238E27FC236}">
                <a16:creationId xmlns:a16="http://schemas.microsoft.com/office/drawing/2014/main" id="{2B6912F2-34AF-5C6D-35D0-11ADFE4ECC2C}"/>
              </a:ext>
            </a:extLst>
          </p:cNvPr>
          <p:cNvSpPr>
            <a:spLocks noGrp="1"/>
          </p:cNvSpPr>
          <p:nvPr>
            <p:ph type="ftr" sz="quarter" idx="3"/>
          </p:nvPr>
        </p:nvSpPr>
        <p:spPr/>
        <p:txBody>
          <a:bodyPr/>
          <a:lstStyle/>
          <a:p>
            <a:r>
              <a:rPr kumimoji="1" lang="ja-JP" altLang="en-US"/>
              <a:t>一八会４６期３月例会</a:t>
            </a:r>
            <a:endParaRPr kumimoji="1" lang="ja-JP" altLang="en-US" dirty="0"/>
          </a:p>
        </p:txBody>
      </p:sp>
      <p:sp>
        <p:nvSpPr>
          <p:cNvPr id="6" name="テキスト ボックス 5">
            <a:extLst>
              <a:ext uri="{FF2B5EF4-FFF2-40B4-BE49-F238E27FC236}">
                <a16:creationId xmlns:a16="http://schemas.microsoft.com/office/drawing/2014/main" id="{C22D08EE-4443-0C83-3E5C-8567BE8CFF29}"/>
              </a:ext>
            </a:extLst>
          </p:cNvPr>
          <p:cNvSpPr txBox="1"/>
          <p:nvPr/>
        </p:nvSpPr>
        <p:spPr>
          <a:xfrm>
            <a:off x="3054149" y="5034871"/>
            <a:ext cx="6083717" cy="1015663"/>
          </a:xfrm>
          <a:prstGeom prst="rect">
            <a:avLst/>
          </a:prstGeom>
          <a:noFill/>
          <a:ln>
            <a:noFill/>
          </a:ln>
        </p:spPr>
        <p:txBody>
          <a:bodyPr wrap="none" rtlCol="0">
            <a:spAutoFit/>
          </a:bodyPr>
          <a:lstStyle/>
          <a:p>
            <a:pPr algn="ctr"/>
            <a:r>
              <a:rPr kumimoji="1" lang="en-US" altLang="ja-JP" sz="2000" dirty="0">
                <a:solidFill>
                  <a:schemeClr val="tx2"/>
                </a:solidFill>
              </a:rPr>
              <a:t>Presented by</a:t>
            </a:r>
          </a:p>
          <a:p>
            <a:pPr algn="ctr"/>
            <a:r>
              <a:rPr kumimoji="1" lang="ja-JP" altLang="en-US" sz="2000" dirty="0">
                <a:solidFill>
                  <a:schemeClr val="tx2"/>
                </a:solidFill>
              </a:rPr>
              <a:t>菅原州平　北浦宏祐　堀良介</a:t>
            </a:r>
            <a:endParaRPr kumimoji="1" lang="en-US" altLang="ja-JP" sz="2000" dirty="0">
              <a:solidFill>
                <a:schemeClr val="tx2"/>
              </a:solidFill>
            </a:endParaRPr>
          </a:p>
          <a:p>
            <a:pPr algn="ctr"/>
            <a:r>
              <a:rPr kumimoji="1" lang="ja-JP" altLang="en-US" sz="2000" dirty="0">
                <a:solidFill>
                  <a:schemeClr val="tx2"/>
                </a:solidFill>
              </a:rPr>
              <a:t>岡本康寛　表宏明　清水風馬　中村和丸　本田龍祐</a:t>
            </a:r>
          </a:p>
        </p:txBody>
      </p:sp>
    </p:spTree>
    <p:extLst>
      <p:ext uri="{BB962C8B-B14F-4D97-AF65-F5344CB8AC3E}">
        <p14:creationId xmlns:p14="http://schemas.microsoft.com/office/powerpoint/2010/main" val="378084809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37E166-E531-01F3-E3C4-BF4997F4AC93}"/>
            </a:ext>
          </a:extLst>
        </p:cNvPr>
        <p:cNvGrpSpPr/>
        <p:nvPr/>
      </p:nvGrpSpPr>
      <p:grpSpPr>
        <a:xfrm>
          <a:off x="0" y="0"/>
          <a:ext cx="0" cy="0"/>
          <a:chOff x="0" y="0"/>
          <a:chExt cx="0" cy="0"/>
        </a:xfrm>
      </p:grpSpPr>
      <p:sp>
        <p:nvSpPr>
          <p:cNvPr id="3" name="コンテンツ プレースホルダー 2">
            <a:extLst>
              <a:ext uri="{FF2B5EF4-FFF2-40B4-BE49-F238E27FC236}">
                <a16:creationId xmlns:a16="http://schemas.microsoft.com/office/drawing/2014/main" id="{AF7B19CF-77E5-25D3-8EE8-B8A8D891C47E}"/>
              </a:ext>
            </a:extLst>
          </p:cNvPr>
          <p:cNvSpPr>
            <a:spLocks noGrp="1"/>
          </p:cNvSpPr>
          <p:nvPr>
            <p:ph type="body" idx="1"/>
          </p:nvPr>
        </p:nvSpPr>
        <p:spPr>
          <a:xfrm>
            <a:off x="2214495" y="2665193"/>
            <a:ext cx="7803722" cy="1755129"/>
          </a:xfrm>
        </p:spPr>
        <p:txBody>
          <a:bodyPr>
            <a:noAutofit/>
          </a:bodyPr>
          <a:lstStyle/>
          <a:p>
            <a:pPr marL="571500" indent="-571500">
              <a:buFont typeface="Wingdings" panose="05000000000000000000" pitchFamily="2" charset="2"/>
              <a:buChar char="l"/>
            </a:pPr>
            <a:r>
              <a:rPr lang="ja-JP" altLang="en-US" sz="3200" dirty="0"/>
              <a:t>採用（</a:t>
            </a:r>
            <a:r>
              <a:rPr lang="en-US" altLang="ja-JP" sz="3200" dirty="0"/>
              <a:t>5</a:t>
            </a:r>
            <a:r>
              <a:rPr lang="ja-JP" altLang="en-US" sz="3200" dirty="0"/>
              <a:t>年で従業員数４名→１３名）</a:t>
            </a:r>
            <a:endParaRPr kumimoji="1" lang="en-US" altLang="ja-JP" sz="3200" dirty="0">
              <a:latin typeface="+mn-ea"/>
            </a:endParaRPr>
          </a:p>
        </p:txBody>
      </p:sp>
      <p:sp>
        <p:nvSpPr>
          <p:cNvPr id="9" name="Date Placeholder 3">
            <a:extLst>
              <a:ext uri="{FF2B5EF4-FFF2-40B4-BE49-F238E27FC236}">
                <a16:creationId xmlns:a16="http://schemas.microsoft.com/office/drawing/2014/main" id="{E385622A-3434-A024-7ED6-BCFEB9162835}"/>
              </a:ext>
            </a:extLst>
          </p:cNvPr>
          <p:cNvSpPr>
            <a:spLocks noGrp="1"/>
          </p:cNvSpPr>
          <p:nvPr>
            <p:ph type="dt" sz="half" idx="2"/>
          </p:nvPr>
        </p:nvSpPr>
        <p:spPr>
          <a:prstGeom prst="rect">
            <a:avLst/>
          </a:prstGeom>
        </p:spPr>
        <p:txBody>
          <a:bodyPr vert="horz" lIns="91440" tIns="45720" rIns="91440" bIns="45720" rtlCol="0" anchor="ctr"/>
          <a:lstStyle>
            <a:lvl1pPr algn="r">
              <a:defRPr sz="1400" b="1">
                <a:solidFill>
                  <a:schemeClr val="tx2"/>
                </a:solidFill>
              </a:defRPr>
            </a:lvl1pPr>
          </a:lstStyle>
          <a:p>
            <a:r>
              <a:rPr kumimoji="1" lang="ja-JP" altLang="en-US"/>
              <a:t>２０２６年３月１０日（火）</a:t>
            </a:r>
            <a:endParaRPr kumimoji="1" lang="ja-JP" altLang="en-US" dirty="0"/>
          </a:p>
        </p:txBody>
      </p:sp>
      <p:sp>
        <p:nvSpPr>
          <p:cNvPr id="12" name="フッター プレースホルダー 11">
            <a:extLst>
              <a:ext uri="{FF2B5EF4-FFF2-40B4-BE49-F238E27FC236}">
                <a16:creationId xmlns:a16="http://schemas.microsoft.com/office/drawing/2014/main" id="{DF28C320-95DE-3B24-989C-EDA492224E67}"/>
              </a:ext>
            </a:extLst>
          </p:cNvPr>
          <p:cNvSpPr>
            <a:spLocks noGrp="1"/>
          </p:cNvSpPr>
          <p:nvPr>
            <p:ph type="ftr" sz="quarter" idx="3"/>
          </p:nvPr>
        </p:nvSpPr>
        <p:spPr/>
        <p:txBody>
          <a:bodyPr/>
          <a:lstStyle/>
          <a:p>
            <a:r>
              <a:rPr kumimoji="1" lang="ja-JP" altLang="en-US"/>
              <a:t>一八会４６期３月例会</a:t>
            </a:r>
            <a:endParaRPr kumimoji="1" lang="ja-JP" altLang="en-US" dirty="0"/>
          </a:p>
        </p:txBody>
      </p:sp>
      <p:sp>
        <p:nvSpPr>
          <p:cNvPr id="26" name="テキスト ボックス 25">
            <a:extLst>
              <a:ext uri="{FF2B5EF4-FFF2-40B4-BE49-F238E27FC236}">
                <a16:creationId xmlns:a16="http://schemas.microsoft.com/office/drawing/2014/main" id="{8BD043D7-0702-9612-4621-051F9DE79844}"/>
              </a:ext>
            </a:extLst>
          </p:cNvPr>
          <p:cNvSpPr txBox="1"/>
          <p:nvPr/>
        </p:nvSpPr>
        <p:spPr>
          <a:xfrm>
            <a:off x="1057410" y="348156"/>
            <a:ext cx="9573264" cy="707886"/>
          </a:xfrm>
          <a:prstGeom prst="rect">
            <a:avLst/>
          </a:prstGeom>
          <a:noFill/>
        </p:spPr>
        <p:txBody>
          <a:bodyPr wrap="square" rtlCol="0">
            <a:spAutoFit/>
          </a:bodyPr>
          <a:lstStyle/>
          <a:p>
            <a:r>
              <a:rPr lang="ja-JP" altLang="en-US" sz="4000" dirty="0"/>
              <a:t>予期せぬ成果が起きた</a:t>
            </a:r>
            <a:endParaRPr kumimoji="1" lang="ja-JP" altLang="en-US" sz="4000" dirty="0"/>
          </a:p>
        </p:txBody>
      </p:sp>
      <p:grpSp>
        <p:nvGrpSpPr>
          <p:cNvPr id="27" name="Group 6">
            <a:extLst>
              <a:ext uri="{FF2B5EF4-FFF2-40B4-BE49-F238E27FC236}">
                <a16:creationId xmlns:a16="http://schemas.microsoft.com/office/drawing/2014/main" id="{A529E8C8-7BC7-067D-3235-C7C767A394F0}"/>
              </a:ext>
            </a:extLst>
          </p:cNvPr>
          <p:cNvGrpSpPr>
            <a:grpSpLocks noChangeAspect="1"/>
          </p:cNvGrpSpPr>
          <p:nvPr/>
        </p:nvGrpSpPr>
        <p:grpSpPr>
          <a:xfrm>
            <a:off x="570111" y="543400"/>
            <a:ext cx="352070" cy="352070"/>
            <a:chOff x="11361456" y="6195813"/>
            <a:chExt cx="548640" cy="548640"/>
          </a:xfrm>
        </p:grpSpPr>
        <p:sp>
          <p:nvSpPr>
            <p:cNvPr id="28" name="Oval 7">
              <a:extLst>
                <a:ext uri="{FF2B5EF4-FFF2-40B4-BE49-F238E27FC236}">
                  <a16:creationId xmlns:a16="http://schemas.microsoft.com/office/drawing/2014/main" id="{385069F3-8189-44DE-2CC8-6A927E8F0231}"/>
                </a:ext>
              </a:extLst>
            </p:cNvPr>
            <p:cNvSpPr/>
            <p:nvPr/>
          </p:nvSpPr>
          <p:spPr>
            <a:xfrm>
              <a:off x="11361456" y="6195813"/>
              <a:ext cx="548640" cy="548640"/>
            </a:xfrm>
            <a:prstGeom prst="ellipse">
              <a:avLst/>
            </a:prstGeom>
            <a:blipFill dpi="0" rotWithShape="1">
              <a:blip r:embed="rId3">
                <a:duotone>
                  <a:schemeClr val="accent1">
                    <a:shade val="45000"/>
                    <a:satMod val="135000"/>
                  </a:schemeClr>
                  <a:prstClr val="white"/>
                </a:duotone>
                <a:extLst>
                  <a:ext uri="{BEBA8EAE-BF5A-486C-A8C5-ECC9F3942E4B}">
                    <a14:imgProps xmlns:a14="http://schemas.microsoft.com/office/drawing/2010/main">
                      <a14:imgLayer r:embed="rId4">
                        <a14:imgEffect>
                          <a14:saturation sat="95000"/>
                        </a14:imgEffect>
                        <a14:imgEffect>
                          <a14:brightnessContrast bright="-40000" contrast="20000"/>
                        </a14:imgEffect>
                      </a14:imgLayer>
                    </a14:imgProps>
                  </a:ext>
                </a:extLst>
              </a:blip>
              <a:srcRect/>
              <a:tile tx="50800" ty="0" sx="85000" sy="85000" flip="none" algn="tl"/>
            </a:blipFill>
            <a:ln w="25400" cap="flat" cmpd="sng" algn="ctr">
              <a:noFill/>
              <a:prstDash val="solid"/>
            </a:ln>
            <a:effectLst/>
          </p:spPr>
          <p:txBody>
            <a:bodyPr/>
            <a:lstStyle/>
            <a:p>
              <a:endParaRPr lang="ja-JP" altLang="en-US" dirty="0"/>
            </a:p>
          </p:txBody>
        </p:sp>
        <p:sp>
          <p:nvSpPr>
            <p:cNvPr id="29" name="Oval 8">
              <a:extLst>
                <a:ext uri="{FF2B5EF4-FFF2-40B4-BE49-F238E27FC236}">
                  <a16:creationId xmlns:a16="http://schemas.microsoft.com/office/drawing/2014/main" id="{DD130681-1AB2-C7C0-F45A-99B273E3FD75}"/>
                </a:ext>
              </a:extLst>
            </p:cNvPr>
            <p:cNvSpPr/>
            <p:nvPr/>
          </p:nvSpPr>
          <p:spPr>
            <a:xfrm>
              <a:off x="11396488" y="6230844"/>
              <a:ext cx="478576" cy="478578"/>
            </a:xfrm>
            <a:prstGeom prst="ellipse">
              <a:avLst/>
            </a:prstGeom>
            <a:noFill/>
            <a:ln w="12700" cap="flat" cmpd="sng" algn="ctr">
              <a:solidFill>
                <a:srgbClr val="FFFFFF"/>
              </a:solidFill>
              <a:prstDash val="solid"/>
            </a:ln>
            <a:effectLst/>
          </p:spPr>
          <p:txBody>
            <a:bodyPr/>
            <a:lstStyle/>
            <a:p>
              <a:endParaRPr lang="ja-JP" altLang="en-US"/>
            </a:p>
          </p:txBody>
        </p:sp>
      </p:grpSp>
      <p:sp>
        <p:nvSpPr>
          <p:cNvPr id="30" name="テキスト ボックス 29">
            <a:extLst>
              <a:ext uri="{FF2B5EF4-FFF2-40B4-BE49-F238E27FC236}">
                <a16:creationId xmlns:a16="http://schemas.microsoft.com/office/drawing/2014/main" id="{A994AEB4-E2A3-A7BA-5947-826462D12ADA}"/>
              </a:ext>
            </a:extLst>
          </p:cNvPr>
          <p:cNvSpPr txBox="1"/>
          <p:nvPr/>
        </p:nvSpPr>
        <p:spPr>
          <a:xfrm>
            <a:off x="2036239" y="5391060"/>
            <a:ext cx="8119531" cy="523220"/>
          </a:xfrm>
          <a:prstGeom prst="rect">
            <a:avLst/>
          </a:prstGeom>
          <a:noFill/>
          <a:ln>
            <a:solidFill>
              <a:schemeClr val="accent2"/>
            </a:solidFill>
          </a:ln>
        </p:spPr>
        <p:txBody>
          <a:bodyPr wrap="none" rtlCol="0">
            <a:spAutoFit/>
          </a:bodyPr>
          <a:lstStyle/>
          <a:p>
            <a:pPr algn="ctr"/>
            <a:r>
              <a:rPr kumimoji="1" lang="ja-JP" altLang="en-US" sz="2800" b="1" dirty="0">
                <a:solidFill>
                  <a:schemeClr val="accent2"/>
                </a:solidFill>
              </a:rPr>
              <a:t>ブログを見て応募してきたスタッフが複数人でた</a:t>
            </a:r>
          </a:p>
        </p:txBody>
      </p:sp>
    </p:spTree>
    <p:extLst>
      <p:ext uri="{BB962C8B-B14F-4D97-AF65-F5344CB8AC3E}">
        <p14:creationId xmlns:p14="http://schemas.microsoft.com/office/powerpoint/2010/main" val="101343768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37E166-E531-01F3-E3C4-BF4997F4AC93}"/>
            </a:ext>
          </a:extLst>
        </p:cNvPr>
        <p:cNvGrpSpPr/>
        <p:nvPr/>
      </p:nvGrpSpPr>
      <p:grpSpPr>
        <a:xfrm>
          <a:off x="0" y="0"/>
          <a:ext cx="0" cy="0"/>
          <a:chOff x="0" y="0"/>
          <a:chExt cx="0" cy="0"/>
        </a:xfrm>
      </p:grpSpPr>
      <p:sp>
        <p:nvSpPr>
          <p:cNvPr id="3" name="コンテンツ プレースホルダー 2">
            <a:extLst>
              <a:ext uri="{FF2B5EF4-FFF2-40B4-BE49-F238E27FC236}">
                <a16:creationId xmlns:a16="http://schemas.microsoft.com/office/drawing/2014/main" id="{AF7B19CF-77E5-25D3-8EE8-B8A8D891C47E}"/>
              </a:ext>
            </a:extLst>
          </p:cNvPr>
          <p:cNvSpPr>
            <a:spLocks noGrp="1"/>
          </p:cNvSpPr>
          <p:nvPr>
            <p:ph type="body" idx="1"/>
          </p:nvPr>
        </p:nvSpPr>
        <p:spPr>
          <a:xfrm>
            <a:off x="2194142" y="2086073"/>
            <a:ext cx="8666897" cy="2475767"/>
          </a:xfrm>
        </p:spPr>
        <p:txBody>
          <a:bodyPr>
            <a:noAutofit/>
          </a:bodyPr>
          <a:lstStyle/>
          <a:p>
            <a:pPr marL="571500" indent="-571500">
              <a:buFont typeface="Wingdings" panose="05000000000000000000" pitchFamily="2" charset="2"/>
              <a:buChar char="l"/>
            </a:pPr>
            <a:r>
              <a:rPr kumimoji="1" lang="ja-JP" altLang="en-US" sz="3200" dirty="0">
                <a:latin typeface="+mn-ea"/>
              </a:rPr>
              <a:t>過去多くの情報による疑似的な内容の信頼</a:t>
            </a:r>
            <a:endParaRPr kumimoji="1" lang="en-US" altLang="ja-JP" sz="3200" dirty="0">
              <a:latin typeface="+mn-ea"/>
            </a:endParaRPr>
          </a:p>
          <a:p>
            <a:pPr marL="571500" indent="-571500">
              <a:buFont typeface="Wingdings" panose="05000000000000000000" pitchFamily="2" charset="2"/>
              <a:buChar char="l"/>
            </a:pPr>
            <a:endParaRPr kumimoji="1" lang="en-US" altLang="ja-JP" sz="3200" dirty="0">
              <a:latin typeface="+mn-ea"/>
            </a:endParaRPr>
          </a:p>
          <a:p>
            <a:pPr marL="571500" indent="-571500">
              <a:buFont typeface="Wingdings" panose="05000000000000000000" pitchFamily="2" charset="2"/>
              <a:buChar char="l"/>
            </a:pPr>
            <a:r>
              <a:rPr kumimoji="1" lang="ja-JP" altLang="en-US" sz="3200" dirty="0">
                <a:latin typeface="+mn-ea"/>
              </a:rPr>
              <a:t>情報量から</a:t>
            </a:r>
            <a:r>
              <a:rPr lang="ja-JP" altLang="en-US" sz="3200" dirty="0">
                <a:latin typeface="+mn-ea"/>
              </a:rPr>
              <a:t>描く</a:t>
            </a:r>
            <a:r>
              <a:rPr kumimoji="1" lang="ja-JP" altLang="en-US" sz="3200" dirty="0">
                <a:latin typeface="+mn-ea"/>
              </a:rPr>
              <a:t>情景・雰囲気</a:t>
            </a:r>
            <a:endParaRPr kumimoji="1" lang="en-US" altLang="ja-JP" sz="3200" dirty="0">
              <a:latin typeface="+mn-ea"/>
            </a:endParaRPr>
          </a:p>
        </p:txBody>
      </p:sp>
      <p:sp>
        <p:nvSpPr>
          <p:cNvPr id="9" name="Date Placeholder 3">
            <a:extLst>
              <a:ext uri="{FF2B5EF4-FFF2-40B4-BE49-F238E27FC236}">
                <a16:creationId xmlns:a16="http://schemas.microsoft.com/office/drawing/2014/main" id="{E385622A-3434-A024-7ED6-BCFEB9162835}"/>
              </a:ext>
            </a:extLst>
          </p:cNvPr>
          <p:cNvSpPr>
            <a:spLocks noGrp="1"/>
          </p:cNvSpPr>
          <p:nvPr>
            <p:ph type="dt" sz="half" idx="2"/>
          </p:nvPr>
        </p:nvSpPr>
        <p:spPr>
          <a:prstGeom prst="rect">
            <a:avLst/>
          </a:prstGeom>
        </p:spPr>
        <p:txBody>
          <a:bodyPr vert="horz" lIns="91440" tIns="45720" rIns="91440" bIns="45720" rtlCol="0" anchor="ctr"/>
          <a:lstStyle>
            <a:lvl1pPr algn="r">
              <a:defRPr sz="1400" b="1">
                <a:solidFill>
                  <a:schemeClr val="tx2"/>
                </a:solidFill>
              </a:defRPr>
            </a:lvl1pPr>
          </a:lstStyle>
          <a:p>
            <a:r>
              <a:rPr kumimoji="1" lang="ja-JP" altLang="en-US"/>
              <a:t>２０２６年３月１０日（火）</a:t>
            </a:r>
            <a:endParaRPr kumimoji="1" lang="ja-JP" altLang="en-US" dirty="0"/>
          </a:p>
        </p:txBody>
      </p:sp>
      <p:sp>
        <p:nvSpPr>
          <p:cNvPr id="12" name="フッター プレースホルダー 11">
            <a:extLst>
              <a:ext uri="{FF2B5EF4-FFF2-40B4-BE49-F238E27FC236}">
                <a16:creationId xmlns:a16="http://schemas.microsoft.com/office/drawing/2014/main" id="{DF28C320-95DE-3B24-989C-EDA492224E67}"/>
              </a:ext>
            </a:extLst>
          </p:cNvPr>
          <p:cNvSpPr>
            <a:spLocks noGrp="1"/>
          </p:cNvSpPr>
          <p:nvPr>
            <p:ph type="ftr" sz="quarter" idx="3"/>
          </p:nvPr>
        </p:nvSpPr>
        <p:spPr/>
        <p:txBody>
          <a:bodyPr/>
          <a:lstStyle/>
          <a:p>
            <a:r>
              <a:rPr kumimoji="1" lang="ja-JP" altLang="en-US"/>
              <a:t>一八会４６期３月例会</a:t>
            </a:r>
            <a:endParaRPr kumimoji="1" lang="ja-JP" altLang="en-US" dirty="0"/>
          </a:p>
        </p:txBody>
      </p:sp>
      <p:sp>
        <p:nvSpPr>
          <p:cNvPr id="26" name="テキスト ボックス 25">
            <a:extLst>
              <a:ext uri="{FF2B5EF4-FFF2-40B4-BE49-F238E27FC236}">
                <a16:creationId xmlns:a16="http://schemas.microsoft.com/office/drawing/2014/main" id="{8BD043D7-0702-9612-4621-051F9DE79844}"/>
              </a:ext>
            </a:extLst>
          </p:cNvPr>
          <p:cNvSpPr txBox="1"/>
          <p:nvPr/>
        </p:nvSpPr>
        <p:spPr>
          <a:xfrm>
            <a:off x="1057410" y="348156"/>
            <a:ext cx="9573264" cy="707886"/>
          </a:xfrm>
          <a:prstGeom prst="rect">
            <a:avLst/>
          </a:prstGeom>
          <a:noFill/>
        </p:spPr>
        <p:txBody>
          <a:bodyPr wrap="square" rtlCol="0">
            <a:spAutoFit/>
          </a:bodyPr>
          <a:lstStyle/>
          <a:p>
            <a:r>
              <a:rPr lang="ja-JP" altLang="en-US" sz="4000" dirty="0"/>
              <a:t>意図せず行っていた事とは？</a:t>
            </a:r>
          </a:p>
        </p:txBody>
      </p:sp>
      <p:grpSp>
        <p:nvGrpSpPr>
          <p:cNvPr id="27" name="Group 6">
            <a:extLst>
              <a:ext uri="{FF2B5EF4-FFF2-40B4-BE49-F238E27FC236}">
                <a16:creationId xmlns:a16="http://schemas.microsoft.com/office/drawing/2014/main" id="{A529E8C8-7BC7-067D-3235-C7C767A394F0}"/>
              </a:ext>
            </a:extLst>
          </p:cNvPr>
          <p:cNvGrpSpPr>
            <a:grpSpLocks noChangeAspect="1"/>
          </p:cNvGrpSpPr>
          <p:nvPr/>
        </p:nvGrpSpPr>
        <p:grpSpPr>
          <a:xfrm>
            <a:off x="570111" y="543400"/>
            <a:ext cx="352070" cy="352070"/>
            <a:chOff x="11361456" y="6195813"/>
            <a:chExt cx="548640" cy="548640"/>
          </a:xfrm>
        </p:grpSpPr>
        <p:sp>
          <p:nvSpPr>
            <p:cNvPr id="28" name="Oval 7">
              <a:extLst>
                <a:ext uri="{FF2B5EF4-FFF2-40B4-BE49-F238E27FC236}">
                  <a16:creationId xmlns:a16="http://schemas.microsoft.com/office/drawing/2014/main" id="{385069F3-8189-44DE-2CC8-6A927E8F0231}"/>
                </a:ext>
              </a:extLst>
            </p:cNvPr>
            <p:cNvSpPr/>
            <p:nvPr/>
          </p:nvSpPr>
          <p:spPr>
            <a:xfrm>
              <a:off x="11361456" y="6195813"/>
              <a:ext cx="548640" cy="548640"/>
            </a:xfrm>
            <a:prstGeom prst="ellipse">
              <a:avLst/>
            </a:prstGeom>
            <a:blipFill dpi="0" rotWithShape="1">
              <a:blip r:embed="rId3">
                <a:duotone>
                  <a:schemeClr val="accent1">
                    <a:shade val="45000"/>
                    <a:satMod val="135000"/>
                  </a:schemeClr>
                  <a:prstClr val="white"/>
                </a:duotone>
                <a:extLst>
                  <a:ext uri="{BEBA8EAE-BF5A-486C-A8C5-ECC9F3942E4B}">
                    <a14:imgProps xmlns:a14="http://schemas.microsoft.com/office/drawing/2010/main">
                      <a14:imgLayer r:embed="rId4">
                        <a14:imgEffect>
                          <a14:saturation sat="95000"/>
                        </a14:imgEffect>
                        <a14:imgEffect>
                          <a14:brightnessContrast bright="-40000" contrast="20000"/>
                        </a14:imgEffect>
                      </a14:imgLayer>
                    </a14:imgProps>
                  </a:ext>
                </a:extLst>
              </a:blip>
              <a:srcRect/>
              <a:tile tx="50800" ty="0" sx="85000" sy="85000" flip="none" algn="tl"/>
            </a:blipFill>
            <a:ln w="25400" cap="flat" cmpd="sng" algn="ctr">
              <a:noFill/>
              <a:prstDash val="solid"/>
            </a:ln>
            <a:effectLst/>
          </p:spPr>
          <p:txBody>
            <a:bodyPr/>
            <a:lstStyle/>
            <a:p>
              <a:endParaRPr lang="ja-JP" altLang="en-US" dirty="0"/>
            </a:p>
          </p:txBody>
        </p:sp>
        <p:sp>
          <p:nvSpPr>
            <p:cNvPr id="29" name="Oval 8">
              <a:extLst>
                <a:ext uri="{FF2B5EF4-FFF2-40B4-BE49-F238E27FC236}">
                  <a16:creationId xmlns:a16="http://schemas.microsoft.com/office/drawing/2014/main" id="{DD130681-1AB2-C7C0-F45A-99B273E3FD75}"/>
                </a:ext>
              </a:extLst>
            </p:cNvPr>
            <p:cNvSpPr/>
            <p:nvPr/>
          </p:nvSpPr>
          <p:spPr>
            <a:xfrm>
              <a:off x="11396488" y="6230844"/>
              <a:ext cx="478576" cy="478578"/>
            </a:xfrm>
            <a:prstGeom prst="ellipse">
              <a:avLst/>
            </a:prstGeom>
            <a:noFill/>
            <a:ln w="12700" cap="flat" cmpd="sng" algn="ctr">
              <a:solidFill>
                <a:srgbClr val="FFFFFF"/>
              </a:solidFill>
              <a:prstDash val="solid"/>
            </a:ln>
            <a:effectLst/>
          </p:spPr>
          <p:txBody>
            <a:bodyPr/>
            <a:lstStyle/>
            <a:p>
              <a:endParaRPr lang="ja-JP" altLang="en-US"/>
            </a:p>
          </p:txBody>
        </p:sp>
      </p:grpSp>
      <p:sp>
        <p:nvSpPr>
          <p:cNvPr id="30" name="テキスト ボックス 29">
            <a:extLst>
              <a:ext uri="{FF2B5EF4-FFF2-40B4-BE49-F238E27FC236}">
                <a16:creationId xmlns:a16="http://schemas.microsoft.com/office/drawing/2014/main" id="{A994AEB4-E2A3-A7BA-5947-826462D12ADA}"/>
              </a:ext>
            </a:extLst>
          </p:cNvPr>
          <p:cNvSpPr txBox="1"/>
          <p:nvPr/>
        </p:nvSpPr>
        <p:spPr>
          <a:xfrm>
            <a:off x="3945418" y="5330100"/>
            <a:ext cx="4301177" cy="707886"/>
          </a:xfrm>
          <a:prstGeom prst="rect">
            <a:avLst/>
          </a:prstGeom>
          <a:noFill/>
          <a:ln>
            <a:solidFill>
              <a:schemeClr val="accent2"/>
            </a:solidFill>
          </a:ln>
        </p:spPr>
        <p:txBody>
          <a:bodyPr wrap="none" rtlCol="0">
            <a:spAutoFit/>
          </a:bodyPr>
          <a:lstStyle/>
          <a:p>
            <a:pPr algn="ctr"/>
            <a:r>
              <a:rPr kumimoji="1" lang="ja-JP" altLang="en-US" sz="4000" b="1" dirty="0">
                <a:solidFill>
                  <a:schemeClr val="accent2"/>
                </a:solidFill>
              </a:rPr>
              <a:t>疑似的な関係構築</a:t>
            </a:r>
          </a:p>
        </p:txBody>
      </p:sp>
    </p:spTree>
    <p:extLst>
      <p:ext uri="{BB962C8B-B14F-4D97-AF65-F5344CB8AC3E}">
        <p14:creationId xmlns:p14="http://schemas.microsoft.com/office/powerpoint/2010/main" val="142202628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CC68A3E7-AB26-1ABE-03CC-08AD7FBE56AD}"/>
              </a:ext>
            </a:extLst>
          </p:cNvPr>
          <p:cNvSpPr txBox="1"/>
          <p:nvPr/>
        </p:nvSpPr>
        <p:spPr>
          <a:xfrm>
            <a:off x="1593011" y="3075057"/>
            <a:ext cx="9005977" cy="707886"/>
          </a:xfrm>
          <a:prstGeom prst="rect">
            <a:avLst/>
          </a:prstGeom>
          <a:noFill/>
        </p:spPr>
        <p:txBody>
          <a:bodyPr wrap="square" rtlCol="0">
            <a:spAutoFit/>
          </a:bodyPr>
          <a:lstStyle/>
          <a:p>
            <a:pPr algn="ctr"/>
            <a:r>
              <a:rPr kumimoji="1" lang="ja-JP" altLang="en-US" sz="4000" dirty="0"/>
              <a:t>大きな話題だけが広報ではない</a:t>
            </a:r>
          </a:p>
        </p:txBody>
      </p:sp>
      <p:sp>
        <p:nvSpPr>
          <p:cNvPr id="9" name="Date Placeholder 3">
            <a:extLst>
              <a:ext uri="{FF2B5EF4-FFF2-40B4-BE49-F238E27FC236}">
                <a16:creationId xmlns:a16="http://schemas.microsoft.com/office/drawing/2014/main" id="{36FA1A2F-0772-CA3E-E11E-23F403D0BEDD}"/>
              </a:ext>
            </a:extLst>
          </p:cNvPr>
          <p:cNvSpPr>
            <a:spLocks noGrp="1"/>
          </p:cNvSpPr>
          <p:nvPr>
            <p:ph type="dt" sz="half" idx="2"/>
          </p:nvPr>
        </p:nvSpPr>
        <p:spPr>
          <a:xfrm>
            <a:off x="7964424" y="6272784"/>
            <a:ext cx="3273552" cy="365125"/>
          </a:xfrm>
          <a:prstGeom prst="rect">
            <a:avLst/>
          </a:prstGeom>
        </p:spPr>
        <p:txBody>
          <a:bodyPr vert="horz" lIns="91440" tIns="45720" rIns="91440" bIns="45720" rtlCol="0" anchor="ctr"/>
          <a:lstStyle>
            <a:lvl1pPr algn="r">
              <a:defRPr sz="1400" b="1">
                <a:solidFill>
                  <a:schemeClr val="tx2"/>
                </a:solidFill>
              </a:defRPr>
            </a:lvl1pPr>
          </a:lstStyle>
          <a:p>
            <a:r>
              <a:rPr kumimoji="1" lang="ja-JP" altLang="en-US"/>
              <a:t>２０２６年３月１０日（火）</a:t>
            </a:r>
            <a:endParaRPr kumimoji="1" lang="ja-JP" altLang="en-US" dirty="0"/>
          </a:p>
        </p:txBody>
      </p:sp>
      <p:sp>
        <p:nvSpPr>
          <p:cNvPr id="12" name="フッター プレースホルダー 11">
            <a:extLst>
              <a:ext uri="{FF2B5EF4-FFF2-40B4-BE49-F238E27FC236}">
                <a16:creationId xmlns:a16="http://schemas.microsoft.com/office/drawing/2014/main" id="{8C2DBB6B-EE4C-83E2-6CC6-399B1A42100F}"/>
              </a:ext>
            </a:extLst>
          </p:cNvPr>
          <p:cNvSpPr>
            <a:spLocks noGrp="1"/>
          </p:cNvSpPr>
          <p:nvPr>
            <p:ph type="ftr" sz="quarter" idx="3"/>
          </p:nvPr>
        </p:nvSpPr>
        <p:spPr/>
        <p:txBody>
          <a:bodyPr/>
          <a:lstStyle/>
          <a:p>
            <a:r>
              <a:rPr kumimoji="1" lang="ja-JP" altLang="en-US"/>
              <a:t>一八会４６期３月例会</a:t>
            </a:r>
            <a:endParaRPr kumimoji="1" lang="ja-JP" altLang="en-US" dirty="0"/>
          </a:p>
        </p:txBody>
      </p:sp>
      <p:sp>
        <p:nvSpPr>
          <p:cNvPr id="13" name="スライド番号プレースホルダー 12">
            <a:extLst>
              <a:ext uri="{FF2B5EF4-FFF2-40B4-BE49-F238E27FC236}">
                <a16:creationId xmlns:a16="http://schemas.microsoft.com/office/drawing/2014/main" id="{6571B84B-B3B3-C870-BC34-B449F37DD022}"/>
              </a:ext>
            </a:extLst>
          </p:cNvPr>
          <p:cNvSpPr>
            <a:spLocks noGrp="1"/>
          </p:cNvSpPr>
          <p:nvPr>
            <p:ph type="sldNum" sz="quarter" idx="12"/>
          </p:nvPr>
        </p:nvSpPr>
        <p:spPr/>
        <p:txBody>
          <a:bodyPr/>
          <a:lstStyle/>
          <a:p>
            <a:fld id="{05FD5F69-4649-43A1-AC42-CF86B4469848}" type="slidenum">
              <a:rPr kumimoji="1" lang="ja-JP" altLang="en-US" smtClean="0"/>
              <a:t>8</a:t>
            </a:fld>
            <a:endParaRPr kumimoji="1" lang="ja-JP" altLang="en-US"/>
          </a:p>
        </p:txBody>
      </p:sp>
    </p:spTree>
    <p:extLst>
      <p:ext uri="{BB962C8B-B14F-4D97-AF65-F5344CB8AC3E}">
        <p14:creationId xmlns:p14="http://schemas.microsoft.com/office/powerpoint/2010/main" val="137607656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9DC94708-866A-AD19-C297-FB135571A0D2}"/>
              </a:ext>
            </a:extLst>
          </p:cNvPr>
          <p:cNvSpPr>
            <a:spLocks noGrp="1"/>
          </p:cNvSpPr>
          <p:nvPr>
            <p:ph type="title"/>
          </p:nvPr>
        </p:nvSpPr>
        <p:spPr>
          <a:xfrm>
            <a:off x="831850" y="1022134"/>
            <a:ext cx="10515600" cy="1246403"/>
          </a:xfrm>
        </p:spPr>
        <p:txBody>
          <a:bodyPr>
            <a:normAutofit/>
          </a:bodyPr>
          <a:lstStyle/>
          <a:p>
            <a:pPr algn="ctr"/>
            <a:r>
              <a:rPr kumimoji="1" lang="ja-JP" altLang="en-US" sz="5400" dirty="0"/>
              <a:t>本日のゴール</a:t>
            </a:r>
          </a:p>
        </p:txBody>
      </p:sp>
      <p:sp>
        <p:nvSpPr>
          <p:cNvPr id="3" name="テキスト プレースホルダー 2">
            <a:extLst>
              <a:ext uri="{FF2B5EF4-FFF2-40B4-BE49-F238E27FC236}">
                <a16:creationId xmlns:a16="http://schemas.microsoft.com/office/drawing/2014/main" id="{F1647930-541F-C7AB-56E0-5D0421071C1A}"/>
              </a:ext>
            </a:extLst>
          </p:cNvPr>
          <p:cNvSpPr>
            <a:spLocks noGrp="1"/>
          </p:cNvSpPr>
          <p:nvPr>
            <p:ph type="body" idx="1"/>
          </p:nvPr>
        </p:nvSpPr>
        <p:spPr>
          <a:xfrm>
            <a:off x="1332412" y="2692401"/>
            <a:ext cx="9527175" cy="1473200"/>
          </a:xfrm>
          <a:solidFill>
            <a:schemeClr val="accent1"/>
          </a:solidFill>
        </p:spPr>
        <p:txBody>
          <a:bodyPr anchor="ctr">
            <a:normAutofit/>
          </a:bodyPr>
          <a:lstStyle/>
          <a:p>
            <a:pPr algn="ctr"/>
            <a:r>
              <a:rPr kumimoji="1" lang="ja-JP" altLang="en-US" sz="3600" b="1" dirty="0">
                <a:solidFill>
                  <a:schemeClr val="bg1"/>
                </a:solidFill>
              </a:rPr>
              <a:t>広報の理解を深めて</a:t>
            </a:r>
            <a:endParaRPr kumimoji="1" lang="en-US" altLang="ja-JP" sz="3600" b="1" dirty="0">
              <a:solidFill>
                <a:schemeClr val="bg1"/>
              </a:solidFill>
            </a:endParaRPr>
          </a:p>
          <a:p>
            <a:pPr algn="ctr"/>
            <a:r>
              <a:rPr kumimoji="1" lang="ja-JP" altLang="en-US" sz="3600" b="1" dirty="0">
                <a:solidFill>
                  <a:schemeClr val="bg1"/>
                </a:solidFill>
              </a:rPr>
              <a:t>明日から</a:t>
            </a:r>
            <a:r>
              <a:rPr lang="ja-JP" altLang="en-US" sz="3600" b="1" dirty="0">
                <a:solidFill>
                  <a:schemeClr val="bg1"/>
                </a:solidFill>
              </a:rPr>
              <a:t>の</a:t>
            </a:r>
            <a:r>
              <a:rPr kumimoji="1" lang="ja-JP" altLang="en-US" sz="3600" b="1" dirty="0">
                <a:solidFill>
                  <a:schemeClr val="bg1"/>
                </a:solidFill>
              </a:rPr>
              <a:t>行動のきっかけとする</a:t>
            </a:r>
            <a:endParaRPr kumimoji="1" lang="en-US" altLang="ja-JP" sz="3600" b="1" dirty="0">
              <a:solidFill>
                <a:schemeClr val="bg1"/>
              </a:solidFill>
            </a:endParaRPr>
          </a:p>
        </p:txBody>
      </p:sp>
      <p:sp>
        <p:nvSpPr>
          <p:cNvPr id="8" name="Date Placeholder 3">
            <a:extLst>
              <a:ext uri="{FF2B5EF4-FFF2-40B4-BE49-F238E27FC236}">
                <a16:creationId xmlns:a16="http://schemas.microsoft.com/office/drawing/2014/main" id="{742BE97C-9806-3B36-8201-790FF465B95E}"/>
              </a:ext>
            </a:extLst>
          </p:cNvPr>
          <p:cNvSpPr>
            <a:spLocks noGrp="1"/>
          </p:cNvSpPr>
          <p:nvPr>
            <p:ph type="dt" sz="half" idx="2"/>
          </p:nvPr>
        </p:nvSpPr>
        <p:spPr>
          <a:xfrm>
            <a:off x="7964424" y="6272784"/>
            <a:ext cx="3273552" cy="365125"/>
          </a:xfrm>
          <a:prstGeom prst="rect">
            <a:avLst/>
          </a:prstGeom>
        </p:spPr>
        <p:txBody>
          <a:bodyPr vert="horz" lIns="91440" tIns="45720" rIns="91440" bIns="45720" rtlCol="0" anchor="ctr"/>
          <a:lstStyle>
            <a:lvl1pPr algn="r">
              <a:defRPr sz="1400" b="1">
                <a:solidFill>
                  <a:schemeClr val="tx2"/>
                </a:solidFill>
              </a:defRPr>
            </a:lvl1pPr>
          </a:lstStyle>
          <a:p>
            <a:r>
              <a:rPr kumimoji="1" lang="ja-JP" altLang="en-US"/>
              <a:t>２０２６年３月１０日（火）</a:t>
            </a:r>
            <a:endParaRPr kumimoji="1" lang="ja-JP" altLang="en-US" dirty="0"/>
          </a:p>
        </p:txBody>
      </p:sp>
      <p:sp>
        <p:nvSpPr>
          <p:cNvPr id="10" name="フッター プレースホルダー 9">
            <a:extLst>
              <a:ext uri="{FF2B5EF4-FFF2-40B4-BE49-F238E27FC236}">
                <a16:creationId xmlns:a16="http://schemas.microsoft.com/office/drawing/2014/main" id="{BA42869C-F30E-2C9F-A8BD-9B484D44F0E7}"/>
              </a:ext>
            </a:extLst>
          </p:cNvPr>
          <p:cNvSpPr>
            <a:spLocks noGrp="1"/>
          </p:cNvSpPr>
          <p:nvPr>
            <p:ph type="ftr" sz="quarter" idx="3"/>
          </p:nvPr>
        </p:nvSpPr>
        <p:spPr/>
        <p:txBody>
          <a:bodyPr/>
          <a:lstStyle/>
          <a:p>
            <a:r>
              <a:rPr kumimoji="1" lang="ja-JP" altLang="en-US"/>
              <a:t>一八会４６期３月例会</a:t>
            </a:r>
            <a:endParaRPr kumimoji="1" lang="ja-JP" altLang="en-US" dirty="0"/>
          </a:p>
        </p:txBody>
      </p:sp>
      <p:sp>
        <p:nvSpPr>
          <p:cNvPr id="11" name="コンテンツ プレースホルダー 2">
            <a:extLst>
              <a:ext uri="{FF2B5EF4-FFF2-40B4-BE49-F238E27FC236}">
                <a16:creationId xmlns:a16="http://schemas.microsoft.com/office/drawing/2014/main" id="{BD7629B7-C34E-8178-BEC6-78155D3D0696}"/>
              </a:ext>
            </a:extLst>
          </p:cNvPr>
          <p:cNvSpPr txBox="1">
            <a:spLocks/>
          </p:cNvSpPr>
          <p:nvPr/>
        </p:nvSpPr>
        <p:spPr>
          <a:xfrm>
            <a:off x="3300142" y="5026381"/>
            <a:ext cx="7803722" cy="1246403"/>
          </a:xfrm>
          <a:prstGeom prst="rect">
            <a:avLst/>
          </a:prstGeom>
        </p:spPr>
        <p:txBody>
          <a:bodyPr vert="horz" lIns="91440" tIns="45720" rIns="91440" bIns="45720" rtlCol="0" anchor="t">
            <a:noAutofit/>
          </a:bodyPr>
          <a:lstStyle>
            <a:lvl1pPr marL="0" indent="0" algn="l" defTabSz="914400" rtl="0" eaLnBrk="1" latinLnBrk="0" hangingPunct="1">
              <a:lnSpc>
                <a:spcPct val="90000"/>
              </a:lnSpc>
              <a:spcBef>
                <a:spcPts val="1200"/>
              </a:spcBef>
              <a:buClr>
                <a:schemeClr val="accent1">
                  <a:lumMod val="75000"/>
                </a:schemeClr>
              </a:buClr>
              <a:buSzPct val="85000"/>
              <a:buFont typeface="Wingdings" pitchFamily="2" charset="2"/>
              <a:buNone/>
              <a:defRPr kumimoji="1" sz="2000" kern="1200">
                <a:solidFill>
                  <a:schemeClr val="tx1"/>
                </a:solidFill>
                <a:latin typeface="+mn-lt"/>
                <a:ea typeface="+mn-ea"/>
                <a:cs typeface="+mn-cs"/>
              </a:defRPr>
            </a:lvl1pPr>
            <a:lvl2pPr marL="457200" indent="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None/>
              <a:defRPr kumimoji="1" sz="1800" kern="1200">
                <a:solidFill>
                  <a:schemeClr val="tx1">
                    <a:tint val="75000"/>
                  </a:schemeClr>
                </a:solidFill>
                <a:latin typeface="+mn-lt"/>
                <a:ea typeface="+mn-ea"/>
                <a:cs typeface="+mn-cs"/>
              </a:defRPr>
            </a:lvl2pPr>
            <a:lvl3pPr marL="914400" indent="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None/>
              <a:defRPr kumimoji="1" sz="1600" kern="1200">
                <a:solidFill>
                  <a:schemeClr val="tx1">
                    <a:tint val="75000"/>
                  </a:schemeClr>
                </a:solidFill>
                <a:latin typeface="+mn-lt"/>
                <a:ea typeface="+mn-ea"/>
                <a:cs typeface="+mn-cs"/>
              </a:defRPr>
            </a:lvl3pPr>
            <a:lvl4pPr marL="1371600" indent="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None/>
              <a:defRPr kumimoji="1" sz="1400" kern="1200">
                <a:solidFill>
                  <a:schemeClr val="tx1">
                    <a:tint val="75000"/>
                  </a:schemeClr>
                </a:solidFill>
                <a:latin typeface="+mn-lt"/>
                <a:ea typeface="+mn-ea"/>
                <a:cs typeface="+mn-cs"/>
              </a:defRPr>
            </a:lvl4pPr>
            <a:lvl5pPr marL="1828800" indent="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None/>
              <a:defRPr kumimoji="1" sz="1400" kern="1200">
                <a:solidFill>
                  <a:schemeClr val="tx1">
                    <a:tint val="75000"/>
                  </a:schemeClr>
                </a:solidFill>
                <a:latin typeface="+mn-lt"/>
                <a:ea typeface="+mn-ea"/>
                <a:cs typeface="+mn-cs"/>
              </a:defRPr>
            </a:lvl5pPr>
            <a:lvl6pPr marL="2286000" indent="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None/>
              <a:defRPr kumimoji="1" sz="14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None/>
              <a:defRPr kumimoji="1" sz="14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None/>
              <a:defRPr kumimoji="1" sz="14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None/>
              <a:defRPr kumimoji="1" sz="1400" kern="1200">
                <a:solidFill>
                  <a:schemeClr val="tx1">
                    <a:tint val="75000"/>
                  </a:schemeClr>
                </a:solidFill>
                <a:latin typeface="+mn-lt"/>
                <a:ea typeface="+mn-ea"/>
                <a:cs typeface="+mn-cs"/>
              </a:defRPr>
            </a:lvl9pPr>
          </a:lstStyle>
          <a:p>
            <a:pPr marL="571500" indent="-571500">
              <a:buFont typeface="Wingdings" pitchFamily="2" charset="2"/>
              <a:buChar char="l"/>
            </a:pPr>
            <a:r>
              <a:rPr lang="ja-JP" altLang="en-US" sz="2800" dirty="0">
                <a:latin typeface="+mn-ea"/>
              </a:rPr>
              <a:t>良い出来事を見つける目を養う</a:t>
            </a:r>
            <a:endParaRPr lang="en-US" altLang="ja-JP" sz="2800" dirty="0">
              <a:latin typeface="+mn-ea"/>
            </a:endParaRPr>
          </a:p>
          <a:p>
            <a:pPr marL="571500" indent="-571500">
              <a:buFont typeface="Wingdings" pitchFamily="2" charset="2"/>
              <a:buChar char="l"/>
            </a:pPr>
            <a:r>
              <a:rPr lang="ja-JP" altLang="en-US" sz="2800" dirty="0">
                <a:latin typeface="+mn-ea"/>
              </a:rPr>
              <a:t>情報をストックする</a:t>
            </a:r>
            <a:endParaRPr lang="en-US" altLang="ja-JP" sz="2800" dirty="0">
              <a:latin typeface="+mn-ea"/>
            </a:endParaRPr>
          </a:p>
        </p:txBody>
      </p:sp>
    </p:spTree>
    <p:extLst>
      <p:ext uri="{BB962C8B-B14F-4D97-AF65-F5344CB8AC3E}">
        <p14:creationId xmlns:p14="http://schemas.microsoft.com/office/powerpoint/2010/main" val="1092141406"/>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20260310">
  <a:themeElements>
    <a:clrScheme name="木版活字">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Cambria">
      <a:majorFont>
        <a:latin typeface="Cambria" panose="02040503050406030204"/>
        <a:ea typeface=""/>
        <a:cs typeface=""/>
        <a:font script="Jpan" typeface="HG明朝B"/>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mbria" panose="02040503050406030204"/>
        <a:ea typeface=""/>
        <a:cs typeface=""/>
        <a:font script="Jpan" typeface="HG明朝B"/>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木版活字">
      <a:fillStyleLst>
        <a:solidFill>
          <a:schemeClr val="phClr"/>
        </a:solidFill>
        <a:blipFill rotWithShape="1">
          <a:blip xmlns:r="http://schemas.openxmlformats.org/officeDocument/2006/relationships" r:embed="rId1">
            <a:duotone>
              <a:schemeClr val="phClr">
                <a:tint val="70000"/>
                <a:shade val="63000"/>
              </a:schemeClr>
              <a:schemeClr val="phClr">
                <a:tint val="10000"/>
                <a:satMod val="150000"/>
              </a:schemeClr>
            </a:duotone>
          </a:blip>
          <a:tile tx="0" ty="0" sx="60000" sy="59000" flip="none" algn="tl"/>
        </a:blipFill>
        <a:blipFill rotWithShape="1">
          <a:blip xmlns:r="http://schemas.openxmlformats.org/officeDocument/2006/relationships" r:embed="rId1">
            <a:duotone>
              <a:schemeClr val="phClr">
                <a:shade val="36000"/>
                <a:satMod val="120000"/>
              </a:schemeClr>
              <a:schemeClr val="phClr">
                <a:tint val="40000"/>
              </a:schemeClr>
            </a:duotone>
          </a:blip>
          <a:tile tx="0" ty="0" sx="60000" sy="59000" flip="none" algn="tl"/>
        </a:blip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softEdge rad="12700"/>
          </a:effectLst>
        </a:effectStyle>
        <a:effectStyle>
          <a:effectLst>
            <a:outerShdw blurRad="50800" dist="19050" dir="5400000" algn="tl" rotWithShape="0">
              <a:srgbClr val="000000">
                <a:alpha val="60000"/>
              </a:srgbClr>
            </a:outerShdw>
            <a:softEdge rad="12700"/>
          </a:effectLst>
        </a:effectStyle>
      </a:effectStyleLst>
      <a:bgFillStyleLst>
        <a:solidFill>
          <a:schemeClr val="phClr"/>
        </a:solidFill>
        <a:solidFill>
          <a:schemeClr val="phClr">
            <a:shade val="97000"/>
            <a:satMod val="150000"/>
          </a:schemeClr>
        </a:solidFill>
        <a:blipFill rotWithShape="1">
          <a:blip xmlns:r="http://schemas.openxmlformats.org/officeDocument/2006/relationships" r:embed="rId1">
            <a:duotone>
              <a:schemeClr val="phClr">
                <a:tint val="75000"/>
                <a:shade val="58000"/>
                <a:satMod val="120000"/>
              </a:schemeClr>
              <a:schemeClr val="phClr">
                <a:tint val="50000"/>
                <a:shade val="96000"/>
              </a:schemeClr>
            </a:duotone>
          </a:blip>
          <a:tile tx="0" ty="0" sx="100000" sy="100000" flip="none" algn="tl"/>
        </a:blipFill>
      </a:bgFillStyleLst>
    </a:fmtScheme>
  </a:themeElements>
  <a:objectDefaults/>
  <a:extraClrSchemeLst/>
  <a:extLst>
    <a:ext uri="{05A4C25C-085E-4340-85A3-A5531E510DB2}">
      <thm15:themeFamily xmlns:thm15="http://schemas.microsoft.com/office/thememl/2012/main" name="20260310" id="{2E8314ED-5EFF-4653-B4FD-2705D00403F1}" vid="{AAED9808-D6BD-4534-BB4C-786EA2E050CC}"/>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游ゴシック Light"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20260310</Template>
  <TotalTime>2987</TotalTime>
  <Words>6950</Words>
  <Application>Microsoft Office PowerPoint</Application>
  <PresentationFormat>ワイド画面</PresentationFormat>
  <Paragraphs>627</Paragraphs>
  <Slides>59</Slides>
  <Notes>54</Notes>
  <HiddenSlides>0</HiddenSlides>
  <MMClips>2</MMClips>
  <ScaleCrop>false</ScaleCrop>
  <HeadingPairs>
    <vt:vector size="6" baseType="variant">
      <vt:variant>
        <vt:lpstr>使用されているフォント</vt:lpstr>
      </vt:variant>
      <vt:variant>
        <vt:i4>5</vt:i4>
      </vt:variant>
      <vt:variant>
        <vt:lpstr>テーマ</vt:lpstr>
      </vt:variant>
      <vt:variant>
        <vt:i4>1</vt:i4>
      </vt:variant>
      <vt:variant>
        <vt:lpstr>スライド タイトル</vt:lpstr>
      </vt:variant>
      <vt:variant>
        <vt:i4>59</vt:i4>
      </vt:variant>
    </vt:vector>
  </HeadingPairs>
  <TitlesOfParts>
    <vt:vector size="65" baseType="lpstr">
      <vt:lpstr>HGｺﾞｼｯｸE</vt:lpstr>
      <vt:lpstr>メイリオ</vt:lpstr>
      <vt:lpstr>游ゴシック</vt:lpstr>
      <vt:lpstr>Cambria</vt:lpstr>
      <vt:lpstr>Wingdings</vt:lpstr>
      <vt:lpstr>20260310</vt:lpstr>
      <vt:lpstr>PowerPoint プレゼンテーション</vt:lpstr>
      <vt:lpstr>「広報」という経営者の仕事</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本日のゴール</vt:lpstr>
      <vt:lpstr>広　報</vt:lpstr>
      <vt:lpstr>PowerPoint プレゼンテーション</vt:lpstr>
      <vt:lpstr>PowerPoint プレゼンテーション</vt:lpstr>
      <vt:lpstr>PowerPoint プレゼンテーション</vt:lpstr>
      <vt:lpstr>PowerPoint プレゼンテーション</vt:lpstr>
      <vt:lpstr>広告</vt:lpstr>
      <vt:lpstr>広報①</vt:lpstr>
      <vt:lpstr>広報②</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広報を始めるために</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休　　憩</vt:lpstr>
      <vt:lpstr>社長が始める社内報</vt:lpstr>
      <vt:lpstr>社内で実際に起きている小さな良い事を 社長が見つける その情報を記憶ではなく記録として蓄積する</vt:lpstr>
      <vt:lpstr>PowerPoint プレゼンテーション</vt:lpstr>
      <vt:lpstr>小さい良い出来事を 見つけるための眼を養う</vt:lpstr>
      <vt:lpstr>ワーク  「Good News hunting」</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ストックする</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社内広報で小さな良い出来事が記録として 蓄積されていくと会社の「強み」として認識できる</vt:lpstr>
      <vt:lpstr>外部へ発信しないより発信する方が良い</vt:lpstr>
      <vt:lpstr>まとめ</vt:lpstr>
      <vt:lpstr>PowerPoint プレゼンテーション</vt:lpstr>
      <vt:lpstr>46期一八会 メインテーマ「力強い経営」 ～自社の発展と継続のために～  一年間ありがとうございました！</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「広報」という経営者の仕事</dc:title>
  <dc:creator>宏明 表</dc:creator>
  <cp:lastModifiedBy>乳業 菅原</cp:lastModifiedBy>
  <cp:revision>38</cp:revision>
  <dcterms:created xsi:type="dcterms:W3CDTF">2026-03-02T09:44:28Z</dcterms:created>
  <dcterms:modified xsi:type="dcterms:W3CDTF">2026-03-10T07:49:45Z</dcterms:modified>
</cp:coreProperties>
</file>