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</p:sldIdLst>
  <p:sldSz cy="6858000" cx="12192000"/>
  <p:notesSz cx="6858000" cy="12192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43" roundtripDataSignature="AMtx7mjBkHygWZHHKVfXor8GJ9PlK9DiI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20" Type="http://schemas.openxmlformats.org/officeDocument/2006/relationships/slide" Target="slides/slide1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43" Type="http://customschemas.google.com/relationships/presentationmetadata" Target="metadata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slide" Target="slides/slide31.xml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37" Type="http://schemas.openxmlformats.org/officeDocument/2006/relationships/slide" Target="slides/slide33.xml"/><Relationship Id="rId14" Type="http://schemas.openxmlformats.org/officeDocument/2006/relationships/slide" Target="slides/slide10.xml"/><Relationship Id="rId36" Type="http://schemas.openxmlformats.org/officeDocument/2006/relationships/slide" Target="slides/slide32.xml"/><Relationship Id="rId17" Type="http://schemas.openxmlformats.org/officeDocument/2006/relationships/slide" Target="slides/slide13.xml"/><Relationship Id="rId39" Type="http://schemas.openxmlformats.org/officeDocument/2006/relationships/slide" Target="slides/slide35.xml"/><Relationship Id="rId16" Type="http://schemas.openxmlformats.org/officeDocument/2006/relationships/slide" Target="slides/slide12.xml"/><Relationship Id="rId38" Type="http://schemas.openxmlformats.org/officeDocument/2006/relationships/slide" Target="slides/slide34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914400"/>
            <a:ext cx="4572225" cy="457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" name="Google Shape;13;p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b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（画像）生成アイコン（空席の椅子）</a:t>
            </a:r>
            <a:endParaRPr/>
          </a:p>
        </p:txBody>
      </p:sp>
      <p:sp>
        <p:nvSpPr>
          <p:cNvPr id="14" name="Google Shape;14;p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0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3" name="Google Shape;123;p10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124" name="Google Shape;124;p10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1:notes"/>
          <p:cNvSpPr txBox="1"/>
          <p:nvPr>
            <p:ph idx="1" type="body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11:notes"/>
          <p:cNvSpPr/>
          <p:nvPr>
            <p:ph idx="2" type="sldImg"/>
          </p:nvPr>
        </p:nvSpPr>
        <p:spPr>
          <a:xfrm>
            <a:off x="1143225" y="914400"/>
            <a:ext cx="4572225" cy="457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2" name="Google Shape;152;p1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b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暗黙知・形式知の区別（氷山モデルの考え方）</a:t>
            </a:r>
            <a:b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https://cyberartsweb.org/cpace/ht/thonglipfei/tacit_explicit.html</a:t>
            </a:r>
            <a:endParaRPr/>
          </a:p>
        </p:txBody>
      </p:sp>
      <p:sp>
        <p:nvSpPr>
          <p:cNvPr id="153" name="Google Shape;153;p1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3" name="Google Shape;163;p1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b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氷山メタファー（暗黙知／形式知）</a:t>
            </a:r>
            <a:b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https://cyberartsweb.org/cpace/ht/thonglipfei/tacit_explicit.html</a:t>
            </a:r>
            <a:endParaRPr/>
          </a:p>
        </p:txBody>
      </p:sp>
      <p:sp>
        <p:nvSpPr>
          <p:cNvPr id="164" name="Google Shape;164;p1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6" name="Google Shape;176;p1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b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SECIモデルの基本定義</a:t>
            </a:r>
            <a:b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https://en.wikipedia.org/wiki/SECI_model_of_knowledge_dimensions</a:t>
            </a:r>
            <a:b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https://pmc.ncbi.nlm.nih.gov/articles/PMC6914727/</a:t>
            </a:r>
            <a:endParaRPr/>
          </a:p>
        </p:txBody>
      </p:sp>
      <p:sp>
        <p:nvSpPr>
          <p:cNvPr id="177" name="Google Shape;177;p1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5:notes"/>
          <p:cNvSpPr txBox="1"/>
          <p:nvPr>
            <p:ph idx="1" type="body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15:notes"/>
          <p:cNvSpPr/>
          <p:nvPr>
            <p:ph idx="2" type="sldImg"/>
          </p:nvPr>
        </p:nvSpPr>
        <p:spPr>
          <a:xfrm>
            <a:off x="1143225" y="914400"/>
            <a:ext cx="4572225" cy="457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6:notes"/>
          <p:cNvSpPr txBox="1"/>
          <p:nvPr>
            <p:ph idx="1" type="body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16:notes"/>
          <p:cNvSpPr/>
          <p:nvPr>
            <p:ph idx="2" type="sldImg"/>
          </p:nvPr>
        </p:nvSpPr>
        <p:spPr>
          <a:xfrm>
            <a:off x="1143225" y="914400"/>
            <a:ext cx="4572225" cy="457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7:notes"/>
          <p:cNvSpPr txBox="1"/>
          <p:nvPr>
            <p:ph idx="1" type="body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17:notes"/>
          <p:cNvSpPr/>
          <p:nvPr>
            <p:ph idx="2" type="sldImg"/>
          </p:nvPr>
        </p:nvSpPr>
        <p:spPr>
          <a:xfrm>
            <a:off x="1143225" y="914400"/>
            <a:ext cx="4572225" cy="457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8:notes"/>
          <p:cNvSpPr txBox="1"/>
          <p:nvPr>
            <p:ph idx="1" type="body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18:notes"/>
          <p:cNvSpPr/>
          <p:nvPr>
            <p:ph idx="2" type="sldImg"/>
          </p:nvPr>
        </p:nvSpPr>
        <p:spPr>
          <a:xfrm>
            <a:off x="1143225" y="914400"/>
            <a:ext cx="4572225" cy="457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9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2" name="Google Shape;252;p1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b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（画像）生成アイコン（コーヒーカップ）</a:t>
            </a:r>
            <a:endParaRPr/>
          </a:p>
        </p:txBody>
      </p:sp>
      <p:sp>
        <p:nvSpPr>
          <p:cNvPr id="253" name="Google Shape;253;p1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" name="Google Shape;22;p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23" name="Google Shape;23;p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0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1" name="Google Shape;261;p20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262" name="Google Shape;262;p20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9" name="Google Shape;269;p2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270" name="Google Shape;270;p2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87" name="Google Shape;287;p2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288" name="Google Shape;288;p2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4" name="Google Shape;304;p2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305" name="Google Shape;305;p2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16" name="Google Shape;316;p2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317" name="Google Shape;317;p2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37" name="Google Shape;337;p2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338" name="Google Shape;338;p2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2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9" name="Google Shape;349;p2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350" name="Google Shape;350;p2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57" name="Google Shape;357;p2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358" name="Google Shape;358;p2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28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71" name="Google Shape;371;p2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372" name="Google Shape;372;p2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29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87" name="Google Shape;387;p2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388" name="Google Shape;388;p2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2" name="Google Shape;32;p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33" name="Google Shape;33;p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30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01" name="Google Shape;401;p30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b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（画像）生成アイコン（吹き出し）</a:t>
            </a:r>
            <a:endParaRPr/>
          </a:p>
        </p:txBody>
      </p:sp>
      <p:sp>
        <p:nvSpPr>
          <p:cNvPr id="402" name="Google Shape;402;p30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3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13" name="Google Shape;413;p3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b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（画像）生成アイコン（脳）</a:t>
            </a:r>
            <a:endParaRPr/>
          </a:p>
        </p:txBody>
      </p:sp>
      <p:sp>
        <p:nvSpPr>
          <p:cNvPr id="414" name="Google Shape;414;p3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23" name="Google Shape;423;p3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424" name="Google Shape;424;p3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33:notes"/>
          <p:cNvSpPr txBox="1"/>
          <p:nvPr>
            <p:ph idx="1" type="body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1" name="Google Shape;431;p33:notes"/>
          <p:cNvSpPr/>
          <p:nvPr>
            <p:ph idx="2" type="sldImg"/>
          </p:nvPr>
        </p:nvSpPr>
        <p:spPr>
          <a:xfrm>
            <a:off x="1143225" y="914400"/>
            <a:ext cx="4572225" cy="457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62" name="Google Shape;462;p3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463" name="Google Shape;463;p3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3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77" name="Google Shape;477;p3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b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（画像）生成アイコン（クラウドDB）</a:t>
            </a:r>
            <a:endParaRPr/>
          </a:p>
        </p:txBody>
      </p:sp>
      <p:sp>
        <p:nvSpPr>
          <p:cNvPr id="478" name="Google Shape;478;p3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3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88" name="Google Shape;488;p3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b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（画像）生成アイコン（握手）</a:t>
            </a:r>
            <a:endParaRPr/>
          </a:p>
        </p:txBody>
      </p:sp>
      <p:sp>
        <p:nvSpPr>
          <p:cNvPr id="489" name="Google Shape;489;p3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3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98" name="Google Shape;498;p3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499" name="Google Shape;499;p3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38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07" name="Google Shape;507;p3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508" name="Google Shape;508;p3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1" name="Google Shape;41;p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42" name="Google Shape;42;p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1" name="Google Shape;51;p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b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（画像）生成画像（工場内観：モノクロ風）</a:t>
            </a:r>
            <a:endParaRPr/>
          </a:p>
        </p:txBody>
      </p:sp>
      <p:sp>
        <p:nvSpPr>
          <p:cNvPr id="52" name="Google Shape;52;p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3" name="Google Shape;63;p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b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（画像）生成画像（手作業のイメージ：溶接）</a:t>
            </a:r>
            <a:endParaRPr/>
          </a:p>
        </p:txBody>
      </p:sp>
      <p:sp>
        <p:nvSpPr>
          <p:cNvPr id="64" name="Google Shape;64;p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6" name="Google Shape;76;p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77" name="Google Shape;77;p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8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3" name="Google Shape;93;p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94" name="Google Shape;94;p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9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5" name="Google Shape;105;p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[Sources]</a:t>
            </a:r>
            <a:endParaRPr/>
          </a:p>
        </p:txBody>
      </p:sp>
      <p:sp>
        <p:nvSpPr>
          <p:cNvPr id="106" name="Google Shape;106;p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41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41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41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4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8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Relationship Id="rId4" Type="http://schemas.openxmlformats.org/officeDocument/2006/relationships/image" Target="../media/image11.jpg"/><Relationship Id="rId5" Type="http://schemas.openxmlformats.org/officeDocument/2006/relationships/image" Target="../media/image1.jpg"/><Relationship Id="rId6" Type="http://schemas.openxmlformats.org/officeDocument/2006/relationships/image" Target="../media/image1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1"/>
          <p:cNvSpPr/>
          <p:nvPr/>
        </p:nvSpPr>
        <p:spPr>
          <a:xfrm>
            <a:off x="685800" y="2194560"/>
            <a:ext cx="10820095" cy="10972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4600"/>
              <a:buFont typeface="Meiryo"/>
              <a:buNone/>
            </a:pPr>
            <a:r>
              <a:rPr b="1" lang="en-US" sz="4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もし明日、あの人がいなくなったら</a:t>
            </a:r>
            <a:endParaRPr sz="4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8" name="Google Shape;18;p1"/>
          <p:cNvSpPr/>
          <p:nvPr/>
        </p:nvSpPr>
        <p:spPr>
          <a:xfrm>
            <a:off x="685800" y="3657600"/>
            <a:ext cx="10820095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800"/>
              <a:buFont typeface="Meiryo"/>
              <a:buNone/>
            </a:pPr>
            <a:r>
              <a:rPr lang="en-US" sz="1800">
                <a:solidFill>
                  <a:srgbClr val="6B7280"/>
                </a:solidFill>
                <a:latin typeface="Meiryo"/>
                <a:ea typeface="Meiryo"/>
                <a:cs typeface="Meiryo"/>
                <a:sym typeface="Meiryo"/>
              </a:rPr>
              <a:t>～個人依存からの脱却～</a:t>
            </a:r>
            <a:endParaRPr sz="18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9" name="Google Shape;19;p1"/>
          <p:cNvSpPr/>
          <p:nvPr/>
        </p:nvSpPr>
        <p:spPr>
          <a:xfrm>
            <a:off x="685800" y="6080760"/>
            <a:ext cx="10820095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1400"/>
              <a:buFont typeface="Meiryo"/>
              <a:buNone/>
            </a:pPr>
            <a:r>
              <a:rPr lang="en-US" sz="1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株式会社 信栄製作所　清水 風馬</a:t>
            </a:r>
            <a:endParaRPr sz="1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10"/>
          <p:cNvSpPr/>
          <p:nvPr/>
        </p:nvSpPr>
        <p:spPr>
          <a:xfrm>
            <a:off x="685800" y="731520"/>
            <a:ext cx="10820095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マニュアルの限界</a:t>
            </a:r>
            <a:r>
              <a:rPr b="1" lang="en-US" sz="3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（現実）</a:t>
            </a:r>
            <a:endParaRPr sz="3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28" name="Google Shape;128;p10"/>
          <p:cNvSpPr/>
          <p:nvPr/>
        </p:nvSpPr>
        <p:spPr>
          <a:xfrm>
            <a:off x="1032310" y="2103120"/>
            <a:ext cx="3017520" cy="3017520"/>
          </a:xfrm>
          <a:prstGeom prst="ellipse">
            <a:avLst/>
          </a:prstGeom>
          <a:solidFill>
            <a:srgbClr val="FFFFFF"/>
          </a:solidFill>
          <a:ln cap="flat" cmpd="sng" w="38100">
            <a:solidFill>
              <a:srgbClr val="001F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10"/>
          <p:cNvSpPr/>
          <p:nvPr/>
        </p:nvSpPr>
        <p:spPr>
          <a:xfrm>
            <a:off x="1032310" y="3246120"/>
            <a:ext cx="3017520" cy="731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200"/>
              <a:buFont typeface="Meiryo"/>
              <a:buNone/>
            </a:pPr>
            <a:r>
              <a:rPr b="1"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数値は</a:t>
            </a:r>
            <a:endParaRPr sz="2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200"/>
              <a:buFont typeface="Meiryo"/>
              <a:buNone/>
            </a:pPr>
            <a:r>
              <a:rPr b="1"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合っている</a:t>
            </a:r>
            <a:endParaRPr sz="2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cxnSp>
        <p:nvCxnSpPr>
          <p:cNvPr id="130" name="Google Shape;130;p10"/>
          <p:cNvCxnSpPr/>
          <p:nvPr/>
        </p:nvCxnSpPr>
        <p:spPr>
          <a:xfrm>
            <a:off x="2096705" y="3587817"/>
            <a:ext cx="612808" cy="0"/>
          </a:xfrm>
          <a:prstGeom prst="straightConnector1">
            <a:avLst/>
          </a:prstGeom>
          <a:noFill/>
          <a:ln cap="flat" cmpd="sng" w="508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1" name="Google Shape;131;p10"/>
          <p:cNvSpPr/>
          <p:nvPr/>
        </p:nvSpPr>
        <p:spPr>
          <a:xfrm>
            <a:off x="4894446" y="1965960"/>
            <a:ext cx="914400" cy="914400"/>
          </a:xfrm>
          <a:prstGeom prst="ellipse">
            <a:avLst/>
          </a:prstGeom>
          <a:solidFill>
            <a:srgbClr val="FFFFFF"/>
          </a:solidFill>
          <a:ln cap="flat" cmpd="sng" w="50800">
            <a:solidFill>
              <a:srgbClr val="D002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10"/>
          <p:cNvSpPr/>
          <p:nvPr/>
        </p:nvSpPr>
        <p:spPr>
          <a:xfrm>
            <a:off x="4894446" y="2148840"/>
            <a:ext cx="9144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D0021B"/>
              </a:buClr>
              <a:buSzPts val="2200"/>
              <a:buFont typeface="Meiryo"/>
              <a:buNone/>
            </a:pPr>
            <a:r>
              <a:rPr b="1" lang="en-US" sz="2200">
                <a:solidFill>
                  <a:srgbClr val="D0021B"/>
                </a:solidFill>
                <a:latin typeface="Meiryo"/>
                <a:ea typeface="Meiryo"/>
                <a:cs typeface="Meiryo"/>
                <a:sym typeface="Meiryo"/>
              </a:rPr>
              <a:t>NG</a:t>
            </a:r>
            <a:endParaRPr sz="2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33" name="Google Shape;133;p10"/>
          <p:cNvSpPr/>
          <p:nvPr/>
        </p:nvSpPr>
        <p:spPr>
          <a:xfrm>
            <a:off x="6529138" y="2309261"/>
            <a:ext cx="4900862" cy="29589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000"/>
              <a:buFont typeface="Meiryo"/>
              <a:buChar char="•"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現実：環境は常に変化する</a:t>
            </a:r>
            <a:endParaRPr b="1" sz="2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-228600" lvl="0" marL="228600" marR="0" rtl="0" algn="l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rgbClr val="001F3F"/>
              </a:buClr>
              <a:buSzPts val="2000"/>
              <a:buFont typeface="Meiryo"/>
              <a:buChar char="•"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「固定された数値」では対応できない</a:t>
            </a:r>
            <a:endParaRPr b="1" sz="2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-228600" lvl="0" marL="228600" marR="0" rtl="0" algn="l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rgbClr val="001F3F"/>
              </a:buClr>
              <a:buSzPts val="2000"/>
              <a:buFont typeface="Meiryo"/>
              <a:buChar char="•"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不良品の山</a:t>
            </a:r>
            <a:endParaRPr b="1" sz="2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1"/>
          <p:cNvSpPr txBox="1"/>
          <p:nvPr/>
        </p:nvSpPr>
        <p:spPr>
          <a:xfrm>
            <a:off x="621415" y="829866"/>
            <a:ext cx="480131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失敗の原因（気づき）</a:t>
            </a:r>
            <a:endParaRPr/>
          </a:p>
        </p:txBody>
      </p:sp>
      <p:sp>
        <p:nvSpPr>
          <p:cNvPr id="139" name="Google Shape;139;p11"/>
          <p:cNvSpPr/>
          <p:nvPr/>
        </p:nvSpPr>
        <p:spPr>
          <a:xfrm>
            <a:off x="5979799" y="1554480"/>
            <a:ext cx="18288" cy="384048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11"/>
          <p:cNvSpPr txBox="1"/>
          <p:nvPr/>
        </p:nvSpPr>
        <p:spPr>
          <a:xfrm>
            <a:off x="319664" y="1567637"/>
            <a:ext cx="1877437" cy="430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伝わったこと</a:t>
            </a:r>
            <a:endParaRPr/>
          </a:p>
        </p:txBody>
      </p:sp>
      <p:sp>
        <p:nvSpPr>
          <p:cNvPr id="141" name="Google Shape;141;p11"/>
          <p:cNvSpPr txBox="1"/>
          <p:nvPr/>
        </p:nvSpPr>
        <p:spPr>
          <a:xfrm>
            <a:off x="6354704" y="1567637"/>
            <a:ext cx="2723823" cy="430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伝わらなかったこと</a:t>
            </a:r>
            <a:endParaRPr/>
          </a:p>
        </p:txBody>
      </p:sp>
      <p:sp>
        <p:nvSpPr>
          <p:cNvPr id="142" name="Google Shape;142;p11"/>
          <p:cNvSpPr/>
          <p:nvPr/>
        </p:nvSpPr>
        <p:spPr>
          <a:xfrm>
            <a:off x="319663" y="2057400"/>
            <a:ext cx="2011680" cy="41148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25400">
            <a:solidFill>
              <a:srgbClr val="2F6FB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2F6FB0"/>
                </a:solidFill>
                <a:latin typeface="Meiryo"/>
                <a:ea typeface="Meiryo"/>
                <a:cs typeface="Meiryo"/>
                <a:sym typeface="Meiryo"/>
              </a:rPr>
              <a:t>電話 / マニュアル</a:t>
            </a:r>
            <a:endParaRPr/>
          </a:p>
        </p:txBody>
      </p:sp>
      <p:sp>
        <p:nvSpPr>
          <p:cNvPr id="143" name="Google Shape;143;p11"/>
          <p:cNvSpPr/>
          <p:nvPr/>
        </p:nvSpPr>
        <p:spPr>
          <a:xfrm>
            <a:off x="6354703" y="2057400"/>
            <a:ext cx="2011680" cy="41148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25400">
            <a:solidFill>
              <a:srgbClr val="D8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D80000"/>
                </a:solidFill>
                <a:latin typeface="Meiryo"/>
                <a:ea typeface="Meiryo"/>
                <a:cs typeface="Meiryo"/>
                <a:sym typeface="Meiryo"/>
              </a:rPr>
              <a:t>五感 / 現場の空気</a:t>
            </a:r>
            <a:endParaRPr/>
          </a:p>
        </p:txBody>
      </p:sp>
      <p:sp>
        <p:nvSpPr>
          <p:cNvPr id="144" name="Google Shape;144;p11"/>
          <p:cNvSpPr txBox="1"/>
          <p:nvPr/>
        </p:nvSpPr>
        <p:spPr>
          <a:xfrm>
            <a:off x="548262" y="2651760"/>
            <a:ext cx="5310035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項目：手順 / 合否基準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手段：電話・マニュアル（言葉・数値）</a:t>
            </a:r>
            <a:endParaRPr/>
          </a:p>
        </p:txBody>
      </p:sp>
      <p:sp>
        <p:nvSpPr>
          <p:cNvPr id="145" name="Google Shape;145;p11"/>
          <p:cNvSpPr/>
          <p:nvPr/>
        </p:nvSpPr>
        <p:spPr>
          <a:xfrm>
            <a:off x="548263" y="2651760"/>
            <a:ext cx="73152" cy="1920240"/>
          </a:xfrm>
          <a:prstGeom prst="rect">
            <a:avLst/>
          </a:prstGeom>
          <a:solidFill>
            <a:srgbClr val="2F6FB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11"/>
          <p:cNvSpPr txBox="1"/>
          <p:nvPr/>
        </p:nvSpPr>
        <p:spPr>
          <a:xfrm>
            <a:off x="6583303" y="2651761"/>
            <a:ext cx="5074920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項目：機械の音 / 熱・湿度の感覚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手段：五感（現場の空気）</a:t>
            </a:r>
            <a:endParaRPr/>
          </a:p>
        </p:txBody>
      </p:sp>
      <p:sp>
        <p:nvSpPr>
          <p:cNvPr id="147" name="Google Shape;147;p11"/>
          <p:cNvSpPr/>
          <p:nvPr/>
        </p:nvSpPr>
        <p:spPr>
          <a:xfrm>
            <a:off x="6583303" y="2651760"/>
            <a:ext cx="73152" cy="1920240"/>
          </a:xfrm>
          <a:prstGeom prst="rect">
            <a:avLst/>
          </a:prstGeom>
          <a:solidFill>
            <a:srgbClr val="D80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11"/>
          <p:cNvSpPr txBox="1"/>
          <p:nvPr/>
        </p:nvSpPr>
        <p:spPr>
          <a:xfrm>
            <a:off x="319663" y="5925980"/>
            <a:ext cx="11247120" cy="492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「言葉（形式知）」だけでは、</a:t>
            </a:r>
            <a:r>
              <a:rPr b="1" lang="en-US" sz="2600">
                <a:solidFill>
                  <a:srgbClr val="FF851B"/>
                </a:solidFill>
                <a:latin typeface="Meiryo"/>
                <a:ea typeface="Meiryo"/>
                <a:cs typeface="Meiryo"/>
                <a:sym typeface="Meiryo"/>
              </a:rPr>
              <a:t>「現場の感覚（暗黙知）」</a:t>
            </a:r>
            <a:r>
              <a:rPr b="1" lang="en-US" sz="2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は伝わらない。</a:t>
            </a:r>
            <a:endParaRPr/>
          </a:p>
        </p:txBody>
      </p:sp>
      <p:sp>
        <p:nvSpPr>
          <p:cNvPr id="149" name="Google Shape;149;p1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2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2"/>
          <p:cNvSpPr/>
          <p:nvPr/>
        </p:nvSpPr>
        <p:spPr>
          <a:xfrm>
            <a:off x="685800" y="73152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解決の糸口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57" name="Google Shape;157;p12"/>
          <p:cNvSpPr/>
          <p:nvPr/>
        </p:nvSpPr>
        <p:spPr>
          <a:xfrm>
            <a:off x="685800" y="2194560"/>
            <a:ext cx="10820095" cy="731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4400"/>
              <a:buFont typeface="Meiryo"/>
              <a:buNone/>
            </a:pPr>
            <a:r>
              <a:rPr b="1" lang="en-US" sz="4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ナレッジマネジメント</a:t>
            </a:r>
            <a:endParaRPr sz="4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58" name="Google Shape;158;p12"/>
          <p:cNvSpPr/>
          <p:nvPr/>
        </p:nvSpPr>
        <p:spPr>
          <a:xfrm>
            <a:off x="685800" y="3063240"/>
            <a:ext cx="10820095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2200"/>
              <a:buFont typeface="Meiryo"/>
              <a:buNone/>
            </a:pPr>
            <a:r>
              <a:rPr lang="en-US" sz="2200">
                <a:solidFill>
                  <a:srgbClr val="6B7280"/>
                </a:solidFill>
                <a:latin typeface="Meiryo"/>
                <a:ea typeface="Meiryo"/>
                <a:cs typeface="Meiryo"/>
                <a:sym typeface="Meiryo"/>
              </a:rPr>
              <a:t>個人の「暗黙知」を、組織の「形式知」へ</a:t>
            </a:r>
            <a:endParaRPr sz="2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59" name="Google Shape;159;p12"/>
          <p:cNvSpPr/>
          <p:nvPr/>
        </p:nvSpPr>
        <p:spPr>
          <a:xfrm>
            <a:off x="1828800" y="4069080"/>
            <a:ext cx="8534095" cy="1828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381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12"/>
          <p:cNvSpPr/>
          <p:nvPr/>
        </p:nvSpPr>
        <p:spPr>
          <a:xfrm>
            <a:off x="2148840" y="4251960"/>
            <a:ext cx="7894015" cy="1463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000"/>
              <a:buFont typeface="Meiryo"/>
              <a:buNone/>
            </a:pPr>
            <a:r>
              <a:rPr b="1" lang="en-US" sz="3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ベテランの「カン」を、</a:t>
            </a:r>
            <a:endParaRPr sz="3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000"/>
              <a:buFont typeface="Meiryo"/>
              <a:buNone/>
            </a:pPr>
            <a:r>
              <a:rPr b="1" lang="en-US" sz="3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みんなの「財産」へ</a:t>
            </a:r>
            <a:endParaRPr sz="3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3"/>
          <p:cNvSpPr/>
          <p:nvPr/>
        </p:nvSpPr>
        <p:spPr>
          <a:xfrm>
            <a:off x="4343400" y="1250477"/>
            <a:ext cx="3448050" cy="1743479"/>
          </a:xfrm>
          <a:custGeom>
            <a:rect b="b" l="l" r="r" t="t"/>
            <a:pathLst>
              <a:path extrusionOk="0" h="2095500" w="3448050">
                <a:moveTo>
                  <a:pt x="0" y="2095500"/>
                </a:moveTo>
                <a:lnTo>
                  <a:pt x="3448050" y="2095500"/>
                </a:lnTo>
                <a:lnTo>
                  <a:pt x="2809875" y="1152525"/>
                </a:lnTo>
                <a:lnTo>
                  <a:pt x="2533650" y="1114425"/>
                </a:lnTo>
                <a:lnTo>
                  <a:pt x="2000250" y="0"/>
                </a:lnTo>
                <a:lnTo>
                  <a:pt x="1562100" y="142875"/>
                </a:lnTo>
                <a:lnTo>
                  <a:pt x="685800" y="733425"/>
                </a:lnTo>
                <a:lnTo>
                  <a:pt x="704850" y="1114425"/>
                </a:lnTo>
                <a:lnTo>
                  <a:pt x="123825" y="1552575"/>
                </a:lnTo>
                <a:lnTo>
                  <a:pt x="0" y="209550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13"/>
          <p:cNvSpPr/>
          <p:nvPr/>
        </p:nvSpPr>
        <p:spPr>
          <a:xfrm>
            <a:off x="3709035" y="3011103"/>
            <a:ext cx="4743450" cy="3770698"/>
          </a:xfrm>
          <a:custGeom>
            <a:rect b="b" l="l" r="r" t="t"/>
            <a:pathLst>
              <a:path extrusionOk="0" h="3657600" w="4743450">
                <a:moveTo>
                  <a:pt x="628650" y="0"/>
                </a:moveTo>
                <a:lnTo>
                  <a:pt x="4124325" y="0"/>
                </a:lnTo>
                <a:lnTo>
                  <a:pt x="4743450" y="1676400"/>
                </a:lnTo>
                <a:lnTo>
                  <a:pt x="4381500" y="2838450"/>
                </a:lnTo>
                <a:lnTo>
                  <a:pt x="2686050" y="3657600"/>
                </a:lnTo>
                <a:lnTo>
                  <a:pt x="0" y="2771775"/>
                </a:lnTo>
                <a:lnTo>
                  <a:pt x="76200" y="1895475"/>
                </a:lnTo>
                <a:lnTo>
                  <a:pt x="628650" y="0"/>
                </a:lnTo>
                <a:close/>
              </a:path>
            </a:pathLst>
          </a:custGeom>
          <a:solidFill>
            <a:srgbClr val="BBD6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13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13"/>
          <p:cNvSpPr/>
          <p:nvPr/>
        </p:nvSpPr>
        <p:spPr>
          <a:xfrm>
            <a:off x="685800" y="73152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知識の氷山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cxnSp>
        <p:nvCxnSpPr>
          <p:cNvPr id="170" name="Google Shape;170;p13"/>
          <p:cNvCxnSpPr/>
          <p:nvPr/>
        </p:nvCxnSpPr>
        <p:spPr>
          <a:xfrm>
            <a:off x="685800" y="3011103"/>
            <a:ext cx="10820095" cy="0"/>
          </a:xfrm>
          <a:prstGeom prst="straightConnector1">
            <a:avLst/>
          </a:prstGeom>
          <a:noFill/>
          <a:ln cap="flat" cmpd="sng" w="38100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1" name="Google Shape;171;p13"/>
          <p:cNvSpPr/>
          <p:nvPr/>
        </p:nvSpPr>
        <p:spPr>
          <a:xfrm>
            <a:off x="685800" y="2697480"/>
            <a:ext cx="9144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200"/>
              <a:buFont typeface="Meiryo"/>
              <a:buNone/>
            </a:pPr>
            <a:r>
              <a:rPr b="1" lang="en-US" sz="1200">
                <a:solidFill>
                  <a:srgbClr val="6B7280"/>
                </a:solidFill>
                <a:latin typeface="Meiryo"/>
                <a:ea typeface="Meiryo"/>
                <a:cs typeface="Meiryo"/>
                <a:sym typeface="Meiryo"/>
              </a:rPr>
              <a:t>水面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13"/>
          <p:cNvSpPr/>
          <p:nvPr/>
        </p:nvSpPr>
        <p:spPr>
          <a:xfrm>
            <a:off x="4389120" y="2240280"/>
            <a:ext cx="338328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1800"/>
              <a:buFont typeface="Meiryo"/>
              <a:buNone/>
            </a:pPr>
            <a:r>
              <a:rPr b="1"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形式知（言葉・数値）</a:t>
            </a:r>
            <a:endParaRPr sz="18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73" name="Google Shape;173;p13"/>
          <p:cNvSpPr/>
          <p:nvPr/>
        </p:nvSpPr>
        <p:spPr>
          <a:xfrm>
            <a:off x="2941320" y="4472536"/>
            <a:ext cx="6309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851B"/>
              </a:buClr>
              <a:buSzPts val="2600"/>
              <a:buFont typeface="Meiryo"/>
              <a:buNone/>
            </a:pPr>
            <a:r>
              <a:rPr b="1" lang="en-US" sz="2600">
                <a:solidFill>
                  <a:srgbClr val="FF851B"/>
                </a:solidFill>
                <a:latin typeface="Meiryo"/>
                <a:ea typeface="Meiryo"/>
                <a:cs typeface="Meiryo"/>
                <a:sym typeface="Meiryo"/>
              </a:rPr>
              <a:t>暗黙知（勘・コツ・直感）</a:t>
            </a:r>
            <a:endParaRPr sz="2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4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14"/>
          <p:cNvSpPr/>
          <p:nvPr/>
        </p:nvSpPr>
        <p:spPr>
          <a:xfrm>
            <a:off x="685800" y="73152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SECIモデル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81" name="Google Shape;181;p14"/>
          <p:cNvSpPr/>
          <p:nvPr/>
        </p:nvSpPr>
        <p:spPr>
          <a:xfrm>
            <a:off x="5814309" y="2449646"/>
            <a:ext cx="3291840" cy="1620378"/>
          </a:xfrm>
          <a:prstGeom prst="roundRect">
            <a:avLst>
              <a:gd fmla="val 16667" name="adj"/>
            </a:avLst>
          </a:prstGeom>
          <a:solidFill>
            <a:srgbClr val="FBE4D4"/>
          </a:solidFill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14"/>
          <p:cNvSpPr/>
          <p:nvPr/>
        </p:nvSpPr>
        <p:spPr>
          <a:xfrm>
            <a:off x="5951469" y="2748373"/>
            <a:ext cx="3017520" cy="11865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Meiryo"/>
              <a:buNone/>
            </a:pPr>
            <a:r>
              <a:rPr b="1" lang="en-US" sz="1800">
                <a:solidFill>
                  <a:srgbClr val="FFC000"/>
                </a:solidFill>
                <a:latin typeface="Meiryo"/>
                <a:ea typeface="Meiryo"/>
                <a:cs typeface="Meiryo"/>
                <a:sym typeface="Meiryo"/>
              </a:rPr>
              <a:t>E (Externalization)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000"/>
              <a:buFont typeface="Meiryo"/>
              <a:buNone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表出化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1800"/>
              <a:buFont typeface="Meiryo"/>
              <a:buNone/>
            </a:pPr>
            <a:r>
              <a:rPr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対話で言語化する</a:t>
            </a:r>
            <a:endParaRPr sz="1800">
              <a:solidFill>
                <a:srgbClr val="001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1800"/>
              <a:buFont typeface="Meiryo"/>
              <a:buNone/>
            </a:pPr>
            <a:r>
              <a:rPr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（コツを言葉にする）</a:t>
            </a:r>
            <a:endParaRPr sz="1800">
              <a:solidFill>
                <a:srgbClr val="001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1800"/>
              <a:buFont typeface="Meiryo"/>
              <a:buNone/>
            </a:pPr>
            <a:r>
              <a:rPr b="1"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形式知にする</a:t>
            </a:r>
            <a:endParaRPr sz="18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83" name="Google Shape;183;p14"/>
          <p:cNvSpPr/>
          <p:nvPr/>
        </p:nvSpPr>
        <p:spPr>
          <a:xfrm>
            <a:off x="5814309" y="4190669"/>
            <a:ext cx="3291840" cy="1620378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14"/>
          <p:cNvSpPr/>
          <p:nvPr/>
        </p:nvSpPr>
        <p:spPr>
          <a:xfrm>
            <a:off x="5951469" y="4650439"/>
            <a:ext cx="3017520" cy="7008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Meiryo"/>
              <a:buNone/>
            </a:pPr>
            <a:r>
              <a:rPr b="1" lang="en-US" sz="1800">
                <a:solidFill>
                  <a:srgbClr val="FFC000"/>
                </a:solidFill>
                <a:latin typeface="Meiryo"/>
                <a:ea typeface="Meiryo"/>
                <a:cs typeface="Meiryo"/>
                <a:sym typeface="Meiryo"/>
              </a:rPr>
              <a:t>C</a:t>
            </a:r>
            <a:r>
              <a:rPr b="1"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 </a:t>
            </a:r>
            <a:r>
              <a:rPr b="1" lang="en-US" sz="180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(Combination)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000"/>
              <a:buFont typeface="Meiryo"/>
              <a:buNone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連結化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1800"/>
              <a:buFont typeface="Meiryo"/>
              <a:buNone/>
            </a:pPr>
            <a:r>
              <a:rPr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資料化・標準化する</a:t>
            </a:r>
            <a:endParaRPr sz="1800">
              <a:solidFill>
                <a:srgbClr val="001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1800"/>
              <a:buFont typeface="Meiryo"/>
              <a:buNone/>
            </a:pPr>
            <a:r>
              <a:rPr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（知識を繋げる）</a:t>
            </a:r>
            <a:endParaRPr sz="1800">
              <a:solidFill>
                <a:srgbClr val="001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1800"/>
              <a:buFont typeface="Meiryo"/>
              <a:buNone/>
            </a:pPr>
            <a:r>
              <a:rPr b="1"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形式知の結合</a:t>
            </a:r>
            <a:endParaRPr sz="18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85" name="Google Shape;185;p14"/>
          <p:cNvSpPr/>
          <p:nvPr/>
        </p:nvSpPr>
        <p:spPr>
          <a:xfrm>
            <a:off x="2373766" y="4190669"/>
            <a:ext cx="3291840" cy="1620378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14"/>
          <p:cNvSpPr/>
          <p:nvPr/>
        </p:nvSpPr>
        <p:spPr>
          <a:xfrm>
            <a:off x="2510926" y="4542201"/>
            <a:ext cx="3017520" cy="9043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Meiryo"/>
              <a:buNone/>
            </a:pPr>
            <a:r>
              <a:rPr b="1" lang="en-US" sz="1800">
                <a:solidFill>
                  <a:srgbClr val="FFC000"/>
                </a:solidFill>
                <a:latin typeface="Meiryo"/>
                <a:ea typeface="Meiryo"/>
                <a:cs typeface="Meiryo"/>
                <a:sym typeface="Meiryo"/>
              </a:rPr>
              <a:t>I(Internalization)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1800"/>
              <a:buFont typeface="Meiryo"/>
              <a:buNone/>
            </a:pPr>
            <a:r>
              <a:rPr b="1"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 </a:t>
            </a: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内面化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1800"/>
              <a:buFont typeface="Meiryo"/>
              <a:buNone/>
            </a:pPr>
            <a:r>
              <a:rPr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実践して身に付ける</a:t>
            </a:r>
            <a:endParaRPr sz="1800">
              <a:solidFill>
                <a:srgbClr val="001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1800"/>
              <a:buFont typeface="Meiryo"/>
              <a:buNone/>
            </a:pPr>
            <a:r>
              <a:rPr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（身体で覚える）</a:t>
            </a:r>
            <a:endParaRPr sz="1800">
              <a:solidFill>
                <a:srgbClr val="001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1800"/>
              <a:buFont typeface="Meiryo"/>
              <a:buNone/>
            </a:pPr>
            <a:r>
              <a:rPr b="1"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自分のものにする</a:t>
            </a:r>
            <a:endParaRPr sz="18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87" name="Google Shape;187;p14"/>
          <p:cNvSpPr txBox="1"/>
          <p:nvPr/>
        </p:nvSpPr>
        <p:spPr>
          <a:xfrm>
            <a:off x="754380" y="1476595"/>
            <a:ext cx="376412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A5A5A5"/>
                </a:solidFill>
                <a:latin typeface="Meiryo"/>
                <a:ea typeface="Meiryo"/>
                <a:cs typeface="Meiryo"/>
                <a:sym typeface="Meiryo"/>
              </a:rPr>
              <a:t>暗黙知↔形式知を「循環」させる</a:t>
            </a:r>
            <a:endParaRPr/>
          </a:p>
        </p:txBody>
      </p:sp>
      <p:sp>
        <p:nvSpPr>
          <p:cNvPr id="188" name="Google Shape;188;p14"/>
          <p:cNvSpPr txBox="1"/>
          <p:nvPr/>
        </p:nvSpPr>
        <p:spPr>
          <a:xfrm>
            <a:off x="128403" y="6446520"/>
            <a:ext cx="6288901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888888"/>
                </a:solidFill>
                <a:latin typeface="Meiryo"/>
                <a:ea typeface="Meiryo"/>
                <a:cs typeface="Meiryo"/>
                <a:sym typeface="Meiryo"/>
              </a:rPr>
              <a:t>※「表出化」が弱いと、マニュアル化（連結化）しても現場で機能しにくい</a:t>
            </a:r>
            <a:endParaRPr/>
          </a:p>
        </p:txBody>
      </p:sp>
      <p:sp>
        <p:nvSpPr>
          <p:cNvPr id="189" name="Google Shape;189;p14"/>
          <p:cNvSpPr txBox="1"/>
          <p:nvPr/>
        </p:nvSpPr>
        <p:spPr>
          <a:xfrm>
            <a:off x="3519145" y="2111963"/>
            <a:ext cx="87716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暗黙知</a:t>
            </a:r>
            <a:endParaRPr/>
          </a:p>
        </p:txBody>
      </p:sp>
      <p:sp>
        <p:nvSpPr>
          <p:cNvPr id="190" name="Google Shape;190;p14"/>
          <p:cNvSpPr txBox="1"/>
          <p:nvPr/>
        </p:nvSpPr>
        <p:spPr>
          <a:xfrm rot="5400000">
            <a:off x="1585842" y="3156994"/>
            <a:ext cx="87716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暗黙知</a:t>
            </a:r>
            <a:endParaRPr/>
          </a:p>
        </p:txBody>
      </p:sp>
      <p:sp>
        <p:nvSpPr>
          <p:cNvPr id="191" name="Google Shape;191;p14"/>
          <p:cNvSpPr txBox="1"/>
          <p:nvPr/>
        </p:nvSpPr>
        <p:spPr>
          <a:xfrm rot="5400000">
            <a:off x="1591077" y="4758158"/>
            <a:ext cx="87716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暗黙知</a:t>
            </a:r>
            <a:endParaRPr/>
          </a:p>
        </p:txBody>
      </p:sp>
      <p:sp>
        <p:nvSpPr>
          <p:cNvPr id="192" name="Google Shape;192;p14"/>
          <p:cNvSpPr txBox="1"/>
          <p:nvPr/>
        </p:nvSpPr>
        <p:spPr>
          <a:xfrm>
            <a:off x="7021647" y="2144335"/>
            <a:ext cx="87716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暗黙知</a:t>
            </a:r>
            <a:endParaRPr/>
          </a:p>
        </p:txBody>
      </p:sp>
      <p:sp>
        <p:nvSpPr>
          <p:cNvPr id="193" name="Google Shape;193;p14"/>
          <p:cNvSpPr txBox="1"/>
          <p:nvPr/>
        </p:nvSpPr>
        <p:spPr>
          <a:xfrm rot="5400000">
            <a:off x="8599656" y="3322935"/>
            <a:ext cx="136613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形式知</a:t>
            </a:r>
            <a:endParaRPr/>
          </a:p>
        </p:txBody>
      </p:sp>
      <p:sp>
        <p:nvSpPr>
          <p:cNvPr id="194" name="Google Shape;194;p14"/>
          <p:cNvSpPr txBox="1"/>
          <p:nvPr/>
        </p:nvSpPr>
        <p:spPr>
          <a:xfrm rot="5400000">
            <a:off x="8607746" y="5014677"/>
            <a:ext cx="136613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形式知</a:t>
            </a:r>
            <a:endParaRPr/>
          </a:p>
        </p:txBody>
      </p:sp>
      <p:sp>
        <p:nvSpPr>
          <p:cNvPr id="195" name="Google Shape;195;p14"/>
          <p:cNvSpPr txBox="1"/>
          <p:nvPr/>
        </p:nvSpPr>
        <p:spPr>
          <a:xfrm>
            <a:off x="3649633" y="5882412"/>
            <a:ext cx="136613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形式知</a:t>
            </a:r>
            <a:endParaRPr/>
          </a:p>
        </p:txBody>
      </p:sp>
      <p:sp>
        <p:nvSpPr>
          <p:cNvPr id="196" name="Google Shape;196;p14"/>
          <p:cNvSpPr txBox="1"/>
          <p:nvPr/>
        </p:nvSpPr>
        <p:spPr>
          <a:xfrm>
            <a:off x="7090175" y="5882412"/>
            <a:ext cx="136613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形式知</a:t>
            </a:r>
            <a:endParaRPr/>
          </a:p>
        </p:txBody>
      </p:sp>
      <p:sp>
        <p:nvSpPr>
          <p:cNvPr id="197" name="Google Shape;197;p14"/>
          <p:cNvSpPr/>
          <p:nvPr/>
        </p:nvSpPr>
        <p:spPr>
          <a:xfrm>
            <a:off x="2012524" y="2189953"/>
            <a:ext cx="1369461" cy="616908"/>
          </a:xfrm>
          <a:prstGeom prst="bentArrow">
            <a:avLst>
              <a:gd fmla="val 13549" name="adj1"/>
              <a:gd fmla="val 16743" name="adj2"/>
              <a:gd fmla="val 25000" name="adj3"/>
              <a:gd fmla="val 43750" name="adj4"/>
            </a:avLst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14"/>
          <p:cNvSpPr/>
          <p:nvPr/>
        </p:nvSpPr>
        <p:spPr>
          <a:xfrm rot="10800000">
            <a:off x="8061606" y="5495389"/>
            <a:ext cx="1298962" cy="616908"/>
          </a:xfrm>
          <a:prstGeom prst="bentArrow">
            <a:avLst>
              <a:gd fmla="val 13549" name="adj1"/>
              <a:gd fmla="val 16743" name="adj2"/>
              <a:gd fmla="val 25000" name="adj3"/>
              <a:gd fmla="val 43750" name="adj4"/>
            </a:avLst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14"/>
          <p:cNvSpPr/>
          <p:nvPr/>
        </p:nvSpPr>
        <p:spPr>
          <a:xfrm rot="-5400000">
            <a:off x="2421669" y="4965975"/>
            <a:ext cx="616907" cy="1578046"/>
          </a:xfrm>
          <a:prstGeom prst="bentArrow">
            <a:avLst>
              <a:gd fmla="val 13549" name="adj1"/>
              <a:gd fmla="val 16743" name="adj2"/>
              <a:gd fmla="val 25000" name="adj3"/>
              <a:gd fmla="val 43750" name="adj4"/>
            </a:avLst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14"/>
          <p:cNvSpPr/>
          <p:nvPr/>
        </p:nvSpPr>
        <p:spPr>
          <a:xfrm rot="5400000">
            <a:off x="8360665" y="1772330"/>
            <a:ext cx="572675" cy="1496388"/>
          </a:xfrm>
          <a:prstGeom prst="bentArrow">
            <a:avLst>
              <a:gd fmla="val 13549" name="adj1"/>
              <a:gd fmla="val 16743" name="adj2"/>
              <a:gd fmla="val 25000" name="adj3"/>
              <a:gd fmla="val 43750" name="adj4"/>
            </a:avLst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14"/>
          <p:cNvSpPr/>
          <p:nvPr/>
        </p:nvSpPr>
        <p:spPr>
          <a:xfrm>
            <a:off x="1967600" y="3763642"/>
            <a:ext cx="192505" cy="690185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14"/>
          <p:cNvSpPr/>
          <p:nvPr/>
        </p:nvSpPr>
        <p:spPr>
          <a:xfrm rot="10800000">
            <a:off x="9226755" y="3754033"/>
            <a:ext cx="192505" cy="690185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14"/>
          <p:cNvSpPr/>
          <p:nvPr/>
        </p:nvSpPr>
        <p:spPr>
          <a:xfrm rot="5400000">
            <a:off x="5559515" y="1219761"/>
            <a:ext cx="198812" cy="2139196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14"/>
          <p:cNvSpPr/>
          <p:nvPr/>
        </p:nvSpPr>
        <p:spPr>
          <a:xfrm rot="-5400000">
            <a:off x="5667037" y="4971334"/>
            <a:ext cx="198812" cy="2139196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14"/>
          <p:cNvSpPr/>
          <p:nvPr/>
        </p:nvSpPr>
        <p:spPr>
          <a:xfrm>
            <a:off x="5294755" y="3689576"/>
            <a:ext cx="906379" cy="855247"/>
          </a:xfrm>
          <a:prstGeom prst="ellipse">
            <a:avLst/>
          </a:prstGeom>
          <a:noFill/>
          <a:ln cap="flat" cmpd="sng" w="76200">
            <a:solidFill>
              <a:srgbClr val="8DA9D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4"/>
          <p:cNvSpPr/>
          <p:nvPr/>
        </p:nvSpPr>
        <p:spPr>
          <a:xfrm>
            <a:off x="2373766" y="2449647"/>
            <a:ext cx="3291840" cy="1620377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4"/>
          <p:cNvSpPr/>
          <p:nvPr/>
        </p:nvSpPr>
        <p:spPr>
          <a:xfrm>
            <a:off x="2414524" y="2657061"/>
            <a:ext cx="3086406" cy="13167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C000"/>
                </a:solidFill>
                <a:latin typeface="Meiryo"/>
                <a:ea typeface="Meiryo"/>
                <a:cs typeface="Meiryo"/>
                <a:sym typeface="Meiryo"/>
              </a:rPr>
              <a:t>S (Socialization)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共同化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背中を見る/経験を共有する</a:t>
            </a:r>
            <a:endParaRPr sz="1800">
              <a:solidFill>
                <a:srgbClr val="001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共感の「場」づくり</a:t>
            </a:r>
            <a:endParaRPr b="1" sz="18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08" name="Google Shape;208;p14"/>
          <p:cNvSpPr/>
          <p:nvPr/>
        </p:nvSpPr>
        <p:spPr>
          <a:xfrm rot="484364">
            <a:off x="5208675" y="3926113"/>
            <a:ext cx="233691" cy="264557"/>
          </a:xfrm>
          <a:prstGeom prst="triangle">
            <a:avLst>
              <a:gd fmla="val 50000" name="adj"/>
            </a:avLst>
          </a:prstGeom>
          <a:solidFill>
            <a:srgbClr val="8DA9DB"/>
          </a:solidFill>
          <a:ln cap="flat" cmpd="sng" w="12700">
            <a:solidFill>
              <a:srgbClr val="8DA9D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5"/>
          <p:cNvSpPr txBox="1"/>
          <p:nvPr/>
        </p:nvSpPr>
        <p:spPr>
          <a:xfrm>
            <a:off x="690183" y="815444"/>
            <a:ext cx="7813357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SECIモデルからの「痛切な気づき」</a:t>
            </a:r>
            <a:endParaRPr/>
          </a:p>
        </p:txBody>
      </p:sp>
      <p:sp>
        <p:nvSpPr>
          <p:cNvPr id="214" name="Google Shape;214;p15"/>
          <p:cNvSpPr/>
          <p:nvPr/>
        </p:nvSpPr>
        <p:spPr>
          <a:xfrm>
            <a:off x="304800" y="1828800"/>
            <a:ext cx="5686926" cy="438912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25400">
            <a:solidFill>
              <a:srgbClr val="001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164575" lIns="228600" spcFirstLastPara="1" rIns="228600" wrap="square" tIns="164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過去の過ち</a:t>
            </a:r>
            <a:endParaRPr b="1" sz="2400">
              <a:solidFill>
                <a:srgbClr val="001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001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2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0"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「対話」を飛ばして、</a:t>
            </a:r>
            <a:br>
              <a:rPr b="0"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</a:br>
            <a:r>
              <a:rPr b="0"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独りよがりのマニュアルを作っていた。</a:t>
            </a:r>
            <a:endParaRPr/>
          </a:p>
        </p:txBody>
      </p:sp>
      <p:sp>
        <p:nvSpPr>
          <p:cNvPr id="215" name="Google Shape;215;p15"/>
          <p:cNvSpPr/>
          <p:nvPr/>
        </p:nvSpPr>
        <p:spPr>
          <a:xfrm>
            <a:off x="6200274" y="1828800"/>
            <a:ext cx="5686926" cy="4389120"/>
          </a:xfrm>
          <a:prstGeom prst="roundRect">
            <a:avLst>
              <a:gd fmla="val 16667" name="adj"/>
            </a:avLst>
          </a:prstGeom>
          <a:solidFill>
            <a:srgbClr val="FFF1E6"/>
          </a:solidFill>
          <a:ln cap="flat" cmpd="sng" w="38100">
            <a:solidFill>
              <a:srgbClr val="FF851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164575" lIns="228600" spcFirstLastPara="1" rIns="228600" wrap="square" tIns="164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暗黙知の正体</a:t>
            </a:r>
            <a:endParaRPr b="1" sz="2400">
              <a:solidFill>
                <a:srgbClr val="001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001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2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0"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良い技術だけではない。</a:t>
            </a:r>
            <a:br>
              <a:rPr b="0"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</a:br>
            <a:r>
              <a:rPr b="0" lang="en-US" sz="1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「悪い慣習」や「思い込み」も暗黙知である。</a:t>
            </a:r>
            <a:endParaRPr/>
          </a:p>
        </p:txBody>
      </p:sp>
      <p:sp>
        <p:nvSpPr>
          <p:cNvPr id="216" name="Google Shape;216;p15"/>
          <p:cNvSpPr txBox="1"/>
          <p:nvPr/>
        </p:nvSpPr>
        <p:spPr>
          <a:xfrm>
            <a:off x="5137834" y="6360550"/>
            <a:ext cx="6340197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777777"/>
                </a:solidFill>
                <a:latin typeface="Meiryo"/>
                <a:ea typeface="Meiryo"/>
                <a:cs typeface="Meiryo"/>
                <a:sym typeface="Meiryo"/>
              </a:rPr>
              <a:t>補足：判断基準がない＝「異常でも止めない」という悪い暗黙知。</a:t>
            </a:r>
            <a:endParaRPr/>
          </a:p>
        </p:txBody>
      </p:sp>
      <p:sp>
        <p:nvSpPr>
          <p:cNvPr id="217" name="Google Shape;217;p15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6"/>
          <p:cNvSpPr txBox="1"/>
          <p:nvPr/>
        </p:nvSpPr>
        <p:spPr>
          <a:xfrm>
            <a:off x="715236" y="825340"/>
            <a:ext cx="664797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なぜ、人は説明できないのか？</a:t>
            </a:r>
            <a:endParaRPr/>
          </a:p>
        </p:txBody>
      </p:sp>
      <p:sp>
        <p:nvSpPr>
          <p:cNvPr id="223" name="Google Shape;223;p16"/>
          <p:cNvSpPr/>
          <p:nvPr/>
        </p:nvSpPr>
        <p:spPr>
          <a:xfrm>
            <a:off x="1188720" y="2468880"/>
            <a:ext cx="960120" cy="960120"/>
          </a:xfrm>
          <a:prstGeom prst="ellipse">
            <a:avLst/>
          </a:prstGeom>
          <a:noFill/>
          <a:ln cap="flat" cmpd="sng" w="38100">
            <a:solidFill>
              <a:srgbClr val="FF851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速</a:t>
            </a:r>
            <a:endParaRPr/>
          </a:p>
        </p:txBody>
      </p:sp>
      <p:sp>
        <p:nvSpPr>
          <p:cNvPr id="224" name="Google Shape;224;p16"/>
          <p:cNvSpPr txBox="1"/>
          <p:nvPr/>
        </p:nvSpPr>
        <p:spPr>
          <a:xfrm>
            <a:off x="2331720" y="2817019"/>
            <a:ext cx="3852337" cy="492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感覚・直感（速い思考）</a:t>
            </a:r>
            <a:endParaRPr/>
          </a:p>
        </p:txBody>
      </p:sp>
      <p:sp>
        <p:nvSpPr>
          <p:cNvPr id="225" name="Google Shape;225;p16"/>
          <p:cNvSpPr/>
          <p:nvPr/>
        </p:nvSpPr>
        <p:spPr>
          <a:xfrm>
            <a:off x="7315200" y="2468880"/>
            <a:ext cx="960120" cy="960120"/>
          </a:xfrm>
          <a:prstGeom prst="ellipse">
            <a:avLst/>
          </a:prstGeom>
          <a:noFill/>
          <a:ln cap="flat" cmpd="sng" w="38100">
            <a:solidFill>
              <a:srgbClr val="001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遅</a:t>
            </a:r>
            <a:endParaRPr/>
          </a:p>
        </p:txBody>
      </p:sp>
      <p:sp>
        <p:nvSpPr>
          <p:cNvPr id="226" name="Google Shape;226;p16"/>
          <p:cNvSpPr txBox="1"/>
          <p:nvPr/>
        </p:nvSpPr>
        <p:spPr>
          <a:xfrm>
            <a:off x="8458200" y="2817019"/>
            <a:ext cx="3852337" cy="492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言葉・構造（遅い思考）</a:t>
            </a:r>
            <a:endParaRPr/>
          </a:p>
        </p:txBody>
      </p:sp>
      <p:sp>
        <p:nvSpPr>
          <p:cNvPr id="227" name="Google Shape;227;p16"/>
          <p:cNvSpPr/>
          <p:nvPr/>
        </p:nvSpPr>
        <p:spPr>
          <a:xfrm>
            <a:off x="6126480" y="2743200"/>
            <a:ext cx="914400" cy="64008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851B"/>
          </a:solidFill>
          <a:ln cap="flat" cmpd="sng" w="9525">
            <a:solidFill>
              <a:srgbClr val="FF851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16"/>
          <p:cNvSpPr txBox="1"/>
          <p:nvPr/>
        </p:nvSpPr>
        <p:spPr>
          <a:xfrm>
            <a:off x="1005840" y="4206240"/>
            <a:ext cx="10972800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脳は普段「速い思考」で処理している。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言葉（遅い思考）に変換すると、ニュアンスが死ぬ。</a:t>
            </a:r>
            <a:endParaRPr/>
          </a:p>
        </p:txBody>
      </p:sp>
      <p:sp>
        <p:nvSpPr>
          <p:cNvPr id="229" name="Google Shape;229;p16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7"/>
          <p:cNvSpPr txBox="1"/>
          <p:nvPr/>
        </p:nvSpPr>
        <p:spPr>
          <a:xfrm>
            <a:off x="727762" y="805054"/>
            <a:ext cx="803296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なぜ、人は「分かった」と言うのか？</a:t>
            </a:r>
            <a:endParaRPr/>
          </a:p>
        </p:txBody>
      </p:sp>
      <p:sp>
        <p:nvSpPr>
          <p:cNvPr id="235" name="Google Shape;235;p17"/>
          <p:cNvSpPr/>
          <p:nvPr/>
        </p:nvSpPr>
        <p:spPr>
          <a:xfrm>
            <a:off x="914400" y="2011680"/>
            <a:ext cx="3931920" cy="2743200"/>
          </a:xfrm>
          <a:prstGeom prst="cloud">
            <a:avLst/>
          </a:prstGeom>
          <a:noFill/>
          <a:ln cap="flat" cmpd="sng" w="25400">
            <a:solidFill>
              <a:srgbClr val="001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17"/>
          <p:cNvSpPr txBox="1"/>
          <p:nvPr/>
        </p:nvSpPr>
        <p:spPr>
          <a:xfrm>
            <a:off x="914400" y="2011680"/>
            <a:ext cx="3931920" cy="274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脳</a:t>
            </a:r>
            <a:endParaRPr/>
          </a:p>
        </p:txBody>
      </p:sp>
      <p:sp>
        <p:nvSpPr>
          <p:cNvPr id="237" name="Google Shape;237;p17"/>
          <p:cNvSpPr txBox="1"/>
          <p:nvPr/>
        </p:nvSpPr>
        <p:spPr>
          <a:xfrm>
            <a:off x="3566160" y="1828800"/>
            <a:ext cx="18288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0">
                <a:solidFill>
                  <a:srgbClr val="777777"/>
                </a:solidFill>
                <a:latin typeface="Meiryo"/>
                <a:ea typeface="Meiryo"/>
                <a:cs typeface="Meiryo"/>
                <a:sym typeface="Meiryo"/>
              </a:rPr>
              <a:t>✓</a:t>
            </a:r>
            <a:endParaRPr/>
          </a:p>
        </p:txBody>
      </p:sp>
      <p:sp>
        <p:nvSpPr>
          <p:cNvPr id="238" name="Google Shape;238;p17"/>
          <p:cNvSpPr/>
          <p:nvPr/>
        </p:nvSpPr>
        <p:spPr>
          <a:xfrm>
            <a:off x="3429000" y="1828800"/>
            <a:ext cx="2103120" cy="2103120"/>
          </a:xfrm>
          <a:prstGeom prst="ellipse">
            <a:avLst/>
          </a:prstGeom>
          <a:noFill/>
          <a:ln cap="flat" cmpd="sng" w="25400">
            <a:solidFill>
              <a:srgbClr val="777777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17"/>
          <p:cNvSpPr txBox="1"/>
          <p:nvPr/>
        </p:nvSpPr>
        <p:spPr>
          <a:xfrm>
            <a:off x="6156960" y="2015438"/>
            <a:ext cx="6035040" cy="24776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脳は「分からない」という不安を嫌う。</a:t>
            </a:r>
            <a:endParaRPr/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「理解の錯覚」：手順が見えた瞬間、</a:t>
            </a:r>
            <a:b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</a:b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　脳は「分かったこと」にしてしまう。</a:t>
            </a:r>
            <a:endParaRPr/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これは性格ではなく、脳の防衛本能。</a:t>
            </a:r>
            <a:endParaRPr/>
          </a:p>
        </p:txBody>
      </p:sp>
      <p:sp>
        <p:nvSpPr>
          <p:cNvPr id="240" name="Google Shape;240;p17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8"/>
          <p:cNvSpPr txBox="1"/>
          <p:nvPr/>
        </p:nvSpPr>
        <p:spPr>
          <a:xfrm>
            <a:off x="776614" y="814055"/>
            <a:ext cx="572464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目指すべきゴールを変える</a:t>
            </a:r>
            <a:endParaRPr/>
          </a:p>
        </p:txBody>
      </p:sp>
      <p:sp>
        <p:nvSpPr>
          <p:cNvPr id="246" name="Google Shape;246;p18"/>
          <p:cNvSpPr/>
          <p:nvPr/>
        </p:nvSpPr>
        <p:spPr>
          <a:xfrm>
            <a:off x="914400" y="1828800"/>
            <a:ext cx="4572000" cy="1828800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rgbClr val="FFFFFF"/>
          </a:solidFill>
          <a:ln cap="flat" cmpd="sng" w="25400">
            <a:solidFill>
              <a:srgbClr val="001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理解したつもり</a:t>
            </a:r>
            <a:endParaRPr/>
          </a:p>
        </p:txBody>
      </p:sp>
      <p:sp>
        <p:nvSpPr>
          <p:cNvPr id="247" name="Google Shape;247;p18"/>
          <p:cNvSpPr/>
          <p:nvPr/>
        </p:nvSpPr>
        <p:spPr>
          <a:xfrm>
            <a:off x="6492240" y="2148840"/>
            <a:ext cx="4572000" cy="1828800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rgbClr val="FFF1E6"/>
          </a:solidFill>
          <a:ln cap="flat" cmpd="sng" w="38100">
            <a:solidFill>
              <a:srgbClr val="FF851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相手の解釈</a:t>
            </a:r>
            <a:endParaRPr/>
          </a:p>
        </p:txBody>
      </p:sp>
      <p:sp>
        <p:nvSpPr>
          <p:cNvPr id="248" name="Google Shape;248;p18"/>
          <p:cNvSpPr txBox="1"/>
          <p:nvPr/>
        </p:nvSpPr>
        <p:spPr>
          <a:xfrm>
            <a:off x="1005840" y="4480560"/>
            <a:ext cx="11155680" cy="16568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00">
                <a:solidFill>
                  <a:srgbClr val="D80000"/>
                </a:solidFill>
                <a:latin typeface="Meiryo"/>
                <a:ea typeface="Meiryo"/>
                <a:cs typeface="Meiryo"/>
                <a:sym typeface="Meiryo"/>
              </a:rPr>
              <a:t>×  完璧に理解を合わせる</a:t>
            </a:r>
            <a:endParaRPr/>
          </a:p>
          <a:p>
            <a:pPr indent="0" lvl="0" marL="0" marR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2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〇  理解のズレを、早く発見する関係を作る</a:t>
            </a:r>
            <a:endParaRPr/>
          </a:p>
          <a:p>
            <a:pPr indent="0" lvl="0" marL="0" marR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851B"/>
                </a:solidFill>
                <a:latin typeface="Meiryo"/>
                <a:ea typeface="Meiryo"/>
                <a:cs typeface="Meiryo"/>
                <a:sym typeface="Meiryo"/>
              </a:rPr>
              <a:t>「ズレ」があることを前提にする。</a:t>
            </a:r>
            <a:endParaRPr/>
          </a:p>
        </p:txBody>
      </p:sp>
      <p:sp>
        <p:nvSpPr>
          <p:cNvPr id="249" name="Google Shape;249;p18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9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/mnt/data/A_vector-style_digital_illustration_of_a_coffee_cu.png" id="256" name="Google Shape;256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49240" y="1828800"/>
            <a:ext cx="1463040" cy="146304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19"/>
          <p:cNvSpPr/>
          <p:nvPr/>
        </p:nvSpPr>
        <p:spPr>
          <a:xfrm>
            <a:off x="0" y="3566160"/>
            <a:ext cx="12191695" cy="731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5400"/>
              <a:buFont typeface="Meiryo"/>
              <a:buNone/>
            </a:pPr>
            <a:r>
              <a:rPr b="1" lang="en-US" sz="5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休憩</a:t>
            </a:r>
            <a:endParaRPr sz="5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8" name="Google Shape;258;p19"/>
          <p:cNvSpPr/>
          <p:nvPr/>
        </p:nvSpPr>
        <p:spPr>
          <a:xfrm>
            <a:off x="0" y="4343400"/>
            <a:ext cx="12191695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851B"/>
              </a:buClr>
              <a:buSzPts val="3400"/>
              <a:buFont typeface="Meiryo"/>
              <a:buNone/>
            </a:pPr>
            <a:r>
              <a:rPr b="1" lang="en-US" sz="3400">
                <a:solidFill>
                  <a:srgbClr val="FF851B"/>
                </a:solidFill>
                <a:latin typeface="Meiryo"/>
                <a:ea typeface="Meiryo"/>
                <a:cs typeface="Meiryo"/>
                <a:sym typeface="Meiryo"/>
              </a:rPr>
              <a:t>10分</a:t>
            </a:r>
            <a:endParaRPr sz="3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2"/>
          <p:cNvSpPr/>
          <p:nvPr/>
        </p:nvSpPr>
        <p:spPr>
          <a:xfrm>
            <a:off x="685800" y="73152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今日のゴール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7" name="Google Shape;27;p2"/>
          <p:cNvSpPr/>
          <p:nvPr/>
        </p:nvSpPr>
        <p:spPr>
          <a:xfrm>
            <a:off x="1675598" y="2419551"/>
            <a:ext cx="8840804" cy="1828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381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bl" dir="2700000" dist="12700">
              <a:srgbClr val="000000">
                <a:alpha val="14901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2"/>
          <p:cNvSpPr/>
          <p:nvPr/>
        </p:nvSpPr>
        <p:spPr>
          <a:xfrm>
            <a:off x="2056999" y="2971800"/>
            <a:ext cx="8078002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eiryo"/>
              <a:buNone/>
            </a:pPr>
            <a:r>
              <a:rPr b="1" lang="en-US" sz="260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会社の判断を残すために、まず“一歩目”を決める</a:t>
            </a:r>
            <a:endParaRPr b="1" sz="2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9" name="Google Shape;29;p2"/>
          <p:cNvSpPr/>
          <p:nvPr/>
        </p:nvSpPr>
        <p:spPr>
          <a:xfrm>
            <a:off x="3749040" y="5148072"/>
            <a:ext cx="4754880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具体的な行動を持ち帰る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20"/>
          <p:cNvSpPr/>
          <p:nvPr/>
        </p:nvSpPr>
        <p:spPr>
          <a:xfrm>
            <a:off x="685800" y="219456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4400"/>
              <a:buFont typeface="Meiryo"/>
              <a:buNone/>
            </a:pPr>
            <a:r>
              <a:rPr b="1" lang="en-US" sz="4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実践ワーク①：個人戦</a:t>
            </a:r>
            <a:endParaRPr sz="4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66" name="Google Shape;266;p20"/>
          <p:cNvSpPr/>
          <p:nvPr/>
        </p:nvSpPr>
        <p:spPr>
          <a:xfrm>
            <a:off x="685800" y="3246120"/>
            <a:ext cx="10820095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2200"/>
              <a:buFont typeface="Meiryo"/>
              <a:buNone/>
            </a:pPr>
            <a:r>
              <a:rPr lang="en-US" sz="2200">
                <a:solidFill>
                  <a:srgbClr val="6B7280"/>
                </a:solidFill>
                <a:latin typeface="Meiryo"/>
                <a:ea typeface="Meiryo"/>
                <a:cs typeface="Meiryo"/>
                <a:sym typeface="Meiryo"/>
              </a:rPr>
              <a:t>一方的な指示はなぜ伝わらないのか？</a:t>
            </a:r>
            <a:endParaRPr sz="2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21"/>
          <p:cNvSpPr/>
          <p:nvPr/>
        </p:nvSpPr>
        <p:spPr>
          <a:xfrm>
            <a:off x="685800" y="73152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ルール（個人戦）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74" name="Google Shape;274;p21"/>
          <p:cNvSpPr/>
          <p:nvPr/>
        </p:nvSpPr>
        <p:spPr>
          <a:xfrm>
            <a:off x="4737883" y="2040890"/>
            <a:ext cx="685800" cy="685800"/>
          </a:xfrm>
          <a:prstGeom prst="ellipse">
            <a:avLst/>
          </a:prstGeom>
          <a:solidFill>
            <a:srgbClr val="001F3F"/>
          </a:solidFill>
          <a:ln cap="flat" cmpd="sng" w="12700">
            <a:solidFill>
              <a:srgbClr val="001F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21"/>
          <p:cNvSpPr/>
          <p:nvPr/>
        </p:nvSpPr>
        <p:spPr>
          <a:xfrm>
            <a:off x="6643933" y="2070635"/>
            <a:ext cx="685800" cy="685800"/>
          </a:xfrm>
          <a:prstGeom prst="ellipse">
            <a:avLst/>
          </a:prstGeom>
          <a:solidFill>
            <a:srgbClr val="001F3F"/>
          </a:solidFill>
          <a:ln cap="flat" cmpd="sng" w="12700">
            <a:solidFill>
              <a:srgbClr val="001F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21"/>
          <p:cNvSpPr/>
          <p:nvPr/>
        </p:nvSpPr>
        <p:spPr>
          <a:xfrm>
            <a:off x="4789170" y="2676465"/>
            <a:ext cx="960120" cy="2148840"/>
          </a:xfrm>
          <a:prstGeom prst="roundRect">
            <a:avLst>
              <a:gd fmla="val 16667" name="adj"/>
            </a:avLst>
          </a:prstGeom>
          <a:solidFill>
            <a:srgbClr val="001F3F"/>
          </a:solidFill>
          <a:ln cap="flat" cmpd="sng" w="12700">
            <a:solidFill>
              <a:srgbClr val="001F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21"/>
          <p:cNvSpPr/>
          <p:nvPr/>
        </p:nvSpPr>
        <p:spPr>
          <a:xfrm>
            <a:off x="6369613" y="2696277"/>
            <a:ext cx="960120" cy="2148840"/>
          </a:xfrm>
          <a:prstGeom prst="roundRect">
            <a:avLst>
              <a:gd fmla="val 16667" name="adj"/>
            </a:avLst>
          </a:prstGeom>
          <a:solidFill>
            <a:srgbClr val="001F3F"/>
          </a:solidFill>
          <a:ln cap="flat" cmpd="sng" w="12700">
            <a:solidFill>
              <a:srgbClr val="001F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8" name="Google Shape;278;p21"/>
          <p:cNvCxnSpPr/>
          <p:nvPr/>
        </p:nvCxnSpPr>
        <p:spPr>
          <a:xfrm>
            <a:off x="6035040" y="2697480"/>
            <a:ext cx="0" cy="2011680"/>
          </a:xfrm>
          <a:prstGeom prst="straightConnector1">
            <a:avLst/>
          </a:prstGeom>
          <a:noFill/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9" name="Google Shape;279;p21"/>
          <p:cNvSpPr/>
          <p:nvPr/>
        </p:nvSpPr>
        <p:spPr>
          <a:xfrm>
            <a:off x="685800" y="1828800"/>
            <a:ext cx="3749040" cy="347472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21"/>
          <p:cNvSpPr/>
          <p:nvPr/>
        </p:nvSpPr>
        <p:spPr>
          <a:xfrm>
            <a:off x="866275" y="2240280"/>
            <a:ext cx="3355510" cy="9728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9400" lvl="0" marL="279400" marR="0" rtl="0" algn="l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200"/>
              <a:buFont typeface="Meiryo"/>
              <a:buChar char="•"/>
            </a:pPr>
            <a:r>
              <a:rPr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A：言葉だけで説明</a:t>
            </a:r>
            <a:endParaRPr sz="2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-279400" lvl="0" marL="279400" marR="0" rtl="0" algn="l">
              <a:lnSpc>
                <a:spcPct val="250000"/>
              </a:lnSpc>
              <a:spcBef>
                <a:spcPts val="600"/>
              </a:spcBef>
              <a:spcAft>
                <a:spcPts val="0"/>
              </a:spcAft>
              <a:buClr>
                <a:srgbClr val="001F3F"/>
              </a:buClr>
              <a:buSzPts val="2200"/>
              <a:buFont typeface="Meiryo"/>
              <a:buChar char="•"/>
            </a:pPr>
            <a:r>
              <a:rPr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B：聞いた通りに描く</a:t>
            </a:r>
            <a:endParaRPr sz="2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81" name="Google Shape;281;p21"/>
          <p:cNvSpPr/>
          <p:nvPr/>
        </p:nvSpPr>
        <p:spPr>
          <a:xfrm>
            <a:off x="7756855" y="1828800"/>
            <a:ext cx="3749040" cy="347472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38100">
            <a:solidFill>
              <a:srgbClr val="D002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21"/>
          <p:cNvSpPr/>
          <p:nvPr/>
        </p:nvSpPr>
        <p:spPr>
          <a:xfrm>
            <a:off x="7756855" y="2514600"/>
            <a:ext cx="3749040" cy="10972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libri"/>
              <a:buNone/>
            </a:pPr>
            <a:r>
              <a:t/>
            </a:r>
            <a:endParaRPr sz="3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D0021B"/>
              </a:buClr>
              <a:buSzPts val="3400"/>
              <a:buFont typeface="Meiryo"/>
              <a:buNone/>
            </a:pPr>
            <a:r>
              <a:rPr b="1" lang="en-US" sz="3400">
                <a:solidFill>
                  <a:srgbClr val="D0021B"/>
                </a:solidFill>
                <a:latin typeface="Meiryo"/>
                <a:ea typeface="Meiryo"/>
                <a:cs typeface="Meiryo"/>
                <a:sym typeface="Meiryo"/>
              </a:rPr>
              <a:t>質問禁止</a:t>
            </a:r>
            <a:endParaRPr sz="3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83" name="Google Shape;283;p21"/>
          <p:cNvSpPr/>
          <p:nvPr/>
        </p:nvSpPr>
        <p:spPr>
          <a:xfrm>
            <a:off x="9288475" y="3794760"/>
            <a:ext cx="777240" cy="777240"/>
          </a:xfrm>
          <a:prstGeom prst="ellipse">
            <a:avLst/>
          </a:prstGeom>
          <a:solidFill>
            <a:srgbClr val="FFFFFF"/>
          </a:solidFill>
          <a:ln cap="flat" cmpd="sng" w="50800">
            <a:solidFill>
              <a:srgbClr val="D002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84" name="Google Shape;284;p21"/>
          <p:cNvCxnSpPr/>
          <p:nvPr/>
        </p:nvCxnSpPr>
        <p:spPr>
          <a:xfrm>
            <a:off x="9361627" y="3858768"/>
            <a:ext cx="640080" cy="640080"/>
          </a:xfrm>
          <a:prstGeom prst="straightConnector1">
            <a:avLst/>
          </a:prstGeom>
          <a:noFill/>
          <a:ln cap="flat" cmpd="sng" w="50800">
            <a:solidFill>
              <a:srgbClr val="D0021B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22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22"/>
          <p:cNvSpPr/>
          <p:nvPr/>
        </p:nvSpPr>
        <p:spPr>
          <a:xfrm>
            <a:off x="4937760" y="1645920"/>
            <a:ext cx="2286000" cy="2286000"/>
          </a:xfrm>
          <a:prstGeom prst="ellipse">
            <a:avLst/>
          </a:prstGeom>
          <a:solidFill>
            <a:srgbClr val="FFFFFF"/>
          </a:solidFill>
          <a:ln cap="flat" cmpd="sng" w="50800">
            <a:solidFill>
              <a:srgbClr val="001F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2" name="Google Shape;292;p22"/>
          <p:cNvCxnSpPr/>
          <p:nvPr/>
        </p:nvCxnSpPr>
        <p:spPr>
          <a:xfrm>
            <a:off x="6080760" y="2788920"/>
            <a:ext cx="0" cy="0"/>
          </a:xfrm>
          <a:prstGeom prst="straightConnector1">
            <a:avLst/>
          </a:prstGeom>
          <a:noFill/>
          <a:ln cap="flat" cmpd="sng" w="508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93" name="Google Shape;293;p22"/>
          <p:cNvCxnSpPr/>
          <p:nvPr/>
        </p:nvCxnSpPr>
        <p:spPr>
          <a:xfrm>
            <a:off x="6080760" y="2788919"/>
            <a:ext cx="408272" cy="427517"/>
          </a:xfrm>
          <a:prstGeom prst="straightConnector1">
            <a:avLst/>
          </a:prstGeom>
          <a:noFill/>
          <a:ln cap="flat" cmpd="sng" w="508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94" name="Google Shape;294;p22"/>
          <p:cNvSpPr/>
          <p:nvPr/>
        </p:nvSpPr>
        <p:spPr>
          <a:xfrm>
            <a:off x="305" y="4160520"/>
            <a:ext cx="12191695" cy="731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5400"/>
              <a:buFont typeface="Meiryo"/>
              <a:buNone/>
            </a:pPr>
            <a:r>
              <a:rPr b="1" lang="en-US" sz="5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1回目 START</a:t>
            </a:r>
            <a:endParaRPr sz="5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95" name="Google Shape;295;p22"/>
          <p:cNvSpPr/>
          <p:nvPr/>
        </p:nvSpPr>
        <p:spPr>
          <a:xfrm>
            <a:off x="0" y="4709160"/>
            <a:ext cx="12191695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t/>
            </a:r>
            <a:endParaRPr sz="4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96" name="Google Shape;296;p22"/>
          <p:cNvSpPr txBox="1"/>
          <p:nvPr/>
        </p:nvSpPr>
        <p:spPr>
          <a:xfrm>
            <a:off x="4471584" y="4934634"/>
            <a:ext cx="3248526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accent2"/>
                </a:solidFill>
                <a:latin typeface="Meiryo"/>
                <a:ea typeface="Meiryo"/>
                <a:cs typeface="Meiryo"/>
                <a:sym typeface="Meiryo"/>
              </a:rPr>
              <a:t>３分</a:t>
            </a:r>
            <a:endParaRPr b="1"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cxnSp>
        <p:nvCxnSpPr>
          <p:cNvPr id="297" name="Google Shape;297;p22"/>
          <p:cNvCxnSpPr>
            <a:stCxn id="291" idx="0"/>
          </p:cNvCxnSpPr>
          <p:nvPr/>
        </p:nvCxnSpPr>
        <p:spPr>
          <a:xfrm>
            <a:off x="6080760" y="1645920"/>
            <a:ext cx="0" cy="1428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98" name="Google Shape;298;p22"/>
          <p:cNvCxnSpPr>
            <a:endCxn id="291" idx="4"/>
          </p:cNvCxnSpPr>
          <p:nvPr/>
        </p:nvCxnSpPr>
        <p:spPr>
          <a:xfrm>
            <a:off x="6080760" y="3802020"/>
            <a:ext cx="0" cy="1299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99" name="Google Shape;299;p22"/>
          <p:cNvCxnSpPr>
            <a:stCxn id="291" idx="6"/>
          </p:cNvCxnSpPr>
          <p:nvPr/>
        </p:nvCxnSpPr>
        <p:spPr>
          <a:xfrm rot="10800000">
            <a:off x="7082460" y="2788920"/>
            <a:ext cx="1413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00" name="Google Shape;300;p22"/>
          <p:cNvCxnSpPr>
            <a:endCxn id="291" idx="2"/>
          </p:cNvCxnSpPr>
          <p:nvPr/>
        </p:nvCxnSpPr>
        <p:spPr>
          <a:xfrm rot="10800000">
            <a:off x="4937760" y="2788920"/>
            <a:ext cx="1155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01" name="Google Shape;301;p22"/>
          <p:cNvSpPr/>
          <p:nvPr/>
        </p:nvSpPr>
        <p:spPr>
          <a:xfrm>
            <a:off x="6012581" y="2716730"/>
            <a:ext cx="136358" cy="144379"/>
          </a:xfrm>
          <a:prstGeom prst="flowChartConnector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3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23"/>
          <p:cNvSpPr/>
          <p:nvPr/>
        </p:nvSpPr>
        <p:spPr>
          <a:xfrm>
            <a:off x="5074920" y="1645920"/>
            <a:ext cx="2011680" cy="2011680"/>
          </a:xfrm>
          <a:prstGeom prst="arc">
            <a:avLst>
              <a:gd fmla="val 16200000" name="adj1"/>
              <a:gd fmla="val 0" name="adj2"/>
            </a:avLst>
          </a:prstGeom>
          <a:noFill/>
          <a:ln cap="flat" cmpd="sng" w="508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23"/>
          <p:cNvSpPr/>
          <p:nvPr/>
        </p:nvSpPr>
        <p:spPr>
          <a:xfrm rot="9030421">
            <a:off x="6785160" y="1947359"/>
            <a:ext cx="228600" cy="228600"/>
          </a:xfrm>
          <a:prstGeom prst="triangle">
            <a:avLst>
              <a:gd fmla="val 50000" name="adj"/>
            </a:avLst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23"/>
          <p:cNvSpPr/>
          <p:nvPr/>
        </p:nvSpPr>
        <p:spPr>
          <a:xfrm flipH="1">
            <a:off x="5090007" y="1647524"/>
            <a:ext cx="2011680" cy="2011680"/>
          </a:xfrm>
          <a:prstGeom prst="arc">
            <a:avLst>
              <a:gd fmla="val 16200000" name="adj1"/>
              <a:gd fmla="val 65103" name="adj2"/>
            </a:avLst>
          </a:prstGeom>
          <a:noFill/>
          <a:ln cap="flat" cmpd="sng" w="508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23"/>
          <p:cNvSpPr/>
          <p:nvPr/>
        </p:nvSpPr>
        <p:spPr>
          <a:xfrm>
            <a:off x="305" y="4089005"/>
            <a:ext cx="12191695" cy="731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5200"/>
              <a:buFont typeface="Meiryo"/>
              <a:buNone/>
            </a:pPr>
            <a:r>
              <a:rPr b="1" lang="en-US" sz="5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攻守交代（2回目）</a:t>
            </a:r>
            <a:endParaRPr sz="5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12" name="Google Shape;312;p23"/>
          <p:cNvSpPr/>
          <p:nvPr/>
        </p:nvSpPr>
        <p:spPr>
          <a:xfrm>
            <a:off x="0" y="4709160"/>
            <a:ext cx="12191695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t/>
            </a:r>
            <a:endParaRPr sz="4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13" name="Google Shape;313;p23"/>
          <p:cNvSpPr txBox="1"/>
          <p:nvPr/>
        </p:nvSpPr>
        <p:spPr>
          <a:xfrm>
            <a:off x="4471584" y="4934634"/>
            <a:ext cx="3248526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accent2"/>
                </a:solidFill>
                <a:latin typeface="Meiryo"/>
                <a:ea typeface="Meiryo"/>
                <a:cs typeface="Meiryo"/>
                <a:sym typeface="Meiryo"/>
              </a:rPr>
              <a:t>３分</a:t>
            </a:r>
            <a:endParaRPr b="1"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4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24"/>
          <p:cNvSpPr/>
          <p:nvPr/>
        </p:nvSpPr>
        <p:spPr>
          <a:xfrm>
            <a:off x="685800" y="73152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答え合わせ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21" name="Google Shape;321;p24"/>
          <p:cNvSpPr/>
          <p:nvPr/>
        </p:nvSpPr>
        <p:spPr>
          <a:xfrm>
            <a:off x="2743200" y="1920240"/>
            <a:ext cx="3108960" cy="393192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24"/>
          <p:cNvSpPr/>
          <p:nvPr/>
        </p:nvSpPr>
        <p:spPr>
          <a:xfrm>
            <a:off x="6309360" y="1920240"/>
            <a:ext cx="3108960" cy="393192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23" name="Google Shape;323;p24"/>
          <p:cNvCxnSpPr/>
          <p:nvPr/>
        </p:nvCxnSpPr>
        <p:spPr>
          <a:xfrm>
            <a:off x="3017520" y="2468880"/>
            <a:ext cx="2560320" cy="0"/>
          </a:xfrm>
          <a:prstGeom prst="straightConnector1">
            <a:avLst/>
          </a:prstGeom>
          <a:noFill/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4" name="Google Shape;324;p24"/>
          <p:cNvCxnSpPr/>
          <p:nvPr/>
        </p:nvCxnSpPr>
        <p:spPr>
          <a:xfrm>
            <a:off x="6583680" y="2468880"/>
            <a:ext cx="2560320" cy="0"/>
          </a:xfrm>
          <a:prstGeom prst="straightConnector1">
            <a:avLst/>
          </a:prstGeom>
          <a:noFill/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5" name="Google Shape;325;p24"/>
          <p:cNvCxnSpPr/>
          <p:nvPr/>
        </p:nvCxnSpPr>
        <p:spPr>
          <a:xfrm>
            <a:off x="3017520" y="3017520"/>
            <a:ext cx="2560320" cy="0"/>
          </a:xfrm>
          <a:prstGeom prst="straightConnector1">
            <a:avLst/>
          </a:prstGeom>
          <a:noFill/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6" name="Google Shape;326;p24"/>
          <p:cNvCxnSpPr/>
          <p:nvPr/>
        </p:nvCxnSpPr>
        <p:spPr>
          <a:xfrm>
            <a:off x="6583680" y="3017520"/>
            <a:ext cx="2560320" cy="0"/>
          </a:xfrm>
          <a:prstGeom prst="straightConnector1">
            <a:avLst/>
          </a:prstGeom>
          <a:noFill/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7" name="Google Shape;327;p24"/>
          <p:cNvCxnSpPr/>
          <p:nvPr/>
        </p:nvCxnSpPr>
        <p:spPr>
          <a:xfrm>
            <a:off x="3017520" y="3566160"/>
            <a:ext cx="2560320" cy="0"/>
          </a:xfrm>
          <a:prstGeom prst="straightConnector1">
            <a:avLst/>
          </a:prstGeom>
          <a:noFill/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8" name="Google Shape;328;p24"/>
          <p:cNvCxnSpPr/>
          <p:nvPr/>
        </p:nvCxnSpPr>
        <p:spPr>
          <a:xfrm>
            <a:off x="6583680" y="3566160"/>
            <a:ext cx="2560320" cy="0"/>
          </a:xfrm>
          <a:prstGeom prst="straightConnector1">
            <a:avLst/>
          </a:prstGeom>
          <a:noFill/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9" name="Google Shape;329;p24"/>
          <p:cNvCxnSpPr/>
          <p:nvPr/>
        </p:nvCxnSpPr>
        <p:spPr>
          <a:xfrm>
            <a:off x="3017520" y="4114800"/>
            <a:ext cx="2560320" cy="0"/>
          </a:xfrm>
          <a:prstGeom prst="straightConnector1">
            <a:avLst/>
          </a:prstGeom>
          <a:noFill/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30" name="Google Shape;330;p24"/>
          <p:cNvCxnSpPr/>
          <p:nvPr/>
        </p:nvCxnSpPr>
        <p:spPr>
          <a:xfrm>
            <a:off x="6583680" y="4114800"/>
            <a:ext cx="2560320" cy="0"/>
          </a:xfrm>
          <a:prstGeom prst="straightConnector1">
            <a:avLst/>
          </a:prstGeom>
          <a:noFill/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31" name="Google Shape;331;p24"/>
          <p:cNvCxnSpPr/>
          <p:nvPr/>
        </p:nvCxnSpPr>
        <p:spPr>
          <a:xfrm>
            <a:off x="3017520" y="4663440"/>
            <a:ext cx="2560320" cy="0"/>
          </a:xfrm>
          <a:prstGeom prst="straightConnector1">
            <a:avLst/>
          </a:prstGeom>
          <a:noFill/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32" name="Google Shape;332;p24"/>
          <p:cNvCxnSpPr/>
          <p:nvPr/>
        </p:nvCxnSpPr>
        <p:spPr>
          <a:xfrm>
            <a:off x="6583680" y="4663440"/>
            <a:ext cx="2560320" cy="0"/>
          </a:xfrm>
          <a:prstGeom prst="straightConnector1">
            <a:avLst/>
          </a:prstGeom>
          <a:noFill/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33" name="Google Shape;333;p24"/>
          <p:cNvSpPr/>
          <p:nvPr/>
        </p:nvSpPr>
        <p:spPr>
          <a:xfrm>
            <a:off x="0" y="5943600"/>
            <a:ext cx="12191695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800"/>
              <a:buFont typeface="Meiryo"/>
              <a:buNone/>
            </a:pPr>
            <a:r>
              <a:rPr b="1" lang="en-US" sz="2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お互いの絵を見せ合う</a:t>
            </a:r>
            <a:endParaRPr sz="28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34" name="Google Shape;334;p24"/>
          <p:cNvSpPr/>
          <p:nvPr/>
        </p:nvSpPr>
        <p:spPr>
          <a:xfrm>
            <a:off x="0" y="6355080"/>
            <a:ext cx="12191695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851B"/>
              </a:buClr>
              <a:buSzPts val="2400"/>
              <a:buFont typeface="Meiryo"/>
              <a:buNone/>
            </a:pPr>
            <a:r>
              <a:rPr b="1" lang="en-US" sz="2400">
                <a:solidFill>
                  <a:srgbClr val="FF851B"/>
                </a:solidFill>
                <a:latin typeface="Meiryo"/>
                <a:ea typeface="Meiryo"/>
                <a:cs typeface="Meiryo"/>
                <a:sym typeface="Meiryo"/>
              </a:rPr>
              <a:t>「完璧」に同じか？</a:t>
            </a:r>
            <a:endParaRPr sz="2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5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25"/>
          <p:cNvSpPr/>
          <p:nvPr/>
        </p:nvSpPr>
        <p:spPr>
          <a:xfrm>
            <a:off x="685800" y="73152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気づき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42" name="Google Shape;342;p25"/>
          <p:cNvSpPr/>
          <p:nvPr/>
        </p:nvSpPr>
        <p:spPr>
          <a:xfrm>
            <a:off x="3259756" y="2560320"/>
            <a:ext cx="1828800" cy="1828800"/>
          </a:xfrm>
          <a:prstGeom prst="ellipse">
            <a:avLst/>
          </a:prstGeom>
          <a:solidFill>
            <a:srgbClr val="FFFFFF"/>
          </a:solidFill>
          <a:ln cap="flat" cmpd="sng" w="38100">
            <a:solidFill>
              <a:srgbClr val="001F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25"/>
          <p:cNvSpPr/>
          <p:nvPr/>
        </p:nvSpPr>
        <p:spPr>
          <a:xfrm>
            <a:off x="7457974" y="3108960"/>
            <a:ext cx="1828800" cy="1623060"/>
          </a:xfrm>
          <a:prstGeom prst="ellipse">
            <a:avLst/>
          </a:prstGeom>
          <a:solidFill>
            <a:srgbClr val="FFFFFF"/>
          </a:solidFill>
          <a:ln cap="flat" cmpd="sng" w="381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25"/>
          <p:cNvSpPr/>
          <p:nvPr/>
        </p:nvSpPr>
        <p:spPr>
          <a:xfrm>
            <a:off x="5669280" y="3291840"/>
            <a:ext cx="914400" cy="36576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5E7EB"/>
          </a:solidFill>
          <a:ln cap="flat" cmpd="sng" w="127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25"/>
          <p:cNvSpPr/>
          <p:nvPr/>
        </p:nvSpPr>
        <p:spPr>
          <a:xfrm>
            <a:off x="685800" y="5212080"/>
            <a:ext cx="10820095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400"/>
              <a:buFont typeface="Meiryo"/>
              <a:buNone/>
            </a:pPr>
            <a:r>
              <a:rPr b="1" lang="en-US" sz="3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一方通行 ＝ 「解釈のズレ」</a:t>
            </a:r>
            <a:endParaRPr sz="3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46" name="Google Shape;346;p25"/>
          <p:cNvSpPr/>
          <p:nvPr/>
        </p:nvSpPr>
        <p:spPr>
          <a:xfrm>
            <a:off x="685800" y="5897880"/>
            <a:ext cx="10820095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851B"/>
              </a:buClr>
              <a:buSzPts val="2800"/>
              <a:buFont typeface="Meiryo"/>
              <a:buNone/>
            </a:pPr>
            <a:r>
              <a:rPr b="1" lang="en-US" sz="2800">
                <a:solidFill>
                  <a:srgbClr val="FF851B"/>
                </a:solidFill>
                <a:latin typeface="Meiryo"/>
                <a:ea typeface="Meiryo"/>
                <a:cs typeface="Meiryo"/>
                <a:sym typeface="Meiryo"/>
              </a:rPr>
              <a:t>「大体伝わった」は事故のもと</a:t>
            </a:r>
            <a:endParaRPr sz="28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26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26"/>
          <p:cNvSpPr/>
          <p:nvPr/>
        </p:nvSpPr>
        <p:spPr>
          <a:xfrm>
            <a:off x="685800" y="219456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4400"/>
              <a:buFont typeface="Meiryo"/>
              <a:buNone/>
            </a:pPr>
            <a:r>
              <a:rPr b="1" lang="en-US" sz="4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実践ワーク②：チーム戦</a:t>
            </a:r>
            <a:endParaRPr sz="4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54" name="Google Shape;354;p26"/>
          <p:cNvSpPr/>
          <p:nvPr/>
        </p:nvSpPr>
        <p:spPr>
          <a:xfrm>
            <a:off x="685800" y="3246120"/>
            <a:ext cx="10820095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2200"/>
              <a:buFont typeface="Meiryo"/>
              <a:buNone/>
            </a:pPr>
            <a:r>
              <a:rPr lang="en-US" sz="2200">
                <a:solidFill>
                  <a:srgbClr val="6B7280"/>
                </a:solidFill>
                <a:latin typeface="Meiryo"/>
                <a:ea typeface="Meiryo"/>
                <a:cs typeface="Meiryo"/>
                <a:sym typeface="Meiryo"/>
              </a:rPr>
              <a:t>マニュアル作成バトル</a:t>
            </a:r>
            <a:endParaRPr sz="2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27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27"/>
          <p:cNvSpPr/>
          <p:nvPr/>
        </p:nvSpPr>
        <p:spPr>
          <a:xfrm>
            <a:off x="685800" y="73152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ルール（チーム戦）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62" name="Google Shape;362;p27"/>
          <p:cNvSpPr/>
          <p:nvPr/>
        </p:nvSpPr>
        <p:spPr>
          <a:xfrm>
            <a:off x="4754880" y="2148840"/>
            <a:ext cx="2651760" cy="822960"/>
          </a:xfrm>
          <a:prstGeom prst="roundRect">
            <a:avLst>
              <a:gd fmla="val 16667" name="adj"/>
            </a:avLst>
          </a:prstGeom>
          <a:solidFill>
            <a:srgbClr val="E5E7EB"/>
          </a:solidFill>
          <a:ln cap="flat" cmpd="sng" w="12700">
            <a:solidFill>
              <a:srgbClr val="6B728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27"/>
          <p:cNvSpPr/>
          <p:nvPr/>
        </p:nvSpPr>
        <p:spPr>
          <a:xfrm>
            <a:off x="4024162" y="2148840"/>
            <a:ext cx="548640" cy="548640"/>
          </a:xfrm>
          <a:prstGeom prst="ellipse">
            <a:avLst/>
          </a:prstGeom>
          <a:solidFill>
            <a:srgbClr val="001F3F"/>
          </a:solidFill>
          <a:ln cap="flat" cmpd="sng" w="12700">
            <a:solidFill>
              <a:srgbClr val="001F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27"/>
          <p:cNvSpPr/>
          <p:nvPr/>
        </p:nvSpPr>
        <p:spPr>
          <a:xfrm>
            <a:off x="6095847" y="1554480"/>
            <a:ext cx="548640" cy="548640"/>
          </a:xfrm>
          <a:prstGeom prst="ellipse">
            <a:avLst/>
          </a:prstGeom>
          <a:solidFill>
            <a:srgbClr val="001F3F"/>
          </a:solidFill>
          <a:ln cap="flat" cmpd="sng" w="12700">
            <a:solidFill>
              <a:srgbClr val="001F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27"/>
          <p:cNvSpPr/>
          <p:nvPr/>
        </p:nvSpPr>
        <p:spPr>
          <a:xfrm>
            <a:off x="7588718" y="2399097"/>
            <a:ext cx="548640" cy="548640"/>
          </a:xfrm>
          <a:prstGeom prst="ellipse">
            <a:avLst/>
          </a:prstGeom>
          <a:solidFill>
            <a:srgbClr val="001F3F"/>
          </a:solidFill>
          <a:ln cap="flat" cmpd="sng" w="12700">
            <a:solidFill>
              <a:srgbClr val="001F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27"/>
          <p:cNvSpPr/>
          <p:nvPr/>
        </p:nvSpPr>
        <p:spPr>
          <a:xfrm>
            <a:off x="5486400" y="3060700"/>
            <a:ext cx="548640" cy="548640"/>
          </a:xfrm>
          <a:prstGeom prst="ellipse">
            <a:avLst/>
          </a:prstGeom>
          <a:solidFill>
            <a:srgbClr val="001F3F"/>
          </a:solidFill>
          <a:ln cap="flat" cmpd="sng" w="12700">
            <a:solidFill>
              <a:srgbClr val="001F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27"/>
          <p:cNvSpPr/>
          <p:nvPr/>
        </p:nvSpPr>
        <p:spPr>
          <a:xfrm>
            <a:off x="1188720" y="3797300"/>
            <a:ext cx="9814255" cy="73152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54000" lvl="0" marL="25400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000"/>
              <a:buFont typeface="Meiryo"/>
              <a:buChar char="•"/>
            </a:pPr>
            <a:r>
              <a:rPr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チームで協力して説明書を作る</a:t>
            </a:r>
            <a:endParaRPr sz="2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-254000" lvl="0" marL="254000" marR="0" rtl="0" algn="l">
              <a:spcBef>
                <a:spcPts val="600"/>
              </a:spcBef>
              <a:spcAft>
                <a:spcPts val="0"/>
              </a:spcAft>
              <a:buClr>
                <a:srgbClr val="001F3F"/>
              </a:buClr>
              <a:buSzPts val="2000"/>
              <a:buFont typeface="Meiryo"/>
              <a:buChar char="•"/>
            </a:pPr>
            <a:r>
              <a:rPr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隣のチームに解読してもらう</a:t>
            </a:r>
            <a:endParaRPr sz="2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68" name="Google Shape;368;p27"/>
          <p:cNvSpPr/>
          <p:nvPr/>
        </p:nvSpPr>
        <p:spPr>
          <a:xfrm>
            <a:off x="1188720" y="4892040"/>
            <a:ext cx="9814255" cy="731520"/>
          </a:xfrm>
          <a:prstGeom prst="rect">
            <a:avLst/>
          </a:prstGeom>
          <a:solidFill>
            <a:srgbClr val="FFFFFF"/>
          </a:solidFill>
          <a:ln cap="flat" cmpd="sng" w="38100">
            <a:solidFill>
              <a:srgbClr val="D002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D0021B"/>
              </a:buClr>
              <a:buSzPts val="2200"/>
              <a:buFont typeface="Meiryo"/>
              <a:buNone/>
            </a:pPr>
            <a:r>
              <a:rPr b="1" lang="en-US" sz="2200">
                <a:solidFill>
                  <a:srgbClr val="D0021B"/>
                </a:solidFill>
                <a:latin typeface="Meiryo"/>
                <a:ea typeface="Meiryo"/>
                <a:cs typeface="Meiryo"/>
                <a:sym typeface="Meiryo"/>
              </a:rPr>
              <a:t>【ルール】イラスト禁止（文字のみ）</a:t>
            </a:r>
            <a:endParaRPr sz="2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8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75" name="Google Shape;375;p28"/>
          <p:cNvCxnSpPr/>
          <p:nvPr/>
        </p:nvCxnSpPr>
        <p:spPr>
          <a:xfrm>
            <a:off x="6080760" y="2788920"/>
            <a:ext cx="0" cy="0"/>
          </a:xfrm>
          <a:prstGeom prst="straightConnector1">
            <a:avLst/>
          </a:prstGeom>
          <a:noFill/>
          <a:ln cap="flat" cmpd="sng" w="508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76" name="Google Shape;376;p28"/>
          <p:cNvSpPr/>
          <p:nvPr/>
        </p:nvSpPr>
        <p:spPr>
          <a:xfrm>
            <a:off x="0" y="4014536"/>
            <a:ext cx="12191695" cy="731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5400"/>
              <a:buFont typeface="Meiryo"/>
              <a:buNone/>
            </a:pPr>
            <a:r>
              <a:rPr b="1" lang="en-US" sz="5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作成 START</a:t>
            </a:r>
            <a:endParaRPr sz="5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77" name="Google Shape;377;p28"/>
          <p:cNvSpPr/>
          <p:nvPr/>
        </p:nvSpPr>
        <p:spPr>
          <a:xfrm>
            <a:off x="0" y="4709160"/>
            <a:ext cx="12191695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851B"/>
              </a:buClr>
              <a:buSzPts val="4000"/>
              <a:buFont typeface="Meiryo"/>
              <a:buNone/>
            </a:pPr>
            <a:r>
              <a:rPr b="1" lang="en-US" sz="4000">
                <a:solidFill>
                  <a:srgbClr val="FF851B"/>
                </a:solidFill>
                <a:latin typeface="Meiryo"/>
                <a:ea typeface="Meiryo"/>
                <a:cs typeface="Meiryo"/>
                <a:sym typeface="Meiryo"/>
              </a:rPr>
              <a:t>15分</a:t>
            </a:r>
            <a:endParaRPr sz="4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78" name="Google Shape;378;p28"/>
          <p:cNvSpPr/>
          <p:nvPr/>
        </p:nvSpPr>
        <p:spPr>
          <a:xfrm>
            <a:off x="4937760" y="1645920"/>
            <a:ext cx="2286000" cy="2286000"/>
          </a:xfrm>
          <a:prstGeom prst="ellipse">
            <a:avLst/>
          </a:prstGeom>
          <a:solidFill>
            <a:srgbClr val="FFFFFF"/>
          </a:solidFill>
          <a:ln cap="flat" cmpd="sng" w="50800">
            <a:solidFill>
              <a:srgbClr val="001F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79" name="Google Shape;379;p28"/>
          <p:cNvCxnSpPr/>
          <p:nvPr/>
        </p:nvCxnSpPr>
        <p:spPr>
          <a:xfrm>
            <a:off x="6080760" y="2788920"/>
            <a:ext cx="0" cy="0"/>
          </a:xfrm>
          <a:prstGeom prst="straightConnector1">
            <a:avLst/>
          </a:prstGeom>
          <a:noFill/>
          <a:ln cap="flat" cmpd="sng" w="508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80" name="Google Shape;380;p28"/>
          <p:cNvCxnSpPr/>
          <p:nvPr/>
        </p:nvCxnSpPr>
        <p:spPr>
          <a:xfrm>
            <a:off x="6080760" y="2788919"/>
            <a:ext cx="408272" cy="427517"/>
          </a:xfrm>
          <a:prstGeom prst="straightConnector1">
            <a:avLst/>
          </a:prstGeom>
          <a:noFill/>
          <a:ln cap="flat" cmpd="sng" w="508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81" name="Google Shape;381;p28"/>
          <p:cNvCxnSpPr>
            <a:stCxn id="378" idx="0"/>
          </p:cNvCxnSpPr>
          <p:nvPr/>
        </p:nvCxnSpPr>
        <p:spPr>
          <a:xfrm>
            <a:off x="6080760" y="1645920"/>
            <a:ext cx="0" cy="1428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82" name="Google Shape;382;p28"/>
          <p:cNvCxnSpPr>
            <a:stCxn id="378" idx="6"/>
          </p:cNvCxnSpPr>
          <p:nvPr/>
        </p:nvCxnSpPr>
        <p:spPr>
          <a:xfrm rot="10800000">
            <a:off x="7082460" y="2788920"/>
            <a:ext cx="1413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83" name="Google Shape;383;p28"/>
          <p:cNvCxnSpPr>
            <a:endCxn id="378" idx="2"/>
          </p:cNvCxnSpPr>
          <p:nvPr/>
        </p:nvCxnSpPr>
        <p:spPr>
          <a:xfrm rot="10800000">
            <a:off x="4937760" y="2788920"/>
            <a:ext cx="1155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84" name="Google Shape;384;p28"/>
          <p:cNvSpPr/>
          <p:nvPr/>
        </p:nvSpPr>
        <p:spPr>
          <a:xfrm>
            <a:off x="6012581" y="2716730"/>
            <a:ext cx="136358" cy="144379"/>
          </a:xfrm>
          <a:prstGeom prst="flowChartConnector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29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29"/>
          <p:cNvSpPr/>
          <p:nvPr/>
        </p:nvSpPr>
        <p:spPr>
          <a:xfrm>
            <a:off x="5120640" y="1325880"/>
            <a:ext cx="2011680" cy="2011680"/>
          </a:xfrm>
          <a:prstGeom prst="rect">
            <a:avLst/>
          </a:prstGeom>
          <a:solidFill>
            <a:srgbClr val="FFFFFF"/>
          </a:solidFill>
          <a:ln cap="flat" cmpd="sng" w="38100">
            <a:solidFill>
              <a:srgbClr val="001F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92" name="Google Shape;392;p29"/>
          <p:cNvCxnSpPr/>
          <p:nvPr/>
        </p:nvCxnSpPr>
        <p:spPr>
          <a:xfrm>
            <a:off x="5349240" y="1691640"/>
            <a:ext cx="1554480" cy="0"/>
          </a:xfrm>
          <a:prstGeom prst="straightConnector1">
            <a:avLst/>
          </a:prstGeom>
          <a:noFill/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3" name="Google Shape;393;p29"/>
          <p:cNvCxnSpPr/>
          <p:nvPr/>
        </p:nvCxnSpPr>
        <p:spPr>
          <a:xfrm>
            <a:off x="5349240" y="2011680"/>
            <a:ext cx="1554480" cy="0"/>
          </a:xfrm>
          <a:prstGeom prst="straightConnector1">
            <a:avLst/>
          </a:prstGeom>
          <a:noFill/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4" name="Google Shape;394;p29"/>
          <p:cNvCxnSpPr/>
          <p:nvPr/>
        </p:nvCxnSpPr>
        <p:spPr>
          <a:xfrm>
            <a:off x="5349240" y="2331720"/>
            <a:ext cx="1554480" cy="0"/>
          </a:xfrm>
          <a:prstGeom prst="straightConnector1">
            <a:avLst/>
          </a:prstGeom>
          <a:noFill/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5" name="Google Shape;395;p29"/>
          <p:cNvCxnSpPr/>
          <p:nvPr/>
        </p:nvCxnSpPr>
        <p:spPr>
          <a:xfrm>
            <a:off x="5349240" y="2651760"/>
            <a:ext cx="1554480" cy="0"/>
          </a:xfrm>
          <a:prstGeom prst="straightConnector1">
            <a:avLst/>
          </a:prstGeom>
          <a:noFill/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6" name="Google Shape;396;p29"/>
          <p:cNvCxnSpPr/>
          <p:nvPr/>
        </p:nvCxnSpPr>
        <p:spPr>
          <a:xfrm>
            <a:off x="5349240" y="2971800"/>
            <a:ext cx="1554480" cy="0"/>
          </a:xfrm>
          <a:prstGeom prst="straightConnector1">
            <a:avLst/>
          </a:prstGeom>
          <a:noFill/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7" name="Google Shape;397;p29"/>
          <p:cNvSpPr/>
          <p:nvPr/>
        </p:nvSpPr>
        <p:spPr>
          <a:xfrm>
            <a:off x="0" y="3974431"/>
            <a:ext cx="12191695" cy="731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5400"/>
              <a:buFont typeface="Meiryo"/>
              <a:buNone/>
            </a:pPr>
            <a:r>
              <a:rPr b="1" lang="en-US" sz="5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解読 START</a:t>
            </a:r>
            <a:endParaRPr sz="5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98" name="Google Shape;398;p29"/>
          <p:cNvSpPr/>
          <p:nvPr/>
        </p:nvSpPr>
        <p:spPr>
          <a:xfrm>
            <a:off x="0" y="4797391"/>
            <a:ext cx="12191695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851B"/>
              </a:buClr>
              <a:buSzPts val="3200"/>
              <a:buFont typeface="Meiryo"/>
              <a:buNone/>
            </a:pPr>
            <a:r>
              <a:rPr b="1" lang="en-US" sz="3200">
                <a:solidFill>
                  <a:srgbClr val="FF851B"/>
                </a:solidFill>
                <a:latin typeface="Meiryo"/>
                <a:ea typeface="Meiryo"/>
                <a:cs typeface="Meiryo"/>
                <a:sym typeface="Meiryo"/>
              </a:rPr>
              <a:t>10分（質問禁止）</a:t>
            </a:r>
            <a:endParaRPr sz="3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3"/>
          <p:cNvSpPr/>
          <p:nvPr/>
        </p:nvSpPr>
        <p:spPr>
          <a:xfrm>
            <a:off x="685800" y="731520"/>
            <a:ext cx="10820095" cy="7924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本日の流れ（スケジュール）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7" name="Google Shape;37;p3"/>
          <p:cNvSpPr/>
          <p:nvPr/>
        </p:nvSpPr>
        <p:spPr>
          <a:xfrm>
            <a:off x="685800" y="1828800"/>
            <a:ext cx="10820095" cy="429768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3"/>
          <p:cNvSpPr/>
          <p:nvPr/>
        </p:nvSpPr>
        <p:spPr>
          <a:xfrm>
            <a:off x="1325880" y="2240280"/>
            <a:ext cx="9539935" cy="35318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9400" lvl="0" marL="279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200"/>
              <a:buFont typeface="Meiryo"/>
              <a:buChar char="•"/>
            </a:pPr>
            <a:r>
              <a:rPr b="1"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　失敗のストーリー</a:t>
            </a:r>
            <a:endParaRPr b="1" sz="2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-279400" lvl="0" marL="27940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1F3F"/>
              </a:buClr>
              <a:buSzPts val="2200"/>
              <a:buFont typeface="Meiryo"/>
              <a:buChar char="•"/>
            </a:pPr>
            <a:r>
              <a:rPr b="1"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　SECIモデル解説</a:t>
            </a:r>
            <a:endParaRPr b="1" sz="2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-279400" lvl="0" marL="27940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1F3F"/>
              </a:buClr>
              <a:buSzPts val="2200"/>
              <a:buFont typeface="Meiryo"/>
              <a:buChar char="•"/>
            </a:pPr>
            <a:r>
              <a:rPr b="1"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　休憩</a:t>
            </a:r>
            <a:endParaRPr b="1" sz="2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-279400" lvl="0" marL="27940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1F3F"/>
              </a:buClr>
              <a:buSzPts val="2200"/>
              <a:buFont typeface="Meiryo"/>
              <a:buChar char="•"/>
            </a:pPr>
            <a:r>
              <a:rPr b="1"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　ワーク① 個人戦</a:t>
            </a:r>
            <a:endParaRPr b="1" sz="2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-279400" lvl="0" marL="27940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1F3F"/>
              </a:buClr>
              <a:buSzPts val="2200"/>
              <a:buFont typeface="Meiryo"/>
              <a:buChar char="•"/>
            </a:pPr>
            <a:r>
              <a:rPr b="1"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　ワーク② チーム戦</a:t>
            </a:r>
            <a:endParaRPr b="1" sz="2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-279400" lvl="0" marL="27940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1F3F"/>
              </a:buClr>
              <a:buSzPts val="2200"/>
              <a:buFont typeface="Meiryo"/>
              <a:buChar char="•"/>
            </a:pPr>
            <a:r>
              <a:rPr b="1"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　まとめ・決意</a:t>
            </a:r>
            <a:endParaRPr b="1" sz="2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mnt/data/A_vector-style_digital_illustration_features_two_o.png" id="404" name="Google Shape;404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72965" y="182880"/>
            <a:ext cx="4615810" cy="4615810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p3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30"/>
          <p:cNvSpPr/>
          <p:nvPr/>
        </p:nvSpPr>
        <p:spPr>
          <a:xfrm>
            <a:off x="685800" y="731520"/>
            <a:ext cx="10820095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重要（答え合わせ）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07" name="Google Shape;407;p30"/>
          <p:cNvSpPr/>
          <p:nvPr/>
        </p:nvSpPr>
        <p:spPr>
          <a:xfrm>
            <a:off x="1280160" y="2743200"/>
            <a:ext cx="49377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200"/>
              <a:buFont typeface="Meiryo"/>
              <a:buNone/>
            </a:pPr>
            <a:r>
              <a:rPr b="1" lang="en-US" sz="3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「どういう意味？」</a:t>
            </a:r>
            <a:endParaRPr sz="3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08" name="Google Shape;408;p30"/>
          <p:cNvSpPr/>
          <p:nvPr/>
        </p:nvSpPr>
        <p:spPr>
          <a:xfrm>
            <a:off x="1280160" y="3429000"/>
            <a:ext cx="64008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200"/>
              <a:buFont typeface="Meiryo"/>
              <a:buNone/>
            </a:pPr>
            <a:r>
              <a:rPr b="1" lang="en-US" sz="3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「そうは読めない！」</a:t>
            </a:r>
            <a:endParaRPr sz="3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09" name="Google Shape;409;p30"/>
          <p:cNvSpPr/>
          <p:nvPr/>
        </p:nvSpPr>
        <p:spPr>
          <a:xfrm>
            <a:off x="1280160" y="4709160"/>
            <a:ext cx="9631375" cy="118872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381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30"/>
          <p:cNvSpPr/>
          <p:nvPr/>
        </p:nvSpPr>
        <p:spPr>
          <a:xfrm>
            <a:off x="1600200" y="4892040"/>
            <a:ext cx="89912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000"/>
              <a:buFont typeface="Meiryo"/>
              <a:buNone/>
            </a:pPr>
            <a:r>
              <a:rPr b="1" lang="en-US" sz="3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この「すり合わせ」こそが重要</a:t>
            </a:r>
            <a:endParaRPr sz="3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3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31"/>
          <p:cNvSpPr/>
          <p:nvPr/>
        </p:nvSpPr>
        <p:spPr>
          <a:xfrm>
            <a:off x="685800" y="73152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検証結果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descr="/mnt/data/A_vector-style_digital_illustration_of_a_human_bra.png" id="418" name="Google Shape;418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21389" y="926783"/>
            <a:ext cx="2748915" cy="2748915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31"/>
          <p:cNvSpPr/>
          <p:nvPr/>
        </p:nvSpPr>
        <p:spPr>
          <a:xfrm>
            <a:off x="685800" y="3063240"/>
            <a:ext cx="10820095" cy="731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400"/>
              <a:buFont typeface="Meiryo"/>
              <a:buNone/>
            </a:pPr>
            <a:r>
              <a:rPr b="1" lang="en-US" sz="3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書き手の映像  ≠  読み手の映像</a:t>
            </a:r>
            <a:endParaRPr sz="3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20" name="Google Shape;420;p31"/>
          <p:cNvSpPr/>
          <p:nvPr/>
        </p:nvSpPr>
        <p:spPr>
          <a:xfrm>
            <a:off x="685800" y="3977640"/>
            <a:ext cx="10820095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851B"/>
              </a:buClr>
              <a:buSzPts val="2800"/>
              <a:buFont typeface="Meiryo"/>
              <a:buNone/>
            </a:pPr>
            <a:r>
              <a:rPr b="1" lang="en-US" sz="2800">
                <a:solidFill>
                  <a:srgbClr val="FF851B"/>
                </a:solidFill>
                <a:latin typeface="Meiryo"/>
                <a:ea typeface="Meiryo"/>
                <a:cs typeface="Meiryo"/>
                <a:sym typeface="Meiryo"/>
              </a:rPr>
              <a:t>読み手は必ず「想像で補完」する</a:t>
            </a:r>
            <a:endParaRPr sz="28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32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32"/>
          <p:cNvSpPr/>
          <p:nvPr/>
        </p:nvSpPr>
        <p:spPr>
          <a:xfrm>
            <a:off x="685800" y="260604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4600"/>
              <a:buFont typeface="Meiryo"/>
              <a:buNone/>
            </a:pPr>
            <a:r>
              <a:rPr b="1" lang="en-US" sz="4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伝わらない理由 ＝ 「ズレ」</a:t>
            </a:r>
            <a:endParaRPr sz="4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28" name="Google Shape;428;p32"/>
          <p:cNvSpPr/>
          <p:nvPr/>
        </p:nvSpPr>
        <p:spPr>
          <a:xfrm>
            <a:off x="685800" y="3657600"/>
            <a:ext cx="10820095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851B"/>
              </a:buClr>
              <a:buSzPts val="3400"/>
              <a:buFont typeface="Meiryo"/>
              <a:buNone/>
            </a:pPr>
            <a:r>
              <a:rPr b="1" lang="en-US" sz="3400">
                <a:solidFill>
                  <a:srgbClr val="FF851B"/>
                </a:solidFill>
                <a:latin typeface="Meiryo"/>
                <a:ea typeface="Meiryo"/>
                <a:cs typeface="Meiryo"/>
                <a:sym typeface="Meiryo"/>
              </a:rPr>
              <a:t>どうすればズレをなくせるか？</a:t>
            </a:r>
            <a:endParaRPr sz="3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33"/>
          <p:cNvSpPr txBox="1"/>
          <p:nvPr/>
        </p:nvSpPr>
        <p:spPr>
          <a:xfrm>
            <a:off x="653716" y="798160"/>
            <a:ext cx="8494633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結論①：理解のズレを前提に進める設計</a:t>
            </a:r>
            <a:endParaRPr/>
          </a:p>
        </p:txBody>
      </p:sp>
      <p:sp>
        <p:nvSpPr>
          <p:cNvPr id="434" name="Google Shape;434;p33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p33"/>
          <p:cNvSpPr/>
          <p:nvPr/>
        </p:nvSpPr>
        <p:spPr>
          <a:xfrm>
            <a:off x="172453" y="1722119"/>
            <a:ext cx="5623560" cy="1417320"/>
          </a:xfrm>
          <a:prstGeom prst="roundRect">
            <a:avLst>
              <a:gd fmla="val 16667" name="adj"/>
            </a:avLst>
          </a:prstGeom>
          <a:solidFill>
            <a:srgbClr val="F6F7F9"/>
          </a:solidFill>
          <a:ln cap="flat" cmpd="sng" w="19050">
            <a:solidFill>
              <a:srgbClr val="DDE1E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Google Shape;436;p33"/>
          <p:cNvSpPr/>
          <p:nvPr/>
        </p:nvSpPr>
        <p:spPr>
          <a:xfrm>
            <a:off x="401053" y="1923287"/>
            <a:ext cx="502920" cy="502920"/>
          </a:xfrm>
          <a:prstGeom prst="ellipse">
            <a:avLst/>
          </a:prstGeom>
          <a:solidFill>
            <a:srgbClr val="FF851B"/>
          </a:solidFill>
          <a:ln cap="flat" cmpd="sng" w="9525">
            <a:solidFill>
              <a:srgbClr val="FF851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1</a:t>
            </a:r>
            <a:endParaRPr/>
          </a:p>
        </p:txBody>
      </p:sp>
      <p:sp>
        <p:nvSpPr>
          <p:cNvPr id="437" name="Google Shape;437;p33"/>
          <p:cNvSpPr txBox="1"/>
          <p:nvPr/>
        </p:nvSpPr>
        <p:spPr>
          <a:xfrm>
            <a:off x="1041133" y="1887824"/>
            <a:ext cx="1980029" cy="4001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前提をそろえる</a:t>
            </a:r>
            <a:endParaRPr/>
          </a:p>
        </p:txBody>
      </p:sp>
      <p:sp>
        <p:nvSpPr>
          <p:cNvPr id="438" name="Google Shape;438;p33"/>
          <p:cNvSpPr txBox="1"/>
          <p:nvPr/>
        </p:nvSpPr>
        <p:spPr>
          <a:xfrm>
            <a:off x="1041133" y="2289047"/>
            <a:ext cx="452628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「人は同じ言葉を違う意味で使う」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対策：「あなたの理解ではどういう意味？」と聞く</a:t>
            </a:r>
            <a:endParaRPr/>
          </a:p>
        </p:txBody>
      </p:sp>
      <p:sp>
        <p:nvSpPr>
          <p:cNvPr id="439" name="Google Shape;439;p33"/>
          <p:cNvSpPr/>
          <p:nvPr/>
        </p:nvSpPr>
        <p:spPr>
          <a:xfrm>
            <a:off x="6172200" y="1722119"/>
            <a:ext cx="5623560" cy="1417320"/>
          </a:xfrm>
          <a:prstGeom prst="roundRect">
            <a:avLst>
              <a:gd fmla="val 16667" name="adj"/>
            </a:avLst>
          </a:prstGeom>
          <a:solidFill>
            <a:srgbClr val="F6F7F9"/>
          </a:solidFill>
          <a:ln cap="flat" cmpd="sng" w="19050">
            <a:solidFill>
              <a:srgbClr val="DDE1E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33"/>
          <p:cNvSpPr/>
          <p:nvPr/>
        </p:nvSpPr>
        <p:spPr>
          <a:xfrm>
            <a:off x="6400800" y="1923287"/>
            <a:ext cx="502920" cy="502920"/>
          </a:xfrm>
          <a:prstGeom prst="ellipse">
            <a:avLst/>
          </a:prstGeom>
          <a:solidFill>
            <a:srgbClr val="FF851B"/>
          </a:solidFill>
          <a:ln cap="flat" cmpd="sng" w="9525">
            <a:solidFill>
              <a:srgbClr val="FF851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2</a:t>
            </a:r>
            <a:endParaRPr/>
          </a:p>
        </p:txBody>
      </p:sp>
      <p:sp>
        <p:nvSpPr>
          <p:cNvPr id="441" name="Google Shape;441;p33"/>
          <p:cNvSpPr txBox="1"/>
          <p:nvPr/>
        </p:nvSpPr>
        <p:spPr>
          <a:xfrm>
            <a:off x="7040880" y="1887824"/>
            <a:ext cx="3005951" cy="4001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ゴールを「状態」で描く</a:t>
            </a:r>
            <a:endParaRPr/>
          </a:p>
        </p:txBody>
      </p:sp>
      <p:sp>
        <p:nvSpPr>
          <p:cNvPr id="442" name="Google Shape;442;p33"/>
          <p:cNvSpPr txBox="1"/>
          <p:nvPr/>
        </p:nvSpPr>
        <p:spPr>
          <a:xfrm>
            <a:off x="7040880" y="2289047"/>
            <a:ext cx="452628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数字だけでは不十分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「誰が・何を・どう判断できる状態か」を共有する</a:t>
            </a:r>
            <a:endParaRPr/>
          </a:p>
        </p:txBody>
      </p:sp>
      <p:sp>
        <p:nvSpPr>
          <p:cNvPr id="443" name="Google Shape;443;p33"/>
          <p:cNvSpPr/>
          <p:nvPr/>
        </p:nvSpPr>
        <p:spPr>
          <a:xfrm>
            <a:off x="172453" y="3417067"/>
            <a:ext cx="5623560" cy="1417320"/>
          </a:xfrm>
          <a:prstGeom prst="roundRect">
            <a:avLst>
              <a:gd fmla="val 16667" name="adj"/>
            </a:avLst>
          </a:prstGeom>
          <a:solidFill>
            <a:srgbClr val="F6F7F9"/>
          </a:solidFill>
          <a:ln cap="flat" cmpd="sng" w="19050">
            <a:solidFill>
              <a:srgbClr val="DDE1E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p33"/>
          <p:cNvSpPr/>
          <p:nvPr/>
        </p:nvSpPr>
        <p:spPr>
          <a:xfrm>
            <a:off x="401053" y="3618235"/>
            <a:ext cx="502920" cy="502920"/>
          </a:xfrm>
          <a:prstGeom prst="ellipse">
            <a:avLst/>
          </a:prstGeom>
          <a:solidFill>
            <a:srgbClr val="FF851B"/>
          </a:solidFill>
          <a:ln cap="flat" cmpd="sng" w="9525">
            <a:solidFill>
              <a:srgbClr val="FF851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3</a:t>
            </a:r>
            <a:endParaRPr/>
          </a:p>
        </p:txBody>
      </p:sp>
      <p:sp>
        <p:nvSpPr>
          <p:cNvPr id="445" name="Google Shape;445;p33"/>
          <p:cNvSpPr txBox="1"/>
          <p:nvPr/>
        </p:nvSpPr>
        <p:spPr>
          <a:xfrm>
            <a:off x="1041133" y="3582772"/>
            <a:ext cx="4951997" cy="4001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「分かった？」を聞かない（NGワード）</a:t>
            </a:r>
            <a:endParaRPr/>
          </a:p>
        </p:txBody>
      </p:sp>
      <p:sp>
        <p:nvSpPr>
          <p:cNvPr id="446" name="Google Shape;446;p33"/>
          <p:cNvSpPr txBox="1"/>
          <p:nvPr/>
        </p:nvSpPr>
        <p:spPr>
          <a:xfrm>
            <a:off x="1041133" y="3983995"/>
            <a:ext cx="452628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人は「分かっていない」を自覚できない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対策：</a:t>
            </a:r>
            <a:r>
              <a:rPr b="1" lang="en-US" sz="1600">
                <a:solidFill>
                  <a:srgbClr val="FF851B"/>
                </a:solidFill>
                <a:latin typeface="Meiryo"/>
                <a:ea typeface="Meiryo"/>
                <a:cs typeface="Meiryo"/>
                <a:sym typeface="Meiryo"/>
              </a:rPr>
              <a:t>再現チェック（自分の言葉で言わせる）</a:t>
            </a:r>
            <a:r>
              <a:rPr lang="en-US" sz="1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を行う</a:t>
            </a:r>
            <a:endParaRPr/>
          </a:p>
        </p:txBody>
      </p:sp>
      <p:sp>
        <p:nvSpPr>
          <p:cNvPr id="447" name="Google Shape;447;p33"/>
          <p:cNvSpPr/>
          <p:nvPr/>
        </p:nvSpPr>
        <p:spPr>
          <a:xfrm>
            <a:off x="6167387" y="3417067"/>
            <a:ext cx="5623560" cy="1417320"/>
          </a:xfrm>
          <a:prstGeom prst="roundRect">
            <a:avLst>
              <a:gd fmla="val 16667" name="adj"/>
            </a:avLst>
          </a:prstGeom>
          <a:solidFill>
            <a:srgbClr val="F6F7F9"/>
          </a:solidFill>
          <a:ln cap="flat" cmpd="sng" w="19050">
            <a:solidFill>
              <a:srgbClr val="DDE1E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8" name="Google Shape;448;p33"/>
          <p:cNvSpPr/>
          <p:nvPr/>
        </p:nvSpPr>
        <p:spPr>
          <a:xfrm>
            <a:off x="6395987" y="3618235"/>
            <a:ext cx="502920" cy="502920"/>
          </a:xfrm>
          <a:prstGeom prst="ellipse">
            <a:avLst/>
          </a:prstGeom>
          <a:solidFill>
            <a:srgbClr val="FF851B"/>
          </a:solidFill>
          <a:ln cap="flat" cmpd="sng" w="9525">
            <a:solidFill>
              <a:srgbClr val="FF851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4</a:t>
            </a:r>
            <a:endParaRPr/>
          </a:p>
        </p:txBody>
      </p:sp>
      <p:sp>
        <p:nvSpPr>
          <p:cNvPr id="449" name="Google Shape;449;p33"/>
          <p:cNvSpPr txBox="1"/>
          <p:nvPr/>
        </p:nvSpPr>
        <p:spPr>
          <a:xfrm>
            <a:off x="7036067" y="3582772"/>
            <a:ext cx="4583306" cy="4001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役割を“作業”ではなく“判断”で分ける</a:t>
            </a:r>
            <a:endParaRPr/>
          </a:p>
        </p:txBody>
      </p:sp>
      <p:sp>
        <p:nvSpPr>
          <p:cNvPr id="450" name="Google Shape;450;p33"/>
          <p:cNvSpPr txBox="1"/>
          <p:nvPr/>
        </p:nvSpPr>
        <p:spPr>
          <a:xfrm>
            <a:off x="7036067" y="3983995"/>
            <a:ext cx="452628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どこから相談が必要か？（判断軸の共有）</a:t>
            </a:r>
            <a:endParaRPr/>
          </a:p>
        </p:txBody>
      </p:sp>
      <p:sp>
        <p:nvSpPr>
          <p:cNvPr id="451" name="Google Shape;451;p33"/>
          <p:cNvSpPr/>
          <p:nvPr/>
        </p:nvSpPr>
        <p:spPr>
          <a:xfrm>
            <a:off x="172453" y="5035555"/>
            <a:ext cx="5623560" cy="1417320"/>
          </a:xfrm>
          <a:prstGeom prst="roundRect">
            <a:avLst>
              <a:gd fmla="val 16667" name="adj"/>
            </a:avLst>
          </a:prstGeom>
          <a:solidFill>
            <a:srgbClr val="F6F7F9"/>
          </a:solidFill>
          <a:ln cap="flat" cmpd="sng" w="19050">
            <a:solidFill>
              <a:srgbClr val="DDE1E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2" name="Google Shape;452;p33"/>
          <p:cNvSpPr/>
          <p:nvPr/>
        </p:nvSpPr>
        <p:spPr>
          <a:xfrm>
            <a:off x="401053" y="5236723"/>
            <a:ext cx="502920" cy="502920"/>
          </a:xfrm>
          <a:prstGeom prst="ellipse">
            <a:avLst/>
          </a:prstGeom>
          <a:solidFill>
            <a:srgbClr val="FF851B"/>
          </a:solidFill>
          <a:ln cap="flat" cmpd="sng" w="9525">
            <a:solidFill>
              <a:srgbClr val="FF851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5</a:t>
            </a:r>
            <a:endParaRPr/>
          </a:p>
        </p:txBody>
      </p:sp>
      <p:sp>
        <p:nvSpPr>
          <p:cNvPr id="453" name="Google Shape;453;p33"/>
          <p:cNvSpPr txBox="1"/>
          <p:nvPr/>
        </p:nvSpPr>
        <p:spPr>
          <a:xfrm>
            <a:off x="1041133" y="5201260"/>
            <a:ext cx="3262432" cy="4001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小さく試し、すぐ振り返る</a:t>
            </a:r>
            <a:endParaRPr/>
          </a:p>
        </p:txBody>
      </p:sp>
      <p:sp>
        <p:nvSpPr>
          <p:cNvPr id="454" name="Google Shape;454;p33"/>
          <p:cNvSpPr txBox="1"/>
          <p:nvPr/>
        </p:nvSpPr>
        <p:spPr>
          <a:xfrm>
            <a:off x="1041133" y="5602483"/>
            <a:ext cx="452628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ズレは失敗ではなく、修正のための「材料」</a:t>
            </a:r>
            <a:endParaRPr/>
          </a:p>
        </p:txBody>
      </p:sp>
      <p:sp>
        <p:nvSpPr>
          <p:cNvPr id="455" name="Google Shape;455;p33"/>
          <p:cNvSpPr/>
          <p:nvPr/>
        </p:nvSpPr>
        <p:spPr>
          <a:xfrm>
            <a:off x="6172200" y="5030983"/>
            <a:ext cx="5623560" cy="1417320"/>
          </a:xfrm>
          <a:prstGeom prst="roundRect">
            <a:avLst>
              <a:gd fmla="val 16667" name="adj"/>
            </a:avLst>
          </a:prstGeom>
          <a:solidFill>
            <a:srgbClr val="F6F7F9"/>
          </a:solidFill>
          <a:ln cap="flat" cmpd="sng" w="19050">
            <a:solidFill>
              <a:srgbClr val="DDE1E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33"/>
          <p:cNvSpPr/>
          <p:nvPr/>
        </p:nvSpPr>
        <p:spPr>
          <a:xfrm>
            <a:off x="6400800" y="5232151"/>
            <a:ext cx="502920" cy="502920"/>
          </a:xfrm>
          <a:prstGeom prst="ellipse">
            <a:avLst/>
          </a:prstGeom>
          <a:solidFill>
            <a:srgbClr val="FF851B"/>
          </a:solidFill>
          <a:ln cap="flat" cmpd="sng" w="9525">
            <a:solidFill>
              <a:srgbClr val="FF851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6</a:t>
            </a:r>
            <a:endParaRPr/>
          </a:p>
        </p:txBody>
      </p:sp>
      <p:sp>
        <p:nvSpPr>
          <p:cNvPr id="457" name="Google Shape;457;p33"/>
          <p:cNvSpPr txBox="1"/>
          <p:nvPr/>
        </p:nvSpPr>
        <p:spPr>
          <a:xfrm>
            <a:off x="6812280" y="5147698"/>
            <a:ext cx="3262432" cy="70788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「分からない」と言っても</a:t>
            </a:r>
            <a:endParaRPr b="1" sz="2000">
              <a:solidFill>
                <a:srgbClr val="001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　安全な関係を作る</a:t>
            </a:r>
            <a:endParaRPr/>
          </a:p>
        </p:txBody>
      </p:sp>
      <p:sp>
        <p:nvSpPr>
          <p:cNvPr id="458" name="Google Shape;458;p33"/>
          <p:cNvSpPr txBox="1"/>
          <p:nvPr/>
        </p:nvSpPr>
        <p:spPr>
          <a:xfrm>
            <a:off x="7036067" y="5791558"/>
            <a:ext cx="452628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これが土台。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「分からない」＝価値ある情報として評価する</a:t>
            </a:r>
            <a:endParaRPr/>
          </a:p>
        </p:txBody>
      </p:sp>
      <p:sp>
        <p:nvSpPr>
          <p:cNvPr id="459" name="Google Shape;459;p33"/>
          <p:cNvSpPr txBox="1"/>
          <p:nvPr/>
        </p:nvSpPr>
        <p:spPr>
          <a:xfrm>
            <a:off x="7539222" y="6492240"/>
            <a:ext cx="4134465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777777"/>
                </a:solidFill>
                <a:latin typeface="Meiryo"/>
                <a:ea typeface="Meiryo"/>
                <a:cs typeface="Meiryo"/>
                <a:sym typeface="Meiryo"/>
              </a:rPr>
              <a:t>※「ズレ」を前提に設計すると、再現性が上がる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34"/>
          <p:cNvSpPr txBox="1"/>
          <p:nvPr/>
        </p:nvSpPr>
        <p:spPr>
          <a:xfrm>
            <a:off x="640080" y="802605"/>
            <a:ext cx="480131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結論②：未来への蓄積</a:t>
            </a:r>
            <a:endParaRPr/>
          </a:p>
        </p:txBody>
      </p:sp>
      <p:sp>
        <p:nvSpPr>
          <p:cNvPr id="466" name="Google Shape;466;p34"/>
          <p:cNvSpPr txBox="1"/>
          <p:nvPr/>
        </p:nvSpPr>
        <p:spPr>
          <a:xfrm>
            <a:off x="685800" y="1534125"/>
            <a:ext cx="410881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800">
                <a:solidFill>
                  <a:srgbClr val="777777"/>
                </a:solidFill>
                <a:latin typeface="Meiryo"/>
                <a:ea typeface="Meiryo"/>
                <a:cs typeface="Meiryo"/>
                <a:sym typeface="Meiryo"/>
              </a:rPr>
              <a:t>ズレと失敗を「対話」で資産に変える</a:t>
            </a:r>
            <a:endParaRPr/>
          </a:p>
        </p:txBody>
      </p:sp>
      <p:sp>
        <p:nvSpPr>
          <p:cNvPr id="467" name="Google Shape;467;p34"/>
          <p:cNvSpPr/>
          <p:nvPr/>
        </p:nvSpPr>
        <p:spPr>
          <a:xfrm>
            <a:off x="1005840" y="2331720"/>
            <a:ext cx="777240" cy="777240"/>
          </a:xfrm>
          <a:prstGeom prst="ellipse">
            <a:avLst/>
          </a:prstGeom>
          <a:solidFill>
            <a:srgbClr val="FF851B"/>
          </a:solidFill>
          <a:ln cap="flat" cmpd="sng" w="9525">
            <a:solidFill>
              <a:srgbClr val="FF851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00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1</a:t>
            </a:r>
            <a:endParaRPr/>
          </a:p>
        </p:txBody>
      </p:sp>
      <p:sp>
        <p:nvSpPr>
          <p:cNvPr id="468" name="Google Shape;468;p34"/>
          <p:cNvSpPr/>
          <p:nvPr/>
        </p:nvSpPr>
        <p:spPr>
          <a:xfrm>
            <a:off x="2011680" y="2194560"/>
            <a:ext cx="8259662" cy="105156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25400">
            <a:solidFill>
              <a:srgbClr val="001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「なぜズレた？」を話し合う（対話）</a:t>
            </a:r>
            <a:endParaRPr/>
          </a:p>
        </p:txBody>
      </p:sp>
      <p:sp>
        <p:nvSpPr>
          <p:cNvPr id="469" name="Google Shape;469;p34"/>
          <p:cNvSpPr/>
          <p:nvPr/>
        </p:nvSpPr>
        <p:spPr>
          <a:xfrm>
            <a:off x="1005840" y="3566160"/>
            <a:ext cx="777240" cy="777240"/>
          </a:xfrm>
          <a:prstGeom prst="ellipse">
            <a:avLst/>
          </a:prstGeom>
          <a:solidFill>
            <a:srgbClr val="FF851B"/>
          </a:solidFill>
          <a:ln cap="flat" cmpd="sng" w="9525">
            <a:solidFill>
              <a:srgbClr val="FF851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00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2</a:t>
            </a:r>
            <a:endParaRPr/>
          </a:p>
        </p:txBody>
      </p:sp>
      <p:sp>
        <p:nvSpPr>
          <p:cNvPr id="470" name="Google Shape;470;p34"/>
          <p:cNvSpPr/>
          <p:nvPr/>
        </p:nvSpPr>
        <p:spPr>
          <a:xfrm>
            <a:off x="2011680" y="3429000"/>
            <a:ext cx="8259662" cy="1051560"/>
          </a:xfrm>
          <a:prstGeom prst="roundRect">
            <a:avLst>
              <a:gd fmla="val 16667" name="adj"/>
            </a:avLst>
          </a:prstGeom>
          <a:solidFill>
            <a:srgbClr val="FFF1E6"/>
          </a:solidFill>
          <a:ln cap="flat" cmpd="sng" w="25400">
            <a:solidFill>
              <a:srgbClr val="001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「次はこう呼ぼう」と決める（共通言語化）</a:t>
            </a:r>
            <a:endParaRPr/>
          </a:p>
        </p:txBody>
      </p:sp>
      <p:sp>
        <p:nvSpPr>
          <p:cNvPr id="471" name="Google Shape;471;p34"/>
          <p:cNvSpPr/>
          <p:nvPr/>
        </p:nvSpPr>
        <p:spPr>
          <a:xfrm>
            <a:off x="1005840" y="4800600"/>
            <a:ext cx="777240" cy="777240"/>
          </a:xfrm>
          <a:prstGeom prst="ellipse">
            <a:avLst/>
          </a:prstGeom>
          <a:solidFill>
            <a:srgbClr val="FF851B"/>
          </a:solidFill>
          <a:ln cap="flat" cmpd="sng" w="9525">
            <a:solidFill>
              <a:srgbClr val="FF851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00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3</a:t>
            </a:r>
            <a:endParaRPr/>
          </a:p>
        </p:txBody>
      </p:sp>
      <p:sp>
        <p:nvSpPr>
          <p:cNvPr id="472" name="Google Shape;472;p34"/>
          <p:cNvSpPr/>
          <p:nvPr/>
        </p:nvSpPr>
        <p:spPr>
          <a:xfrm>
            <a:off x="2011680" y="4663440"/>
            <a:ext cx="8259662" cy="105156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25400">
            <a:solidFill>
              <a:srgbClr val="001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それを「組織の資産」として残す</a:t>
            </a:r>
            <a:endParaRPr/>
          </a:p>
        </p:txBody>
      </p:sp>
      <p:sp>
        <p:nvSpPr>
          <p:cNvPr id="473" name="Google Shape;473;p34"/>
          <p:cNvSpPr txBox="1"/>
          <p:nvPr/>
        </p:nvSpPr>
        <p:spPr>
          <a:xfrm>
            <a:off x="3413581" y="6309360"/>
            <a:ext cx="6340197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FF851B"/>
                </a:solidFill>
                <a:latin typeface="Meiryo"/>
                <a:ea typeface="Meiryo"/>
                <a:cs typeface="Meiryo"/>
                <a:sym typeface="Meiryo"/>
              </a:rPr>
              <a:t>失敗やズレを、ただのミスで終わらせない。</a:t>
            </a:r>
            <a:endParaRPr/>
          </a:p>
        </p:txBody>
      </p:sp>
      <p:sp>
        <p:nvSpPr>
          <p:cNvPr id="474" name="Google Shape;474;p34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35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1" name="Google Shape;481;p35"/>
          <p:cNvSpPr/>
          <p:nvPr/>
        </p:nvSpPr>
        <p:spPr>
          <a:xfrm>
            <a:off x="685800" y="73152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システム化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descr="/mnt/data/A_vector-style_digital_illustration_features_a_nav.png" id="482" name="Google Shape;482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37760" y="1143000"/>
            <a:ext cx="2286000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Google Shape;483;p35"/>
          <p:cNvSpPr/>
          <p:nvPr/>
        </p:nvSpPr>
        <p:spPr>
          <a:xfrm>
            <a:off x="685800" y="3108960"/>
            <a:ext cx="10820095" cy="731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000"/>
              <a:buFont typeface="Meiryo"/>
              <a:buNone/>
            </a:pPr>
            <a:r>
              <a:rPr b="1" lang="en-US" sz="3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対話  →  ルール化  →  ナレッジベースへ蓄積</a:t>
            </a:r>
            <a:endParaRPr sz="3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84" name="Google Shape;484;p35"/>
          <p:cNvSpPr/>
          <p:nvPr/>
        </p:nvSpPr>
        <p:spPr>
          <a:xfrm>
            <a:off x="4526280" y="4251960"/>
            <a:ext cx="3108960" cy="457200"/>
          </a:xfrm>
          <a:prstGeom prst="roundRect">
            <a:avLst>
              <a:gd fmla="val 16667" name="adj"/>
            </a:avLst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5" name="Google Shape;485;p35"/>
          <p:cNvSpPr/>
          <p:nvPr/>
        </p:nvSpPr>
        <p:spPr>
          <a:xfrm>
            <a:off x="4526280" y="4325112"/>
            <a:ext cx="3108960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eiryo"/>
              <a:buNone/>
            </a:pPr>
            <a:r>
              <a:rPr b="1" lang="en-US" sz="1600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仕組みにする</a:t>
            </a:r>
            <a:endParaRPr sz="1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36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36"/>
          <p:cNvSpPr/>
          <p:nvPr/>
        </p:nvSpPr>
        <p:spPr>
          <a:xfrm>
            <a:off x="685800" y="73152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決意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descr="/mnt/data/A_vector-style_digital_illustration_showcases_a_na.png" id="493" name="Google Shape;493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20449" y="1102043"/>
            <a:ext cx="2550795" cy="2550795"/>
          </a:xfrm>
          <a:prstGeom prst="rect">
            <a:avLst/>
          </a:prstGeom>
          <a:noFill/>
          <a:ln>
            <a:noFill/>
          </a:ln>
        </p:spPr>
      </p:pic>
      <p:sp>
        <p:nvSpPr>
          <p:cNvPr id="494" name="Google Shape;494;p36"/>
          <p:cNvSpPr/>
          <p:nvPr/>
        </p:nvSpPr>
        <p:spPr>
          <a:xfrm>
            <a:off x="685800" y="3200400"/>
            <a:ext cx="10820095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400"/>
              <a:buFont typeface="Meiryo"/>
              <a:buNone/>
            </a:pPr>
            <a:r>
              <a:rPr b="1" lang="en-US" sz="3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ベテランへの挑戦</a:t>
            </a:r>
            <a:endParaRPr sz="3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95" name="Google Shape;495;p36"/>
          <p:cNvSpPr/>
          <p:nvPr/>
        </p:nvSpPr>
        <p:spPr>
          <a:xfrm>
            <a:off x="685800" y="4023360"/>
            <a:ext cx="10820095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851B"/>
              </a:buClr>
              <a:buSzPts val="3000"/>
              <a:buFont typeface="Meiryo"/>
              <a:buNone/>
            </a:pPr>
            <a:r>
              <a:rPr b="1" lang="en-US" sz="3000">
                <a:solidFill>
                  <a:srgbClr val="FF851B"/>
                </a:solidFill>
                <a:latin typeface="Meiryo"/>
                <a:ea typeface="Meiryo"/>
                <a:cs typeface="Meiryo"/>
                <a:sym typeface="Meiryo"/>
              </a:rPr>
              <a:t>泥臭い対話だけが、技術をつなぐ</a:t>
            </a:r>
            <a:endParaRPr sz="3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37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2" name="Google Shape;502;p37"/>
          <p:cNvSpPr/>
          <p:nvPr/>
        </p:nvSpPr>
        <p:spPr>
          <a:xfrm>
            <a:off x="685800" y="2103120"/>
            <a:ext cx="10820095" cy="731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400"/>
              <a:buFont typeface="Meiryo"/>
              <a:buNone/>
            </a:pPr>
            <a:r>
              <a:rPr b="1" lang="en-US" sz="3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言葉だけでは伝わらない前提に立つ</a:t>
            </a:r>
            <a:endParaRPr sz="3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503" name="Google Shape;503;p37"/>
          <p:cNvSpPr/>
          <p:nvPr/>
        </p:nvSpPr>
        <p:spPr>
          <a:xfrm>
            <a:off x="685800" y="3154680"/>
            <a:ext cx="10820095" cy="731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851B"/>
              </a:buClr>
              <a:buSzPts val="4200"/>
              <a:buFont typeface="Meiryo"/>
              <a:buNone/>
            </a:pPr>
            <a:r>
              <a:rPr b="1" lang="en-US" sz="4200">
                <a:solidFill>
                  <a:srgbClr val="FF851B"/>
                </a:solidFill>
                <a:latin typeface="Meiryo"/>
                <a:ea typeface="Meiryo"/>
                <a:cs typeface="Meiryo"/>
                <a:sym typeface="Meiryo"/>
              </a:rPr>
              <a:t>泥臭く言葉を交わす</a:t>
            </a:r>
            <a:endParaRPr sz="4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504" name="Google Shape;504;p37"/>
          <p:cNvSpPr/>
          <p:nvPr/>
        </p:nvSpPr>
        <p:spPr>
          <a:xfrm>
            <a:off x="685800" y="4343400"/>
            <a:ext cx="10820095" cy="731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000"/>
              <a:buFont typeface="Meiryo"/>
              <a:buNone/>
            </a:pPr>
            <a:r>
              <a:rPr b="1" lang="en-US" sz="3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それが「会社の判断」を残す、確かな一歩目</a:t>
            </a:r>
            <a:endParaRPr sz="3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38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1" name="Google Shape;511;p38"/>
          <p:cNvSpPr/>
          <p:nvPr/>
        </p:nvSpPr>
        <p:spPr>
          <a:xfrm>
            <a:off x="685800" y="2926080"/>
            <a:ext cx="10820095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4400"/>
              <a:buFont typeface="Meiryo"/>
              <a:buNone/>
            </a:pPr>
            <a:r>
              <a:rPr b="1" lang="en-US" sz="4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ご清聴ありがとうございました</a:t>
            </a:r>
            <a:endParaRPr sz="4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アイコン が含まれている画像" id="44" name="Google Shape;44;p4"/>
          <p:cNvPicPr preferRelativeResize="0"/>
          <p:nvPr/>
        </p:nvPicPr>
        <p:blipFill rotWithShape="1">
          <a:blip r:embed="rId3">
            <a:alphaModFix/>
          </a:blip>
          <a:srcRect b="0" l="12048" r="13471" t="0"/>
          <a:stretch/>
        </p:blipFill>
        <p:spPr>
          <a:xfrm>
            <a:off x="6230711" y="988194"/>
            <a:ext cx="5173579" cy="3791937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4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4"/>
          <p:cNvSpPr/>
          <p:nvPr/>
        </p:nvSpPr>
        <p:spPr>
          <a:xfrm>
            <a:off x="685800" y="73152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自己紹介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7" name="Google Shape;47;p4"/>
          <p:cNvSpPr/>
          <p:nvPr/>
        </p:nvSpPr>
        <p:spPr>
          <a:xfrm>
            <a:off x="685800" y="1984248"/>
            <a:ext cx="6522415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sz="2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8" name="Google Shape;48;p4"/>
          <p:cNvSpPr/>
          <p:nvPr/>
        </p:nvSpPr>
        <p:spPr>
          <a:xfrm>
            <a:off x="1167064" y="1980366"/>
            <a:ext cx="5063647" cy="4146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清水 風馬（28歳）</a:t>
            </a:r>
            <a:endParaRPr b="1" sz="2800">
              <a:solidFill>
                <a:srgbClr val="001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800"/>
              <a:buFont typeface="Meiryo"/>
              <a:buNone/>
            </a:pPr>
            <a:r>
              <a:rPr b="1" lang="en-US" sz="2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株式会社 信栄製作所　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800"/>
              <a:buFont typeface="Meiryo"/>
              <a:buNone/>
            </a:pPr>
            <a:r>
              <a:rPr b="1" lang="en-US" sz="28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2022年入社　（4年目）</a:t>
            </a:r>
            <a:endParaRPr b="1" sz="2800">
              <a:solidFill>
                <a:srgbClr val="001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5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5"/>
          <p:cNvSpPr/>
          <p:nvPr/>
        </p:nvSpPr>
        <p:spPr>
          <a:xfrm>
            <a:off x="685800" y="73152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会社紹介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56" name="Google Shape;56;p5"/>
          <p:cNvSpPr/>
          <p:nvPr/>
        </p:nvSpPr>
        <p:spPr>
          <a:xfrm>
            <a:off x="685800" y="1705073"/>
            <a:ext cx="9539935" cy="4854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04800" lvl="0" marL="3048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400"/>
              <a:buFont typeface="Meiryo"/>
              <a:buChar char="•"/>
            </a:pPr>
            <a:r>
              <a:rPr b="1" lang="en-US" sz="2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1970年「堀工作所」</a:t>
            </a:r>
            <a:endParaRPr b="1" sz="2400">
              <a:solidFill>
                <a:srgbClr val="001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→1985年「信栄製作所」</a:t>
            </a:r>
            <a:endParaRPr b="1" sz="2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-304800" lvl="0" marL="30480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1F3F"/>
              </a:buClr>
              <a:buSzPts val="2400"/>
              <a:buFont typeface="Meiryo"/>
              <a:buChar char="•"/>
            </a:pPr>
            <a:r>
              <a:rPr b="1" lang="en-US" sz="2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文化シャッター姫路工場内 協力会社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　姫路工場：１６名</a:t>
            </a:r>
            <a:endParaRPr b="1" sz="2400">
              <a:solidFill>
                <a:srgbClr val="001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　追分工場：　７名　社員数2３名</a:t>
            </a:r>
            <a:endParaRPr b="1" sz="2400">
              <a:solidFill>
                <a:srgbClr val="001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-304800" lvl="0" marL="30480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1F3F"/>
              </a:buClr>
              <a:buSzPts val="2400"/>
              <a:buFont typeface="Meiryo"/>
              <a:buChar char="•"/>
            </a:pPr>
            <a:r>
              <a:rPr b="1" lang="en-US" sz="2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図面のバラ図作業</a:t>
            </a:r>
            <a:endParaRPr b="1" sz="2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-304800" lvl="0" marL="30480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1F3F"/>
              </a:buClr>
              <a:buSzPts val="2400"/>
              <a:buFont typeface="Meiryo"/>
              <a:buChar char="•"/>
            </a:pPr>
            <a:r>
              <a:rPr b="1" lang="en-US" sz="2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ステンレス部品製造</a:t>
            </a:r>
            <a:endParaRPr b="1" sz="2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57" name="Google Shape;57;p5"/>
          <p:cNvPicPr preferRelativeResize="0"/>
          <p:nvPr/>
        </p:nvPicPr>
        <p:blipFill rotWithShape="1">
          <a:blip r:embed="rId3">
            <a:alphaModFix/>
          </a:blip>
          <a:srcRect b="0" l="10551" r="7721" t="0"/>
          <a:stretch/>
        </p:blipFill>
        <p:spPr>
          <a:xfrm>
            <a:off x="5341081" y="298788"/>
            <a:ext cx="5797399" cy="4403518"/>
          </a:xfrm>
          <a:prstGeom prst="rect">
            <a:avLst/>
          </a:prstGeom>
          <a:noFill/>
          <a:ln cap="flat" cmpd="sng" w="57150">
            <a:solidFill>
              <a:srgbClr val="D8D8D8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8" name="Google Shape;58;p5"/>
          <p:cNvPicPr preferRelativeResize="0"/>
          <p:nvPr/>
        </p:nvPicPr>
        <p:blipFill rotWithShape="1">
          <a:blip r:embed="rId4">
            <a:alphaModFix/>
          </a:blip>
          <a:srcRect b="9190" l="0" r="10332" t="0"/>
          <a:stretch/>
        </p:blipFill>
        <p:spPr>
          <a:xfrm>
            <a:off x="6150289" y="2025318"/>
            <a:ext cx="5814559" cy="4416552"/>
          </a:xfrm>
          <a:prstGeom prst="rect">
            <a:avLst/>
          </a:prstGeom>
          <a:noFill/>
          <a:ln cap="flat" cmpd="sng" w="57150">
            <a:solidFill>
              <a:srgbClr val="D8D8D8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9" name="Google Shape;59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7152" y="580927"/>
            <a:ext cx="7274219" cy="4093347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id="60" name="Google Shape;60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5400000">
            <a:off x="5668611" y="1674174"/>
            <a:ext cx="5491010" cy="4118257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6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6"/>
          <p:cNvSpPr/>
          <p:nvPr/>
        </p:nvSpPr>
        <p:spPr>
          <a:xfrm>
            <a:off x="685800" y="73152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業務の特徴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68" name="Google Shape;68;p6"/>
          <p:cNvSpPr/>
          <p:nvPr/>
        </p:nvSpPr>
        <p:spPr>
          <a:xfrm>
            <a:off x="685800" y="1828800"/>
            <a:ext cx="5577840" cy="45720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6"/>
          <p:cNvSpPr/>
          <p:nvPr/>
        </p:nvSpPr>
        <p:spPr>
          <a:xfrm>
            <a:off x="1466545" y="2531745"/>
            <a:ext cx="237744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4400"/>
              <a:buFont typeface="Meiryo"/>
              <a:buNone/>
            </a:pPr>
            <a:r>
              <a:rPr b="1" lang="en-US" sz="4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機能</a:t>
            </a:r>
            <a:endParaRPr sz="4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70" name="Google Shape;70;p6"/>
          <p:cNvSpPr/>
          <p:nvPr/>
        </p:nvSpPr>
        <p:spPr>
          <a:xfrm>
            <a:off x="3843985" y="2788920"/>
            <a:ext cx="256032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851B"/>
              </a:buClr>
              <a:buSzPts val="4400"/>
              <a:buFont typeface="Meiryo"/>
              <a:buNone/>
            </a:pPr>
            <a:r>
              <a:rPr b="1" lang="en-US" sz="4400">
                <a:solidFill>
                  <a:srgbClr val="FF851B"/>
                </a:solidFill>
                <a:latin typeface="Meiryo"/>
                <a:ea typeface="Meiryo"/>
                <a:cs typeface="Meiryo"/>
                <a:sym typeface="Meiryo"/>
              </a:rPr>
              <a:t>美しさ</a:t>
            </a:r>
            <a:endParaRPr sz="4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71" name="Google Shape;71;p6"/>
          <p:cNvSpPr/>
          <p:nvPr/>
        </p:nvSpPr>
        <p:spPr>
          <a:xfrm>
            <a:off x="1672590" y="3874770"/>
            <a:ext cx="493776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000"/>
              <a:buFont typeface="Meiryo"/>
              <a:buNone/>
            </a:pPr>
            <a:r>
              <a:rPr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機械任せにできない</a:t>
            </a:r>
            <a:endParaRPr sz="2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72" name="Google Shape;72;p6"/>
          <p:cNvSpPr/>
          <p:nvPr/>
        </p:nvSpPr>
        <p:spPr>
          <a:xfrm>
            <a:off x="1325880" y="5166360"/>
            <a:ext cx="4937760" cy="731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400"/>
              <a:buFont typeface="Meiryo"/>
              <a:buNone/>
            </a:pPr>
            <a:r>
              <a:rPr b="1" lang="en-US" sz="34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「職人の腕の世界」</a:t>
            </a:r>
            <a:endParaRPr sz="34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73" name="Google Shape;73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51015" y="1828800"/>
            <a:ext cx="4937760" cy="3703320"/>
          </a:xfrm>
          <a:prstGeom prst="rect">
            <a:avLst/>
          </a:prstGeom>
          <a:noFill/>
          <a:ln cap="flat" cmpd="sng" w="28575">
            <a:solidFill>
              <a:srgbClr val="D8D8D8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7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7"/>
          <p:cNvSpPr/>
          <p:nvPr/>
        </p:nvSpPr>
        <p:spPr>
          <a:xfrm>
            <a:off x="685800" y="73152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工場の要  Aさん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81" name="Google Shape;81;p7"/>
          <p:cNvSpPr/>
          <p:nvPr/>
        </p:nvSpPr>
        <p:spPr>
          <a:xfrm>
            <a:off x="5528434" y="1963393"/>
            <a:ext cx="1134826" cy="1108509"/>
          </a:xfrm>
          <a:prstGeom prst="ellipse">
            <a:avLst/>
          </a:prstGeom>
          <a:solidFill>
            <a:srgbClr val="001F3F"/>
          </a:solidFill>
          <a:ln cap="flat" cmpd="sng" w="12700">
            <a:solidFill>
              <a:srgbClr val="001F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7"/>
          <p:cNvSpPr/>
          <p:nvPr/>
        </p:nvSpPr>
        <p:spPr>
          <a:xfrm>
            <a:off x="5135727" y="2956560"/>
            <a:ext cx="1920240" cy="2468880"/>
          </a:xfrm>
          <a:prstGeom prst="roundRect">
            <a:avLst>
              <a:gd fmla="val 16667" name="adj"/>
            </a:avLst>
          </a:prstGeom>
          <a:solidFill>
            <a:srgbClr val="001F3F"/>
          </a:solidFill>
          <a:ln cap="flat" cmpd="sng" w="12700">
            <a:solidFill>
              <a:srgbClr val="001F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7"/>
          <p:cNvSpPr/>
          <p:nvPr/>
        </p:nvSpPr>
        <p:spPr>
          <a:xfrm>
            <a:off x="1552575" y="2407920"/>
            <a:ext cx="2011680" cy="54864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7"/>
          <p:cNvSpPr/>
          <p:nvPr/>
        </p:nvSpPr>
        <p:spPr>
          <a:xfrm>
            <a:off x="1552575" y="2517648"/>
            <a:ext cx="201168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000"/>
              <a:buFont typeface="Meiryo"/>
              <a:buNone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相談役</a:t>
            </a:r>
            <a:endParaRPr sz="2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85" name="Google Shape;85;p7"/>
          <p:cNvSpPr/>
          <p:nvPr/>
        </p:nvSpPr>
        <p:spPr>
          <a:xfrm>
            <a:off x="2038350" y="4373880"/>
            <a:ext cx="2011680" cy="54864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7"/>
          <p:cNvSpPr/>
          <p:nvPr/>
        </p:nvSpPr>
        <p:spPr>
          <a:xfrm>
            <a:off x="2038350" y="4483608"/>
            <a:ext cx="201168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000"/>
              <a:buFont typeface="Meiryo"/>
              <a:buNone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判断の要</a:t>
            </a:r>
            <a:endParaRPr sz="2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87" name="Google Shape;87;p7"/>
          <p:cNvSpPr/>
          <p:nvPr/>
        </p:nvSpPr>
        <p:spPr>
          <a:xfrm>
            <a:off x="8778240" y="3200400"/>
            <a:ext cx="2011680" cy="54864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7"/>
          <p:cNvSpPr/>
          <p:nvPr/>
        </p:nvSpPr>
        <p:spPr>
          <a:xfrm>
            <a:off x="8778240" y="3310128"/>
            <a:ext cx="201168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000"/>
              <a:buFont typeface="Meiryo"/>
              <a:buNone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安心感</a:t>
            </a:r>
            <a:endParaRPr sz="2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89" name="Google Shape;89;p7"/>
          <p:cNvSpPr/>
          <p:nvPr/>
        </p:nvSpPr>
        <p:spPr>
          <a:xfrm>
            <a:off x="685800" y="5760720"/>
            <a:ext cx="10820095" cy="82296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381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7"/>
          <p:cNvSpPr/>
          <p:nvPr/>
        </p:nvSpPr>
        <p:spPr>
          <a:xfrm>
            <a:off x="1005840" y="5943600"/>
            <a:ext cx="10180015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000"/>
              <a:buFont typeface="Meiryo"/>
              <a:buNone/>
            </a:pPr>
            <a:r>
              <a:rPr b="1" lang="en-US" sz="3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それが、最大のリスクだった</a:t>
            </a:r>
            <a:endParaRPr sz="3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8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8"/>
          <p:cNvSpPr/>
          <p:nvPr/>
        </p:nvSpPr>
        <p:spPr>
          <a:xfrm>
            <a:off x="685800" y="731520"/>
            <a:ext cx="10820095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突然の危機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8" name="Google Shape;98;p8"/>
          <p:cNvSpPr/>
          <p:nvPr/>
        </p:nvSpPr>
        <p:spPr>
          <a:xfrm>
            <a:off x="9966960" y="2148840"/>
            <a:ext cx="1005840" cy="1005840"/>
          </a:xfrm>
          <a:prstGeom prst="ellipse">
            <a:avLst/>
          </a:prstGeom>
          <a:solidFill>
            <a:srgbClr val="E5E7EB"/>
          </a:solidFill>
          <a:ln cap="flat" cmpd="sng" w="127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8"/>
          <p:cNvSpPr/>
          <p:nvPr/>
        </p:nvSpPr>
        <p:spPr>
          <a:xfrm>
            <a:off x="9784080" y="3017520"/>
            <a:ext cx="1371600" cy="2011680"/>
          </a:xfrm>
          <a:prstGeom prst="roundRect">
            <a:avLst>
              <a:gd fmla="val 16667" name="adj"/>
            </a:avLst>
          </a:prstGeom>
          <a:solidFill>
            <a:srgbClr val="E5E7EB"/>
          </a:solidFill>
          <a:ln cap="flat" cmpd="sng" w="127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0" name="Google Shape;100;p8"/>
          <p:cNvCxnSpPr/>
          <p:nvPr/>
        </p:nvCxnSpPr>
        <p:spPr>
          <a:xfrm>
            <a:off x="9646920" y="1965960"/>
            <a:ext cx="2011680" cy="3291840"/>
          </a:xfrm>
          <a:prstGeom prst="straightConnector1">
            <a:avLst/>
          </a:prstGeom>
          <a:noFill/>
          <a:ln cap="flat" cmpd="sng" w="63500">
            <a:solidFill>
              <a:srgbClr val="D0021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1" name="Google Shape;101;p8"/>
          <p:cNvSpPr/>
          <p:nvPr/>
        </p:nvSpPr>
        <p:spPr>
          <a:xfrm>
            <a:off x="685800" y="2011680"/>
            <a:ext cx="8138160" cy="4114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8"/>
          <p:cNvSpPr/>
          <p:nvPr/>
        </p:nvSpPr>
        <p:spPr>
          <a:xfrm>
            <a:off x="1325880" y="2468880"/>
            <a:ext cx="7223760" cy="30365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9400" lvl="0" marL="2794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200"/>
              <a:buFont typeface="Meiryo"/>
              <a:buChar char="•"/>
            </a:pPr>
            <a:r>
              <a:rPr b="1"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Aさんの体調悪化・異動</a:t>
            </a:r>
            <a:endParaRPr b="1" sz="2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-279400" lvl="0" marL="279400" marR="0" rtl="0" algn="l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rgbClr val="001F3F"/>
              </a:buClr>
              <a:buSzPts val="2200"/>
              <a:buFont typeface="Meiryo"/>
              <a:buChar char="•"/>
            </a:pPr>
            <a:r>
              <a:rPr b="1"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「判断の要」が不在に</a:t>
            </a:r>
            <a:endParaRPr/>
          </a:p>
          <a:p>
            <a:pPr indent="-279400" lvl="0" marL="279400" marR="0" rtl="0" algn="l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rgbClr val="001F3F"/>
              </a:buClr>
              <a:buSzPts val="2200"/>
              <a:buFont typeface="Meiryo"/>
              <a:buChar char="•"/>
            </a:pPr>
            <a:r>
              <a:rPr b="1" lang="en-US" sz="22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代わりを引き継ぐことに..．</a:t>
            </a:r>
            <a:endParaRPr b="1" sz="2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9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F851B"/>
          </a:solidFill>
          <a:ln cap="flat" cmpd="sng" w="12700">
            <a:solidFill>
              <a:srgbClr val="FF85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9"/>
          <p:cNvSpPr/>
          <p:nvPr/>
        </p:nvSpPr>
        <p:spPr>
          <a:xfrm>
            <a:off x="685800" y="731520"/>
            <a:ext cx="10820095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3600"/>
              <a:buFont typeface="Meiryo"/>
              <a:buNone/>
            </a:pPr>
            <a:r>
              <a:rPr b="1" lang="en-US" sz="36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最初の対策（数値への依存）</a:t>
            </a:r>
            <a:endParaRPr sz="3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10" name="Google Shape;110;p9"/>
          <p:cNvSpPr/>
          <p:nvPr/>
        </p:nvSpPr>
        <p:spPr>
          <a:xfrm>
            <a:off x="1097280" y="1660359"/>
            <a:ext cx="4023360" cy="4649000"/>
          </a:xfrm>
          <a:prstGeom prst="roundRect">
            <a:avLst>
              <a:gd fmla="val 16667" name="adj"/>
            </a:avLst>
          </a:prstGeom>
          <a:solidFill>
            <a:srgbClr val="E5E7EB"/>
          </a:solidFill>
          <a:ln cap="flat" cmpd="sng" w="12700">
            <a:solidFill>
              <a:srgbClr val="6B728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9"/>
          <p:cNvSpPr/>
          <p:nvPr/>
        </p:nvSpPr>
        <p:spPr>
          <a:xfrm>
            <a:off x="5394960" y="2194560"/>
            <a:ext cx="2011680" cy="265176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001F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2" name="Google Shape;112;p9"/>
          <p:cNvCxnSpPr/>
          <p:nvPr/>
        </p:nvCxnSpPr>
        <p:spPr>
          <a:xfrm>
            <a:off x="5486400" y="2560320"/>
            <a:ext cx="1828800" cy="0"/>
          </a:xfrm>
          <a:prstGeom prst="straightConnector1">
            <a:avLst/>
          </a:prstGeom>
          <a:noFill/>
          <a:ln cap="flat" cmpd="sng" w="127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3" name="Google Shape;113;p9"/>
          <p:cNvCxnSpPr/>
          <p:nvPr/>
        </p:nvCxnSpPr>
        <p:spPr>
          <a:xfrm>
            <a:off x="5486400" y="2999232"/>
            <a:ext cx="1828800" cy="0"/>
          </a:xfrm>
          <a:prstGeom prst="straightConnector1">
            <a:avLst/>
          </a:prstGeom>
          <a:noFill/>
          <a:ln cap="flat" cmpd="sng" w="127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4" name="Google Shape;114;p9"/>
          <p:cNvCxnSpPr/>
          <p:nvPr/>
        </p:nvCxnSpPr>
        <p:spPr>
          <a:xfrm>
            <a:off x="5486400" y="3438144"/>
            <a:ext cx="1828800" cy="0"/>
          </a:xfrm>
          <a:prstGeom prst="straightConnector1">
            <a:avLst/>
          </a:prstGeom>
          <a:noFill/>
          <a:ln cap="flat" cmpd="sng" w="127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5" name="Google Shape;115;p9"/>
          <p:cNvCxnSpPr/>
          <p:nvPr/>
        </p:nvCxnSpPr>
        <p:spPr>
          <a:xfrm>
            <a:off x="5486400" y="3877056"/>
            <a:ext cx="1828800" cy="0"/>
          </a:xfrm>
          <a:prstGeom prst="straightConnector1">
            <a:avLst/>
          </a:prstGeom>
          <a:noFill/>
          <a:ln cap="flat" cmpd="sng" w="127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6" name="Google Shape;116;p9"/>
          <p:cNvCxnSpPr/>
          <p:nvPr/>
        </p:nvCxnSpPr>
        <p:spPr>
          <a:xfrm>
            <a:off x="5486400" y="4315968"/>
            <a:ext cx="1828800" cy="0"/>
          </a:xfrm>
          <a:prstGeom prst="straightConnector1">
            <a:avLst/>
          </a:prstGeom>
          <a:noFill/>
          <a:ln cap="flat" cmpd="sng" w="127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7" name="Google Shape;117;p9"/>
          <p:cNvSpPr/>
          <p:nvPr/>
        </p:nvSpPr>
        <p:spPr>
          <a:xfrm>
            <a:off x="5394960" y="2191512"/>
            <a:ext cx="201168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200"/>
              <a:buFont typeface="Meiryo"/>
              <a:buNone/>
            </a:pPr>
            <a:r>
              <a:rPr lang="en-US" sz="1200">
                <a:solidFill>
                  <a:srgbClr val="6B7280"/>
                </a:solidFill>
                <a:latin typeface="Meiryo"/>
                <a:ea typeface="Meiryo"/>
                <a:cs typeface="Meiryo"/>
                <a:sym typeface="Meiryo"/>
              </a:rPr>
              <a:t>設定</a:t>
            </a:r>
            <a:endParaRPr sz="1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200"/>
              <a:buFont typeface="Meiryo"/>
              <a:buNone/>
            </a:pPr>
            <a:r>
              <a:rPr lang="en-US" sz="1200">
                <a:solidFill>
                  <a:srgbClr val="6B7280"/>
                </a:solidFill>
                <a:latin typeface="Meiryo"/>
                <a:ea typeface="Meiryo"/>
                <a:cs typeface="Meiryo"/>
                <a:sym typeface="Meiryo"/>
              </a:rPr>
              <a:t>数値表</a:t>
            </a:r>
            <a:endParaRPr sz="12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18" name="Google Shape;118;p9"/>
          <p:cNvSpPr/>
          <p:nvPr/>
        </p:nvSpPr>
        <p:spPr>
          <a:xfrm>
            <a:off x="7680960" y="2011680"/>
            <a:ext cx="3824935" cy="4114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254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9"/>
          <p:cNvSpPr/>
          <p:nvPr/>
        </p:nvSpPr>
        <p:spPr>
          <a:xfrm>
            <a:off x="7796462" y="2468879"/>
            <a:ext cx="3824935" cy="28803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54000" lvl="0" marL="2540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1F3F"/>
              </a:buClr>
              <a:buSzPts val="2000"/>
              <a:buFont typeface="Meiryo"/>
              <a:buChar char="•"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まずは「半自動溶接機」の</a:t>
            </a:r>
            <a:endParaRPr/>
          </a:p>
          <a:p>
            <a:pPr indent="0" lvl="0" marL="0" marR="0" rtl="0" algn="l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　設定を標準化</a:t>
            </a:r>
            <a:endParaRPr/>
          </a:p>
          <a:p>
            <a:pPr indent="0" lvl="0" marL="0" marR="0" rtl="0" algn="l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-254000" lvl="0" marL="254000" marR="0" rtl="0" algn="l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rgbClr val="001F3F"/>
              </a:buClr>
              <a:buSzPts val="2000"/>
              <a:buFont typeface="Meiryo"/>
              <a:buChar char="•"/>
            </a:pPr>
            <a:r>
              <a:rPr b="1" lang="en-US" sz="2000">
                <a:solidFill>
                  <a:srgbClr val="001F3F"/>
                </a:solidFill>
                <a:latin typeface="Meiryo"/>
                <a:ea typeface="Meiryo"/>
                <a:cs typeface="Meiryo"/>
                <a:sym typeface="Meiryo"/>
              </a:rPr>
              <a:t>検証で出した「最適な数値」</a:t>
            </a:r>
            <a:endParaRPr b="1" sz="20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120" name="Google Shape;120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5400000">
            <a:off x="980708" y="2388670"/>
            <a:ext cx="4256504" cy="31923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2026-01-26T14:49:30Z</dcterms:created>
  <dc:creator>株式会社 信栄製作所　清水 風馬</dc:creator>
</cp:coreProperties>
</file>