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5" r:id="rId5"/>
    <p:sldId id="262" r:id="rId6"/>
    <p:sldId id="261" r:id="rId7"/>
    <p:sldId id="266" r:id="rId8"/>
    <p:sldId id="263" r:id="rId9"/>
    <p:sldId id="267" r:id="rId10"/>
    <p:sldId id="268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91" autoAdjust="0"/>
  </p:normalViewPr>
  <p:slideViewPr>
    <p:cSldViewPr>
      <p:cViewPr varScale="1">
        <p:scale>
          <a:sx n="108" d="100"/>
          <a:sy n="108" d="100"/>
        </p:scale>
        <p:origin x="-22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456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670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0351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4446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681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665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947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611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403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679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612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14A2-B2C7-4C8D-BE56-96F3C1EEA0ED}" type="datetimeFigureOut">
              <a:rPr kumimoji="1" lang="ja-JP" altLang="en-US" smtClean="0"/>
              <a:t>2018/8/1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0D6F-13FB-4DA3-AB86-B11939A6466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77801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ma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3.wma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5.wma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m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ma"/><Relationship Id="rId3" Type="http://schemas.microsoft.com/office/2007/relationships/media" Target="../media/media7.wma"/><Relationship Id="rId7" Type="http://schemas.microsoft.com/office/2007/relationships/media" Target="../media/media9.wma"/><Relationship Id="rId12" Type="http://schemas.openxmlformats.org/officeDocument/2006/relationships/image" Target="../media/image1.png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6" Type="http://schemas.openxmlformats.org/officeDocument/2006/relationships/audio" Target="../media/media8.wma"/><Relationship Id="rId11" Type="http://schemas.openxmlformats.org/officeDocument/2006/relationships/image" Target="../media/image3.png"/><Relationship Id="rId5" Type="http://schemas.microsoft.com/office/2007/relationships/media" Target="../media/media8.wma"/><Relationship Id="rId10" Type="http://schemas.openxmlformats.org/officeDocument/2006/relationships/image" Target="../media/image2.png"/><Relationship Id="rId4" Type="http://schemas.openxmlformats.org/officeDocument/2006/relationships/audio" Target="../media/media7.wma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ma"/><Relationship Id="rId3" Type="http://schemas.microsoft.com/office/2007/relationships/media" Target="../media/media11.wma"/><Relationship Id="rId7" Type="http://schemas.microsoft.com/office/2007/relationships/media" Target="../media/media13.wma"/><Relationship Id="rId12" Type="http://schemas.openxmlformats.org/officeDocument/2006/relationships/image" Target="../media/image3.png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audio" Target="../media/media12.wma"/><Relationship Id="rId11" Type="http://schemas.openxmlformats.org/officeDocument/2006/relationships/image" Target="../media/image1.png"/><Relationship Id="rId5" Type="http://schemas.microsoft.com/office/2007/relationships/media" Target="../media/media12.wma"/><Relationship Id="rId10" Type="http://schemas.openxmlformats.org/officeDocument/2006/relationships/audio" Target="../media/audio1.wav"/><Relationship Id="rId4" Type="http://schemas.openxmlformats.org/officeDocument/2006/relationships/audio" Target="../media/media11.wma"/><Relationship Id="rId9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15.wma"/><Relationship Id="rId2" Type="http://schemas.openxmlformats.org/officeDocument/2006/relationships/audio" Target="../media/media14.wma"/><Relationship Id="rId1" Type="http://schemas.microsoft.com/office/2007/relationships/media" Target="../media/media14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5.wm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17.wm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audio" Target="../media/media18.wma"/><Relationship Id="rId5" Type="http://schemas.microsoft.com/office/2007/relationships/media" Target="../media/media18.wma"/><Relationship Id="rId10" Type="http://schemas.openxmlformats.org/officeDocument/2006/relationships/image" Target="../media/image2.png"/><Relationship Id="rId4" Type="http://schemas.openxmlformats.org/officeDocument/2006/relationships/audio" Target="../media/media17.wma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media" Target="../media/media20.wma"/><Relationship Id="rId7" Type="http://schemas.openxmlformats.org/officeDocument/2006/relationships/image" Target="../media/image5.jpg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.png"/><Relationship Id="rId4" Type="http://schemas.openxmlformats.org/officeDocument/2006/relationships/audio" Target="../media/media20.wma"/><Relationship Id="rId9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247863"/>
            <a:ext cx="8229600" cy="2362274"/>
          </a:xfrm>
        </p:spPr>
        <p:txBody>
          <a:bodyPr>
            <a:noAutofit/>
          </a:bodyPr>
          <a:lstStyle/>
          <a:p>
            <a:r>
              <a:rPr kumimoji="1" lang="ja-JP" altLang="en-US" sz="12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予告</a:t>
            </a:r>
            <a:endParaRPr kumimoji="1" lang="ja-JP" altLang="en-US" sz="120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3" name="summernigh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out="4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60632" y="3543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グループ化 27"/>
          <p:cNvGrpSpPr/>
          <p:nvPr/>
        </p:nvGrpSpPr>
        <p:grpSpPr>
          <a:xfrm>
            <a:off x="4103948" y="2348880"/>
            <a:ext cx="1016806" cy="2880320"/>
            <a:chOff x="4103948" y="2348880"/>
            <a:chExt cx="1016806" cy="2880320"/>
          </a:xfrm>
        </p:grpSpPr>
        <p:sp>
          <p:nvSpPr>
            <p:cNvPr id="26" name="二等辺三角形 25"/>
            <p:cNvSpPr/>
            <p:nvPr/>
          </p:nvSpPr>
          <p:spPr>
            <a:xfrm rot="16200000">
              <a:off x="3149842" y="3302986"/>
              <a:ext cx="2880320" cy="972108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566756" y="2852936"/>
              <a:ext cx="553998" cy="188930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ja-JP" altLang="en-US" sz="2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「学び」「作る」</a:t>
              </a:r>
              <a:endPara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2880320" cy="778098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決断を促せ</a:t>
            </a:r>
            <a:endParaRPr kumimoji="1" lang="ja-JP" altLang="en-US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25820" y="837873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pc="3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プレゼンテーション大会</a:t>
            </a:r>
            <a:endParaRPr kumimoji="1" lang="ja-JP" altLang="en-US" spc="3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587762">
            <a:off x="5594846" y="124259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Arial Unicode MS" panose="020B0604020202020204" pitchFamily="50" charset="-128"/>
              </a:rPr>
              <a:t>！</a:t>
            </a:r>
            <a:endParaRPr kumimoji="1" lang="ja-JP" altLang="en-US" sz="66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32" name="グループ化 31"/>
          <p:cNvGrpSpPr/>
          <p:nvPr/>
        </p:nvGrpSpPr>
        <p:grpSpPr>
          <a:xfrm>
            <a:off x="251520" y="1412776"/>
            <a:ext cx="6433392" cy="584775"/>
            <a:chOff x="251520" y="1412776"/>
            <a:chExt cx="6433392" cy="584775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5207005" y="1412776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１０</a:t>
              </a:r>
              <a:endPara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5807749" y="158267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月例会</a:t>
              </a:r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251520" y="1412776"/>
              <a:ext cx="49244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９</a:t>
              </a:r>
              <a:endPara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539552" y="158267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月例会</a:t>
              </a:r>
              <a:endParaRPr kumimoji="1" lang="ja-JP" altLang="en-US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0" name="グループ化 29"/>
          <p:cNvGrpSpPr/>
          <p:nvPr/>
        </p:nvGrpSpPr>
        <p:grpSpPr>
          <a:xfrm>
            <a:off x="251520" y="1404065"/>
            <a:ext cx="3600400" cy="4195047"/>
            <a:chOff x="251520" y="1404065"/>
            <a:chExt cx="3600400" cy="4195047"/>
          </a:xfrm>
        </p:grpSpPr>
        <p:sp>
          <p:nvSpPr>
            <p:cNvPr id="14" name="テキスト ボックス 13"/>
            <p:cNvSpPr txBox="1"/>
            <p:nvPr/>
          </p:nvSpPr>
          <p:spPr>
            <a:xfrm>
              <a:off x="1248019" y="1404065"/>
              <a:ext cx="223651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学習（準備）</a:t>
              </a:r>
              <a:endPara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>
              <a:off x="251520" y="1988840"/>
              <a:ext cx="3600400" cy="3610272"/>
              <a:chOff x="251520" y="1988840"/>
              <a:chExt cx="3600400" cy="3610272"/>
            </a:xfrm>
          </p:grpSpPr>
          <p:sp>
            <p:nvSpPr>
              <p:cNvPr id="8" name="正方形/長方形 7"/>
              <p:cNvSpPr/>
              <p:nvPr/>
            </p:nvSpPr>
            <p:spPr>
              <a:xfrm>
                <a:off x="251520" y="1988840"/>
                <a:ext cx="3600400" cy="1944216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9" name="正方形/長方形 8"/>
              <p:cNvSpPr/>
              <p:nvPr/>
            </p:nvSpPr>
            <p:spPr>
              <a:xfrm>
                <a:off x="251520" y="3933056"/>
                <a:ext cx="3600400" cy="1656184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" name="テキスト ボックス 16"/>
              <p:cNvSpPr txBox="1"/>
              <p:nvPr/>
            </p:nvSpPr>
            <p:spPr>
              <a:xfrm>
                <a:off x="364832" y="2060848"/>
                <a:ext cx="3358612" cy="1836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00"/>
                  </a:lnSpc>
                </a:pPr>
                <a:r>
                  <a:rPr kumimoji="1"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・テーマ発表</a:t>
                </a:r>
                <a:endParaRPr kumimoji="1" lang="en-US" altLang="ja-JP" sz="2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3400"/>
                  </a:lnSpc>
                </a:pPr>
                <a:r>
                  <a:rPr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・プレゼン技術の習得</a:t>
                </a:r>
                <a:endParaRPr lang="en-US" altLang="ja-JP" sz="2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3400"/>
                  </a:lnSpc>
                </a:pPr>
                <a:r>
                  <a:rPr kumimoji="1"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・大会での評価要素決定</a:t>
                </a:r>
                <a:endParaRPr kumimoji="1" lang="en-US" altLang="ja-JP" sz="2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3400"/>
                  </a:lnSpc>
                </a:pPr>
                <a:r>
                  <a:rPr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・各チーム準備開始</a:t>
                </a:r>
                <a:endParaRPr kumimoji="1" lang="ja-JP" altLang="en-US" sz="2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18" name="テキスト ボックス 17"/>
              <p:cNvSpPr txBox="1"/>
              <p:nvPr/>
            </p:nvSpPr>
            <p:spPr>
              <a:xfrm>
                <a:off x="286520" y="3967896"/>
                <a:ext cx="3565400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【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外部講師活用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】</a:t>
                </a:r>
              </a:p>
              <a:p>
                <a:pPr>
                  <a:lnSpc>
                    <a:spcPts val="24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コンサルタントブレーン：松田周司氏</a:t>
                </a:r>
                <a:endParaRPr lang="en-US" altLang="ja-JP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400"/>
                  </a:lnSpc>
                </a:pPr>
                <a:r>
                  <a:rPr kumimoji="1"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・テーマの</a:t>
                </a:r>
                <a:r>
                  <a:rPr lang="ja-JP" altLang="en-US" dirty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選定</a:t>
                </a:r>
                <a:endParaRPr kumimoji="1" lang="en-US" altLang="ja-JP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4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・評価要素を会員のワークで作成</a:t>
                </a:r>
                <a:endParaRPr lang="en-US" altLang="ja-JP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400"/>
                  </a:lnSpc>
                </a:pPr>
                <a:r>
                  <a:rPr kumimoji="1"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・大会へ向けてのグループワーク</a:t>
                </a:r>
                <a:endParaRPr kumimoji="1" lang="ja-JP" altLang="en-US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  <p:grpSp>
        <p:nvGrpSpPr>
          <p:cNvPr id="31" name="グループ化 30"/>
          <p:cNvGrpSpPr/>
          <p:nvPr/>
        </p:nvGrpSpPr>
        <p:grpSpPr>
          <a:xfrm>
            <a:off x="4064992" y="2348880"/>
            <a:ext cx="1011064" cy="2880320"/>
            <a:chOff x="4064992" y="2348880"/>
            <a:chExt cx="1011064" cy="2880320"/>
          </a:xfrm>
        </p:grpSpPr>
        <p:sp>
          <p:nvSpPr>
            <p:cNvPr id="10" name="二等辺三角形 9"/>
            <p:cNvSpPr/>
            <p:nvPr/>
          </p:nvSpPr>
          <p:spPr>
            <a:xfrm rot="5400000">
              <a:off x="3149842" y="3302986"/>
              <a:ext cx="2880320" cy="972108"/>
            </a:xfrm>
            <a:prstGeom prst="triangl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064992" y="2852936"/>
              <a:ext cx="553998" cy="182998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ja-JP" altLang="en-US" sz="2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各チーム</a:t>
              </a:r>
              <a:r>
                <a:rPr lang="ja-JP" altLang="en-US" sz="2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準備</a:t>
              </a:r>
              <a:endParaRPr lang="ja-JP" altLang="en-US" sz="24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33" name="グループ化 32"/>
          <p:cNvGrpSpPr/>
          <p:nvPr/>
        </p:nvGrpSpPr>
        <p:grpSpPr>
          <a:xfrm>
            <a:off x="251520" y="5805264"/>
            <a:ext cx="8798519" cy="677108"/>
            <a:chOff x="251520" y="5805264"/>
            <a:chExt cx="8798519" cy="677108"/>
          </a:xfrm>
        </p:grpSpPr>
        <p:sp>
          <p:nvSpPr>
            <p:cNvPr id="3" name="角丸四角形 2"/>
            <p:cNvSpPr/>
            <p:nvPr/>
          </p:nvSpPr>
          <p:spPr>
            <a:xfrm>
              <a:off x="251520" y="5805264"/>
              <a:ext cx="1224136" cy="648072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0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お願い</a:t>
              </a:r>
              <a:endParaRPr kumimoji="1" lang="ja-JP" altLang="en-US" sz="2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1547664" y="5805264"/>
              <a:ext cx="750237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・チームで準備を進めて大会に臨むため、２ヵ月分の出欠をお願いします。</a:t>
              </a:r>
              <a:endParaRPr lang="en-US" altLang="ja-JP" sz="19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1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・９月</a:t>
              </a:r>
              <a:r>
                <a:rPr lang="ja-JP" altLang="en-US" sz="19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、</a:t>
              </a:r>
              <a:r>
                <a:rPr kumimoji="1" lang="ja-JP" altLang="en-US" sz="1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１０月例会の間に各チーム、プレゼン準備</a:t>
              </a:r>
              <a:r>
                <a:rPr lang="ja-JP" altLang="en-US" sz="19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の集まりをお願いします。</a:t>
              </a:r>
              <a:endParaRPr kumimoji="1" lang="ja-JP" altLang="en-US" sz="19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020"/>
            <a:ext cx="1185964" cy="533684"/>
          </a:xfrm>
          <a:prstGeom prst="rect">
            <a:avLst/>
          </a:prstGeom>
        </p:spPr>
      </p:pic>
      <p:grpSp>
        <p:nvGrpSpPr>
          <p:cNvPr id="25" name="グループ化 24"/>
          <p:cNvGrpSpPr/>
          <p:nvPr/>
        </p:nvGrpSpPr>
        <p:grpSpPr>
          <a:xfrm>
            <a:off x="5292080" y="1404065"/>
            <a:ext cx="3671064" cy="4195047"/>
            <a:chOff x="5292080" y="1404065"/>
            <a:chExt cx="3671064" cy="4195047"/>
          </a:xfrm>
        </p:grpSpPr>
        <p:sp>
          <p:nvSpPr>
            <p:cNvPr id="12" name="テキスト ボックス 11"/>
            <p:cNvSpPr txBox="1"/>
            <p:nvPr/>
          </p:nvSpPr>
          <p:spPr>
            <a:xfrm>
              <a:off x="6516216" y="1404065"/>
              <a:ext cx="24096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プレゼン大会</a:t>
              </a:r>
              <a:endParaRPr kumimoji="1" lang="ja-JP" altLang="en-US" sz="3200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grpSp>
          <p:nvGrpSpPr>
            <p:cNvPr id="20" name="グループ化 19"/>
            <p:cNvGrpSpPr/>
            <p:nvPr/>
          </p:nvGrpSpPr>
          <p:grpSpPr>
            <a:xfrm>
              <a:off x="5292080" y="1988840"/>
              <a:ext cx="3671064" cy="3610272"/>
              <a:chOff x="5292080" y="1988840"/>
              <a:chExt cx="3671064" cy="3610272"/>
            </a:xfrm>
          </p:grpSpPr>
          <p:sp>
            <p:nvSpPr>
              <p:cNvPr id="6" name="正方形/長方形 5"/>
              <p:cNvSpPr/>
              <p:nvPr/>
            </p:nvSpPr>
            <p:spPr>
              <a:xfrm>
                <a:off x="5292080" y="1988840"/>
                <a:ext cx="3600400" cy="1944216"/>
              </a:xfrm>
              <a:prstGeom prst="rect">
                <a:avLst/>
              </a:prstGeom>
              <a:solidFill>
                <a:schemeClr val="bg2"/>
              </a:solidFill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正方形/長方形 6"/>
              <p:cNvSpPr/>
              <p:nvPr/>
            </p:nvSpPr>
            <p:spPr>
              <a:xfrm>
                <a:off x="5292080" y="3933056"/>
                <a:ext cx="3600400" cy="1656184"/>
              </a:xfrm>
              <a:prstGeom prst="rect">
                <a:avLst/>
              </a:prstGeom>
              <a:noFill/>
              <a:ln w="19050"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9" name="テキスト ボックス 18"/>
              <p:cNvSpPr txBox="1"/>
              <p:nvPr/>
            </p:nvSpPr>
            <p:spPr>
              <a:xfrm>
                <a:off x="5412974" y="2060848"/>
                <a:ext cx="3005951" cy="18364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400"/>
                  </a:lnSpc>
                </a:pPr>
                <a:r>
                  <a:rPr kumimoji="1"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・チームプレゼン実施</a:t>
                </a:r>
                <a:endParaRPr kumimoji="1" lang="en-US" altLang="ja-JP" sz="2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3400"/>
                  </a:lnSpc>
                </a:pPr>
                <a:r>
                  <a:rPr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・テーマ別対戦</a:t>
                </a:r>
                <a:endParaRPr lang="en-US" altLang="ja-JP" sz="2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3400"/>
                  </a:lnSpc>
                </a:pPr>
                <a:r>
                  <a:rPr kumimoji="1"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・評価表に基づき採点</a:t>
                </a:r>
                <a:endParaRPr kumimoji="1" lang="en-US" altLang="ja-JP" sz="24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3400"/>
                  </a:lnSpc>
                </a:pPr>
                <a:r>
                  <a:rPr lang="ja-JP" altLang="en-US" sz="2400" dirty="0" smtClean="0"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・総合優勝チーム決定</a:t>
                </a:r>
                <a:endParaRPr kumimoji="1" lang="ja-JP" altLang="en-US" sz="24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  <p:sp>
            <p:nvSpPr>
              <p:cNvPr id="24" name="テキスト ボックス 23"/>
              <p:cNvSpPr txBox="1"/>
              <p:nvPr/>
            </p:nvSpPr>
            <p:spPr>
              <a:xfrm>
                <a:off x="5309580" y="3967896"/>
                <a:ext cx="3653564" cy="16312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24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6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チームに分かれ、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2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チーム毎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3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対決</a:t>
                </a:r>
                <a:endParaRPr lang="en-US" altLang="ja-JP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4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・各チーム持ち時間は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10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分</a:t>
                </a:r>
                <a:endParaRPr lang="en-US" altLang="ja-JP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4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・評価得点により、優勝チーム決定</a:t>
                </a:r>
                <a:endParaRPr lang="en-US" altLang="ja-JP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400"/>
                  </a:lnSpc>
                </a:pPr>
                <a:r>
                  <a:rPr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【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資料</a:t>
                </a:r>
                <a:r>
                  <a:rPr lang="en-US" altLang="ja-JP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】10</a:t>
                </a: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枚程度をイメージ</a:t>
                </a:r>
                <a:endParaRPr lang="en-US" altLang="ja-JP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  <a:p>
                <a:pPr>
                  <a:lnSpc>
                    <a:spcPts val="2400"/>
                  </a:lnSpc>
                </a:pPr>
                <a:r>
                  <a:rPr lang="ja-JP" altLang="en-US" dirty="0" smtClean="0">
                    <a:solidFill>
                      <a:schemeClr val="bg1"/>
                    </a:solidFill>
                    <a:latin typeface="HGP創英角ｺﾞｼｯｸUB" panose="020B0900000000000000" pitchFamily="50" charset="-128"/>
                    <a:ea typeface="HGP創英角ｺﾞｼｯｸUB" panose="020B0900000000000000" pitchFamily="50" charset="-128"/>
                  </a:rPr>
                  <a:t>（紙・パワポなど媒体は問いません）</a:t>
                </a:r>
                <a:endParaRPr lang="en-US" altLang="ja-JP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201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306 3.33333E-6 L 5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55 3.7037E-6 L 2.77778E-7 3.703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687 3.33333E-6 L 4.44444E-6 3.33333E-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15717"/>
            <a:ext cx="7772400" cy="1226567"/>
          </a:xfrm>
          <a:effectLst>
            <a:reflection blurRad="6350" stA="50000" endA="300" endPos="55000" dir="5400000" sy="-100000" algn="bl" rotWithShape="0"/>
          </a:effectLst>
        </p:spPr>
        <p:txBody>
          <a:bodyPr anchor="ctr">
            <a:noAutofit/>
          </a:bodyPr>
          <a:lstStyle/>
          <a:p>
            <a:r>
              <a:rPr lang="ja-JP" altLang="en-US" sz="9000" b="1" dirty="0">
                <a:latin typeface="HG明朝E" panose="02020909000000000000" pitchFamily="17" charset="-128"/>
                <a:ea typeface="HG明朝E" panose="02020909000000000000" pitchFamily="17" charset="-128"/>
              </a:rPr>
              <a:t>あの</a:t>
            </a:r>
            <a:endParaRPr kumimoji="1" lang="ja-JP" altLang="en-US" sz="90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5" name="タイトル 1"/>
          <p:cNvSpPr txBox="1">
            <a:spLocks/>
          </p:cNvSpPr>
          <p:nvPr/>
        </p:nvSpPr>
        <p:spPr>
          <a:xfrm>
            <a:off x="253752" y="2815717"/>
            <a:ext cx="8636496" cy="12265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000" b="1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三</a:t>
            </a:r>
            <a:r>
              <a:rPr lang="ja-JP" altLang="en-US" sz="9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宅</a:t>
            </a:r>
            <a:r>
              <a:rPr lang="ja-JP" altLang="en-US" sz="9000" b="1" dirty="0" smtClean="0">
                <a:solidFill>
                  <a:srgbClr val="C0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信</a:t>
            </a:r>
            <a:r>
              <a:rPr lang="ja-JP" altLang="en-US" sz="9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輔</a:t>
            </a:r>
            <a:endParaRPr lang="ja-JP" altLang="en-US" sz="90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253752" y="2815717"/>
            <a:ext cx="8636496" cy="12265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プロデュース</a:t>
            </a:r>
            <a:endParaRPr lang="ja-JP" altLang="en-US" sz="90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53752" y="2815717"/>
            <a:ext cx="8636496" cy="1226567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000" b="1" dirty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一八</a:t>
            </a:r>
            <a:r>
              <a:rPr lang="ja-JP" altLang="en-US" sz="9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期待の若手</a:t>
            </a:r>
            <a:endParaRPr lang="ja-JP" altLang="en-US" sz="90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3" name="bell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6576" y="6095727"/>
            <a:ext cx="609600" cy="609600"/>
          </a:xfrm>
          <a:prstGeom prst="rect">
            <a:avLst/>
          </a:prstGeom>
        </p:spPr>
      </p:pic>
      <p:pic>
        <p:nvPicPr>
          <p:cNvPr id="7" name="rain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64960" y="34326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64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3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2" grpId="1"/>
      <p:bldP spid="5" grpId="0"/>
      <p:bldP spid="5" grpId="1"/>
      <p:bldP spid="6" grpId="0"/>
      <p:bldP spid="6" grpId="1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815717"/>
            <a:ext cx="7772400" cy="1226567"/>
          </a:xfrm>
          <a:effectLst>
            <a:reflection blurRad="6350" stA="50000" endA="300" endPos="55000" dir="5400000" sy="-100000" algn="bl" rotWithShape="0"/>
          </a:effectLst>
        </p:spPr>
        <p:txBody>
          <a:bodyPr anchor="ctr">
            <a:noAutofit/>
          </a:bodyPr>
          <a:lstStyle/>
          <a:p>
            <a:r>
              <a:rPr lang="ja-JP" altLang="en-US" sz="9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一八会史上</a:t>
            </a:r>
            <a:r>
              <a:rPr lang="ja-JP" altLang="en-US" sz="90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初</a:t>
            </a:r>
            <a:r>
              <a:rPr lang="en-US" altLang="ja-JP" sz="90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?</a:t>
            </a:r>
            <a:endParaRPr kumimoji="1" lang="ja-JP" altLang="en-US" sz="9000" b="1" dirty="0">
              <a:solidFill>
                <a:srgbClr val="FF0000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3" name="タイトル 1"/>
          <p:cNvSpPr txBox="1">
            <a:spLocks/>
          </p:cNvSpPr>
          <p:nvPr/>
        </p:nvSpPr>
        <p:spPr>
          <a:xfrm>
            <a:off x="395536" y="2815717"/>
            <a:ext cx="8348464" cy="1226567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9000" b="1" dirty="0" smtClean="0">
                <a:solidFill>
                  <a:srgbClr val="FF0000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２ヵ月</a:t>
            </a:r>
            <a:r>
              <a:rPr lang="ja-JP" altLang="en-US" sz="9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貫通例会</a:t>
            </a:r>
            <a:endParaRPr lang="ja-JP" altLang="en-US" sz="90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4" name="thunde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76656" y="3151634"/>
            <a:ext cx="609600" cy="609600"/>
          </a:xfrm>
          <a:prstGeom prst="rect">
            <a:avLst/>
          </a:prstGeom>
        </p:spPr>
      </p:pic>
      <p:pic>
        <p:nvPicPr>
          <p:cNvPr id="5" name="impact-of-words-appearing-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00592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5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4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ja-JP" altLang="en-US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９月・１０月の２回を使って</a:t>
            </a:r>
            <a:endParaRPr kumimoji="1"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5" name="roar_zombi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16616" y="3222171"/>
            <a:ext cx="609600" cy="609600"/>
          </a:xfrm>
          <a:prstGeom prst="rect">
            <a:avLst/>
          </a:prstGeom>
        </p:spPr>
      </p:pic>
      <p:pic>
        <p:nvPicPr>
          <p:cNvPr id="3" name="baby-heartbeat-daniel_simon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73727" y="1412776"/>
            <a:ext cx="609600" cy="609600"/>
          </a:xfrm>
          <a:prstGeom prst="rect">
            <a:avLst/>
          </a:prstGeom>
        </p:spPr>
      </p:pic>
      <p:pic>
        <p:nvPicPr>
          <p:cNvPr id="7" name="Scary Scream-SoundBible.com-1115384336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973727" y="4365104"/>
            <a:ext cx="609600" cy="609600"/>
          </a:xfrm>
          <a:prstGeom prst="rect">
            <a:avLst/>
          </a:prstGeom>
        </p:spPr>
      </p:pic>
      <p:pic>
        <p:nvPicPr>
          <p:cNvPr id="8" name="Submarine Creaking-SoundBible.com-650968959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116616" y="2256971"/>
            <a:ext cx="609600" cy="609600"/>
          </a:xfrm>
          <a:prstGeom prst="rect">
            <a:avLst/>
          </a:prstGeom>
        </p:spPr>
      </p:pic>
      <p:sp>
        <p:nvSpPr>
          <p:cNvPr id="9" name="タイトル 1"/>
          <p:cNvSpPr txBox="1">
            <a:spLocks/>
          </p:cNvSpPr>
          <p:nvPr/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ひとつの例会を行います</a:t>
            </a:r>
            <a:endParaRPr lang="ja-JP" altLang="en-US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0" name="タイトル 1"/>
          <p:cNvSpPr txBox="1">
            <a:spLocks/>
          </p:cNvSpPr>
          <p:nvPr/>
        </p:nvSpPr>
        <p:spPr>
          <a:xfrm>
            <a:off x="-2232" y="2492896"/>
            <a:ext cx="9144000" cy="756749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２ヵ月分の出欠を取ります！</a:t>
            </a:r>
            <a:endParaRPr lang="ja-JP" altLang="en-US" sz="54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0" y="3464339"/>
            <a:ext cx="9144000" cy="756749"/>
          </a:xfrm>
          <a:prstGeom prst="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54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宿題もあります！</a:t>
            </a:r>
            <a:endParaRPr lang="ja-JP" altLang="en-US" sz="54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951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3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mph" presetSubtype="0" repeatCount="6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2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mph" presetSubtype="0" repeatCount="6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925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  <p:bldP spid="9" grpId="0"/>
      <p:bldP spid="9" grpId="1"/>
      <p:bldP spid="9" grpId="2"/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572000" y="1124744"/>
            <a:ext cx="4608512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863812" y="1385332"/>
            <a:ext cx="4031873" cy="413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0"/>
              </a:lnSpc>
            </a:pPr>
            <a:r>
              <a:rPr lang="ja-JP" altLang="en-US" sz="10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問題解</a:t>
            </a:r>
            <a:endParaRPr lang="en-US" altLang="ja-JP" sz="10000" dirty="0" smtClean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ts val="10500"/>
              </a:lnSpc>
            </a:pPr>
            <a:r>
              <a:rPr kumimoji="1" lang="ja-JP" altLang="en-US" sz="10000" dirty="0"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kumimoji="1" lang="ja-JP" altLang="en-US" sz="10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　決</a:t>
            </a:r>
            <a:endParaRPr kumimoji="1" lang="en-US" altLang="ja-JP" sz="10000" dirty="0" smtClean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ts val="10500"/>
              </a:lnSpc>
            </a:pPr>
            <a:r>
              <a:rPr kumimoji="1" lang="ja-JP" altLang="en-US" sz="10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　法方</a:t>
            </a:r>
            <a:endParaRPr kumimoji="1" lang="ja-JP" altLang="en-US" sz="10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36419" y="7101408"/>
            <a:ext cx="2031325" cy="932563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dirty="0" smtClean="0">
                <a:solidFill>
                  <a:schemeClr val="tx1">
                    <a:lumMod val="6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知らせたい人</a:t>
            </a:r>
            <a:endParaRPr kumimoji="1" lang="ja-JP" altLang="en-US" sz="12000" dirty="0">
              <a:solidFill>
                <a:schemeClr val="tx1">
                  <a:lumMod val="65000"/>
                </a:schemeClr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pic>
        <p:nvPicPr>
          <p:cNvPr id="3" name="restauran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1000" out="1000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84968" y="514400"/>
            <a:ext cx="609600" cy="609600"/>
          </a:xfrm>
          <a:prstGeom prst="rect">
            <a:avLst/>
          </a:prstGeom>
        </p:spPr>
      </p:pic>
      <p:pic>
        <p:nvPicPr>
          <p:cNvPr id="4" name="warning-signal-2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3284968" y="1536174"/>
            <a:ext cx="609600" cy="609600"/>
          </a:xfrm>
          <a:prstGeom prst="rect">
            <a:avLst/>
          </a:prstGeom>
        </p:spPr>
      </p:pic>
      <p:pic>
        <p:nvPicPr>
          <p:cNvPr id="8" name="Gun_war-MysteryMan229-1208990486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>
                  <p14:fade out="3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16122" y="2437656"/>
            <a:ext cx="609600" cy="609600"/>
          </a:xfrm>
          <a:prstGeom prst="rect">
            <a:avLst/>
          </a:prstGeom>
        </p:spPr>
      </p:pic>
      <p:pic>
        <p:nvPicPr>
          <p:cNvPr id="10" name="Helicopter_Hovering-Mike_Koenig-902288751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>
                  <p14:fade in="1000" out="1000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3365500" y="3693299"/>
            <a:ext cx="609600" cy="60960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0" y="-686276"/>
            <a:ext cx="2031325" cy="624786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1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「決断」</a:t>
            </a:r>
            <a:endParaRPr kumimoji="1" lang="ja-JP" altLang="en-US" sz="12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9512" y="4797296"/>
            <a:ext cx="63401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を促</a:t>
            </a:r>
            <a:r>
              <a:rPr lang="ja-JP" altLang="en-US" sz="12000" dirty="0">
                <a:latin typeface="HGS明朝E" panose="02020900000000000000" pitchFamily="18" charset="-128"/>
                <a:ea typeface="HGS明朝E" panose="02020900000000000000" pitchFamily="18" charset="-128"/>
              </a:rPr>
              <a:t>せ</a:t>
            </a:r>
            <a:r>
              <a:rPr kumimoji="1" lang="ja-JP" altLang="en-US" sz="1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！</a:t>
            </a:r>
            <a:endParaRPr kumimoji="1" lang="ja-JP" altLang="en-US" sz="12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59632" y="-5456817"/>
            <a:ext cx="1200329" cy="517064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66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知らせたい人</a:t>
            </a:r>
            <a:endParaRPr kumimoji="1" lang="ja-JP" altLang="en-US" sz="6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710226" y="1536174"/>
            <a:ext cx="172354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経</a:t>
            </a:r>
            <a:endParaRPr lang="en-US" altLang="ja-JP" sz="12000" dirty="0" smtClean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12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営</a:t>
            </a:r>
            <a:endParaRPr lang="ja-JP" altLang="en-US" sz="12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16216" y="7101408"/>
            <a:ext cx="1200329" cy="432426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6600" dirty="0">
                <a:latin typeface="HGS明朝E" panose="02020900000000000000" pitchFamily="18" charset="-128"/>
                <a:ea typeface="HGS明朝E" panose="02020900000000000000" pitchFamily="18" charset="-128"/>
              </a:rPr>
              <a:t>知りたい人</a:t>
            </a:r>
            <a:endParaRPr kumimoji="1" lang="ja-JP" altLang="en-US" sz="66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6670089" y="-8124810"/>
            <a:ext cx="2031325" cy="778674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0" dirty="0" smtClean="0">
                <a:solidFill>
                  <a:schemeClr val="tx1">
                    <a:lumMod val="75000"/>
                  </a:schemeClr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知りたい人</a:t>
            </a:r>
            <a:endParaRPr kumimoji="1" lang="ja-JP" altLang="en-US" sz="12000" dirty="0">
              <a:solidFill>
                <a:schemeClr val="tx1">
                  <a:lumMod val="75000"/>
                </a:schemeClr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-36512" y="1124744"/>
            <a:ext cx="4608512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55300" y="1385332"/>
            <a:ext cx="4031873" cy="41319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500"/>
              </a:lnSpc>
            </a:pPr>
            <a:r>
              <a:rPr lang="ja-JP" altLang="en-US" sz="10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問題解</a:t>
            </a:r>
            <a:endParaRPr lang="en-US" altLang="ja-JP" sz="10000" dirty="0" smtClean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ts val="10500"/>
              </a:lnSpc>
            </a:pPr>
            <a:r>
              <a:rPr kumimoji="1" lang="ja-JP" altLang="en-US" sz="10000" dirty="0">
                <a:latin typeface="HGS明朝E" panose="02020900000000000000" pitchFamily="18" charset="-128"/>
                <a:ea typeface="HGS明朝E" panose="02020900000000000000" pitchFamily="18" charset="-128"/>
              </a:rPr>
              <a:t>　</a:t>
            </a:r>
            <a:r>
              <a:rPr kumimoji="1" lang="ja-JP" altLang="en-US" sz="10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　決</a:t>
            </a:r>
            <a:endParaRPr kumimoji="1" lang="en-US" altLang="ja-JP" sz="10000" dirty="0" smtClean="0"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pPr>
              <a:lnSpc>
                <a:spcPts val="10500"/>
              </a:lnSpc>
            </a:pPr>
            <a:r>
              <a:rPr kumimoji="1" lang="ja-JP" altLang="en-US" sz="100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　法方</a:t>
            </a:r>
            <a:endParaRPr kumimoji="1" lang="ja-JP" altLang="en-US" sz="100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940511" y="3044280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伝えたいという欲求</a:t>
            </a:r>
            <a:endParaRPr kumimoji="1" lang="ja-JP" alt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11997" y="3114453"/>
            <a:ext cx="7520007" cy="629095"/>
          </a:xfrm>
          <a:prstGeom prst="rect">
            <a:avLst/>
          </a:prstGeom>
          <a:noFill/>
          <a:effectLst/>
        </p:spPr>
        <p:txBody>
          <a:bodyPr wrap="none" bIns="0" rtlCol="0" anchor="ctr">
            <a:noAutofit/>
          </a:bodyPr>
          <a:lstStyle/>
          <a:p>
            <a:pPr algn="ctr"/>
            <a:r>
              <a:rPr lang="ja-JP" altLang="en-US" sz="4400" dirty="0" smtClean="0">
                <a:latin typeface="HGS明朝E" panose="02020900000000000000" pitchFamily="18" charset="-128"/>
                <a:ea typeface="HGS明朝E" panose="02020900000000000000" pitchFamily="18" charset="-128"/>
              </a:rPr>
              <a:t>伝わらなければ、意味がない</a:t>
            </a:r>
            <a:endParaRPr kumimoji="1" lang="ja-JP" altLang="en-US" sz="4400" dirty="0"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10054" y="2875002"/>
            <a:ext cx="53238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u="sng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Presentation</a:t>
            </a:r>
            <a:endParaRPr kumimoji="1" lang="ja-JP" altLang="en-US" sz="6600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583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0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3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12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1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1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1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15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12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2.77778E-7 0 L -0.50382 0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91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3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5.55556E-7 -7.40741E-7 L -0.50434 -0.0032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26" y="-162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45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5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xit" presetSubtype="10" fill="hold" grpId="1" nodeType="withEffect">
                                  <p:stCondLst>
                                    <p:cond delay="85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1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5" presetClass="entr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5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12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13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Screaming Hawk-SoundBible.com-12106645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6" presetClass="emph" presetSubtype="0" fill="hold" grpId="2" nodeType="withEffect">
                                  <p:stCondLst>
                                    <p:cond delay="14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8" dur="12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62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10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0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4" repeatCount="3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66038" numSld="6">
                <p:cTn id="1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10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6" grpId="3" animBg="1"/>
      <p:bldP spid="19" grpId="0"/>
      <p:bldP spid="19" grpId="1"/>
      <p:bldP spid="19" grpId="3"/>
      <p:bldP spid="20" grpId="0"/>
      <p:bldP spid="12" grpId="0"/>
      <p:bldP spid="12" grpId="1"/>
      <p:bldP spid="13" grpId="0"/>
      <p:bldP spid="13" grpId="1"/>
      <p:bldP spid="16" grpId="0"/>
      <p:bldP spid="2" grpId="0" uiExpand="1" build="p"/>
      <p:bldP spid="2" grpId="1" uiExpand="1" build="allAtOnce"/>
      <p:bldP spid="21" grpId="0"/>
      <p:bldP spid="22" grpId="0"/>
      <p:bldP spid="23" grpId="1" animBg="1"/>
      <p:bldP spid="23" grpId="2" animBg="1"/>
      <p:bldP spid="24" grpId="1"/>
      <p:bldP spid="24" grpId="2"/>
      <p:bldP spid="15" grpId="0"/>
      <p:bldP spid="15" grpId="1"/>
      <p:bldP spid="14" grpId="0"/>
      <p:bldP spid="14" grpId="1"/>
      <p:bldP spid="14" grpId="2"/>
      <p:bldP spid="18" grpId="0"/>
      <p:bldP spid="1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52000" y="2923729"/>
            <a:ext cx="8640960" cy="1010543"/>
          </a:xfrm>
          <a:effectLst>
            <a:reflection blurRad="6350" stA="50000" endA="300" endPos="55000" dir="5400000" sy="-100000" algn="bl" rotWithShape="0"/>
          </a:effectLst>
        </p:spPr>
        <p:txBody>
          <a:bodyPr anchor="ctr">
            <a:noAutofit/>
          </a:bodyPr>
          <a:lstStyle/>
          <a:p>
            <a:r>
              <a:rPr lang="ja-JP" altLang="en-US" sz="8000" b="1" dirty="0" smtClean="0">
                <a:latin typeface="HG明朝E" panose="02020909000000000000" pitchFamily="17" charset="-128"/>
                <a:ea typeface="HG明朝E" panose="02020909000000000000" pitchFamily="17" charset="-128"/>
              </a:rPr>
              <a:t>プレゼン王決定戦</a:t>
            </a:r>
            <a:endParaRPr kumimoji="1" lang="ja-JP" altLang="en-US" sz="8000" b="1" dirty="0"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4" name="bomb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ブックマーク 1" time="5536.9531"/>
                    <p14:bmk name="ブックマーク 2" time="7047.0312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83756" y="4038600"/>
            <a:ext cx="609600" cy="609600"/>
          </a:xfrm>
          <a:prstGeom prst="rect">
            <a:avLst/>
          </a:prstGeom>
        </p:spPr>
      </p:pic>
      <p:pic>
        <p:nvPicPr>
          <p:cNvPr id="6" name="breaking-glass-1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54727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5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6000"/>
    </mc:Choice>
    <mc:Fallback xmlns="">
      <p:transition advClick="0" advTm="6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2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Scale>
                                      <p:cBhvr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6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7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2" grpId="1"/>
      <p:bldP spid="2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774" y="2844000"/>
            <a:ext cx="1795762" cy="403244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Autofit/>
          </a:bodyPr>
          <a:lstStyle/>
          <a:p>
            <a:r>
              <a:rPr kumimoji="1" lang="ja-JP" altLang="en-US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会員の皆様には</a:t>
            </a:r>
            <a:r>
              <a:rPr kumimoji="1"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kumimoji="1"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ご</a:t>
            </a:r>
            <a:r>
              <a:rPr kumimoji="1" lang="ja-JP" altLang="en-US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迷惑をお掛けしますが・・・</a:t>
            </a:r>
            <a:r>
              <a:rPr kumimoji="1"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kumimoji="1"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kumimoji="1"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やりたかったので</a:t>
            </a:r>
            <a: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/>
            </a:r>
            <a:br>
              <a:rPr lang="en-US" altLang="ja-JP" sz="3200" b="1" dirty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</a:br>
            <a:r>
              <a:rPr lang="ja-JP" altLang="en-US" sz="3200" b="1" dirty="0" smtClean="0">
                <a:solidFill>
                  <a:schemeClr val="bg1"/>
                </a:solidFill>
                <a:latin typeface="HG明朝E" panose="02020909000000000000" pitchFamily="17" charset="-128"/>
                <a:ea typeface="HG明朝E" panose="02020909000000000000" pitchFamily="17" charset="-128"/>
              </a:rPr>
              <a:t>やります。</a:t>
            </a:r>
            <a:endParaRPr kumimoji="1" lang="ja-JP" altLang="en-US" sz="3200" b="1" dirty="0">
              <a:solidFill>
                <a:schemeClr val="bg1"/>
              </a:solidFill>
              <a:latin typeface="HG明朝E" panose="02020909000000000000" pitchFamily="17" charset="-128"/>
              <a:ea typeface="HG明朝E" panose="02020909000000000000" pitchFamily="17" charset="-128"/>
            </a:endParaRPr>
          </a:p>
        </p:txBody>
      </p:sp>
      <p:pic>
        <p:nvPicPr>
          <p:cNvPr id="5" name="step_boot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060832" y="3861048"/>
            <a:ext cx="609600" cy="609600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0000">
                <a:schemeClr val="lt1">
                  <a:tint val="80000"/>
                  <a:satMod val="300000"/>
                  <a:alpha val="0"/>
                  <a:lumMod val="100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chnophobia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476656" y="2489200"/>
            <a:ext cx="609600" cy="609600"/>
          </a:xfrm>
          <a:prstGeom prst="rect">
            <a:avLst/>
          </a:prstGeom>
        </p:spPr>
      </p:pic>
      <p:pic>
        <p:nvPicPr>
          <p:cNvPr id="8" name="janegreynoshouzou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797097" y="48602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0">
        <p14:glitter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2777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53356 L 0 -0.5257 " pathEditMode="relative" rAng="0" ptsTypes="AA">
                                      <p:cBhvr>
                                        <p:cTn id="6" dur="1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29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0"/>
                            </p:stCondLst>
                            <p:childTnLst>
                              <p:par>
                                <p:cTn id="19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4.33526E-6 C -0.01875 -0.00417 -0.06944 -0.02544 -0.09219 -0.02521 C -0.11493 -0.02498 -0.11701 0.00115 -0.14062 0.00115 C -0.16424 0.00115 -0.20729 -0.02474 -0.23385 -0.02521 C -0.26042 -0.02567 -0.27309 -0.00162 -0.30052 -0.00162 C -0.32795 -0.00162 -0.37552 -0.02544 -0.39896 -0.02521 C -0.4224 -0.02498 -0.43229 -0.00532 -0.44115 -0.00024 " pathEditMode="relative" rAng="0" ptsTypes="faaaaaf">
                                      <p:cBhvr>
                                        <p:cTn id="20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-122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9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1321" mute="1" numSld="8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8868" numSld="8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43" y="2844000"/>
            <a:ext cx="2760345" cy="4024503"/>
          </a:xfrm>
          <a:prstGeom prst="rect">
            <a:avLst/>
          </a:prstGeom>
        </p:spPr>
      </p:pic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44" y="2844000"/>
            <a:ext cx="1792224" cy="4024503"/>
          </a:xfrm>
        </p:spPr>
      </p:pic>
      <p:sp>
        <p:nvSpPr>
          <p:cNvPr id="6" name="正方形/長方形 5"/>
          <p:cNvSpPr/>
          <p:nvPr/>
        </p:nvSpPr>
        <p:spPr>
          <a:xfrm>
            <a:off x="2267744" y="3284984"/>
            <a:ext cx="1296144" cy="3573016"/>
          </a:xfrm>
          <a:prstGeom prst="rect">
            <a:avLst/>
          </a:prstGeom>
          <a:solidFill>
            <a:schemeClr val="tx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68" y="1262496"/>
            <a:ext cx="4762128" cy="5622888"/>
          </a:xfrm>
          <a:prstGeom prst="rect">
            <a:avLst/>
          </a:prstGeom>
        </p:spPr>
      </p:pic>
      <p:pic>
        <p:nvPicPr>
          <p:cNvPr id="3" name="cla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294168" y="2539200"/>
            <a:ext cx="609600" cy="609600"/>
          </a:xfrm>
          <a:prstGeom prst="rect">
            <a:avLst/>
          </a:prstGeom>
        </p:spPr>
      </p:pic>
      <p:pic>
        <p:nvPicPr>
          <p:cNvPr id="11" name="Evil_Laugh_2-Sound_Explorer-1081271267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188624" y="3429000"/>
            <a:ext cx="609600" cy="609600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20000">
                <a:schemeClr val="lt1">
                  <a:tint val="80000"/>
                  <a:satMod val="300000"/>
                  <a:alpha val="0"/>
                  <a:lumMod val="100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/>
          <a:lstStyle/>
          <a:p>
            <a:r>
              <a:rPr lang="ja-JP" altLang="en-US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</a:t>
            </a:r>
            <a:endParaRPr kumimoji="1" lang="ja-JP" altLang="en-US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君</a:t>
            </a:r>
            <a:r>
              <a:rPr lang="ja-JP" altLang="en-US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だ！！</a:t>
            </a:r>
            <a:endParaRPr lang="ja-JP" altLang="en-US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b="1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プレゼン王</a:t>
            </a:r>
            <a:r>
              <a:rPr lang="ja-JP" altLang="en-US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endParaRPr lang="ja-JP" altLang="en-US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5275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hotgun_Blast-Jim_Rogers-191477276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25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50" fill="hold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5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5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26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943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7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mute="1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6" grpId="0" animBg="1"/>
      <p:bldP spid="2" grpId="0"/>
      <p:bldP spid="2" grpId="1"/>
      <p:bldP spid="9" grpId="0"/>
      <p:bldP spid="7" grpId="0"/>
      <p:bldP spid="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131840" y="188640"/>
            <a:ext cx="2880320" cy="778098"/>
          </a:xfrm>
        </p:spPr>
        <p:txBody>
          <a:bodyPr/>
          <a:lstStyle/>
          <a:p>
            <a:r>
              <a:rPr lang="ja-JP" altLang="en-US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決断を促せ</a:t>
            </a:r>
            <a:endParaRPr kumimoji="1" lang="ja-JP" altLang="en-US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225820" y="837873"/>
            <a:ext cx="2786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pc="3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プレゼンテーション大会</a:t>
            </a:r>
            <a:endParaRPr kumimoji="1" lang="ja-JP" altLang="en-US" spc="300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 rot="587762">
            <a:off x="5594846" y="124259"/>
            <a:ext cx="10310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6600" dirty="0" smtClean="0">
                <a:solidFill>
                  <a:schemeClr val="bg1"/>
                </a:solidFill>
                <a:latin typeface="HGSｺﾞｼｯｸE" panose="020B0900000000000000" pitchFamily="50" charset="-128"/>
                <a:ea typeface="HGSｺﾞｼｯｸE" panose="020B0900000000000000" pitchFamily="50" charset="-128"/>
                <a:cs typeface="Arial Unicode MS" panose="020B0604020202020204" pitchFamily="50" charset="-128"/>
              </a:rPr>
              <a:t>！</a:t>
            </a:r>
            <a:endParaRPr kumimoji="1" lang="ja-JP" altLang="en-US" sz="6600" dirty="0">
              <a:solidFill>
                <a:schemeClr val="bg1"/>
              </a:solidFill>
              <a:latin typeface="HGSｺﾞｼｯｸE" panose="020B0900000000000000" pitchFamily="50" charset="-128"/>
              <a:ea typeface="HGSｺﾞｼｯｸE" panose="020B0900000000000000" pitchFamily="50" charset="-128"/>
              <a:cs typeface="Arial Unicode MS" panose="020B0604020202020204" pitchFamily="50" charset="-128"/>
            </a:endParaRPr>
          </a:p>
        </p:txBody>
      </p:sp>
      <p:grpSp>
        <p:nvGrpSpPr>
          <p:cNvPr id="24" name="グループ化 23"/>
          <p:cNvGrpSpPr/>
          <p:nvPr/>
        </p:nvGrpSpPr>
        <p:grpSpPr>
          <a:xfrm>
            <a:off x="251520" y="2636910"/>
            <a:ext cx="8640960" cy="930950"/>
            <a:chOff x="251520" y="2636910"/>
            <a:chExt cx="8640960" cy="930950"/>
          </a:xfrm>
        </p:grpSpPr>
        <p:sp>
          <p:nvSpPr>
            <p:cNvPr id="6" name="正方形/長方形 5"/>
            <p:cNvSpPr/>
            <p:nvPr/>
          </p:nvSpPr>
          <p:spPr>
            <a:xfrm>
              <a:off x="251520" y="2636910"/>
              <a:ext cx="1440160" cy="93094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691680" y="2636911"/>
              <a:ext cx="7200800" cy="930949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1737830" y="2708920"/>
              <a:ext cx="702948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会員が</a:t>
              </a:r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チーム</a:t>
              </a:r>
              <a:r>
                <a:rPr kumimoji="1"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に分かれ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、</a:t>
              </a:r>
              <a:r>
                <a:rPr kumimoji="1"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「学び」「創り」「競い」合う</a:t>
              </a:r>
              <a:r>
                <a:rPr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事で</a:t>
              </a:r>
              <a:endParaRPr lang="en-US" altLang="ja-JP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kumimoji="1"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達成感のある例会として盛り上げたい！</a:t>
              </a:r>
              <a:endParaRPr kumimoji="1" lang="en-US" altLang="ja-JP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468898" y="2772218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趣旨</a:t>
              </a:r>
              <a:endPara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251520" y="3722186"/>
            <a:ext cx="8640960" cy="930950"/>
            <a:chOff x="251520" y="3722186"/>
            <a:chExt cx="8640960" cy="930950"/>
          </a:xfrm>
        </p:grpSpPr>
        <p:sp>
          <p:nvSpPr>
            <p:cNvPr id="10" name="テキスト ボックス 9"/>
            <p:cNvSpPr txBox="1"/>
            <p:nvPr/>
          </p:nvSpPr>
          <p:spPr>
            <a:xfrm>
              <a:off x="1737830" y="3772164"/>
              <a:ext cx="715131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経営者として、相手に想いを伝えるコミュニケーション力</a:t>
              </a:r>
              <a:endParaRPr lang="en-US" altLang="ja-JP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「</a:t>
              </a:r>
              <a:r>
                <a:rPr kumimoji="1"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プレゼンテーション」を題材としました</a:t>
              </a:r>
              <a:endParaRPr kumimoji="1" lang="en-US" altLang="ja-JP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251520" y="3722186"/>
              <a:ext cx="1440160" cy="93094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691680" y="3722187"/>
              <a:ext cx="7200800" cy="930949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468898" y="3895273"/>
              <a:ext cx="9685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学び</a:t>
              </a:r>
              <a:endPara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251520" y="4802306"/>
            <a:ext cx="8640960" cy="930950"/>
            <a:chOff x="251520" y="4802306"/>
            <a:chExt cx="8640960" cy="930950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737830" y="4841216"/>
              <a:ext cx="709360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２</a:t>
              </a:r>
              <a:r>
                <a:rPr lang="ja-JP" altLang="en-US" sz="2400" dirty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チーム</a:t>
              </a:r>
              <a:r>
                <a:rPr kumimoji="1"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毎にテーマに沿ってプレゼンを行い、プレゼンを</a:t>
              </a:r>
              <a:endParaRPr kumimoji="1" lang="en-US" altLang="ja-JP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  <a:p>
              <a:r>
                <a:rPr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聞いた会員全員で採点・評価を行い、勝者を決定</a:t>
              </a:r>
              <a:endParaRPr kumimoji="1" lang="en-US" altLang="ja-JP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251520" y="4802306"/>
              <a:ext cx="1440160" cy="93094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1691680" y="4802307"/>
              <a:ext cx="7200800" cy="930949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468898" y="4975393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3200" dirty="0" smtClean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競争</a:t>
              </a:r>
              <a:endPara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020"/>
            <a:ext cx="1185964" cy="533684"/>
          </a:xfrm>
          <a:prstGeom prst="rect">
            <a:avLst/>
          </a:prstGeom>
        </p:spPr>
      </p:pic>
      <p:grpSp>
        <p:nvGrpSpPr>
          <p:cNvPr id="23" name="グループ化 22"/>
          <p:cNvGrpSpPr/>
          <p:nvPr/>
        </p:nvGrpSpPr>
        <p:grpSpPr>
          <a:xfrm>
            <a:off x="251520" y="1533404"/>
            <a:ext cx="8640960" cy="930950"/>
            <a:chOff x="251520" y="1533404"/>
            <a:chExt cx="8640960" cy="930950"/>
          </a:xfrm>
        </p:grpSpPr>
        <p:sp>
          <p:nvSpPr>
            <p:cNvPr id="18" name="正方形/長方形 17"/>
            <p:cNvSpPr/>
            <p:nvPr/>
          </p:nvSpPr>
          <p:spPr>
            <a:xfrm>
              <a:off x="251520" y="1533404"/>
              <a:ext cx="1440160" cy="930949"/>
            </a:xfrm>
            <a:prstGeom prst="rect">
              <a:avLst/>
            </a:prstGeom>
            <a:solidFill>
              <a:schemeClr val="bg2"/>
            </a:solidFill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691680" y="1533405"/>
              <a:ext cx="7200800" cy="930949"/>
            </a:xfrm>
            <a:prstGeom prst="rect">
              <a:avLst/>
            </a:prstGeom>
            <a:noFill/>
            <a:ln w="1905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1737830" y="1743199"/>
              <a:ext cx="6484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dirty="0" smtClean="0">
                  <a:solidFill>
                    <a:schemeClr val="bg1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出席者、全員が参加・参画型の例会を創出したい</a:t>
              </a:r>
              <a:endParaRPr kumimoji="1" lang="en-US" altLang="ja-JP" sz="2400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468898" y="1668712"/>
              <a:ext cx="10054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背景</a:t>
              </a:r>
              <a:endParaRPr kumimoji="1" lang="ja-JP" altLang="en-US" sz="32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539552" y="5949280"/>
            <a:ext cx="8065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プレゼン＝パワポ術の例会で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は</a:t>
            </a:r>
            <a:r>
              <a:rPr lang="ja-JP" altLang="en-US" sz="320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ございません</a:t>
            </a:r>
            <a:r>
              <a:rPr kumimoji="1" lang="ja-JP" altLang="en-US" sz="3200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！</a:t>
            </a:r>
            <a:endParaRPr kumimoji="1" lang="ja-JP" altLang="en-US" sz="3200" dirty="0">
              <a:solidFill>
                <a:srgbClr val="FF000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2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</TotalTime>
  <Words>359</Words>
  <Application>Microsoft Office PowerPoint</Application>
  <PresentationFormat>画面に合わせる (4:3)</PresentationFormat>
  <Paragraphs>80</Paragraphs>
  <Slides>10</Slides>
  <Notes>0</Notes>
  <HiddenSlides>0</HiddenSlides>
  <MMClips>20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1" baseType="lpstr">
      <vt:lpstr>Office ​​テーマ</vt:lpstr>
      <vt:lpstr>予告</vt:lpstr>
      <vt:lpstr>あの</vt:lpstr>
      <vt:lpstr>一八会史上初?</vt:lpstr>
      <vt:lpstr>９月・１０月の２回を使って</vt:lpstr>
      <vt:lpstr>PowerPoint プレゼンテーション</vt:lpstr>
      <vt:lpstr>プレゼン王決定戦</vt:lpstr>
      <vt:lpstr>会員の皆様には   ご迷惑をお掛けしますが・・・   やりたかったので               やります。</vt:lpstr>
      <vt:lpstr>・・・</vt:lpstr>
      <vt:lpstr>決断を促せ</vt:lpstr>
      <vt:lpstr>決断を促せ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一八会史上初</dc:title>
  <dc:creator>SHUHEI</dc:creator>
  <cp:lastModifiedBy>SHUHEI</cp:lastModifiedBy>
  <cp:revision>109</cp:revision>
  <dcterms:created xsi:type="dcterms:W3CDTF">2018-07-25T00:30:41Z</dcterms:created>
  <dcterms:modified xsi:type="dcterms:W3CDTF">2018-08-01T02:05:04Z</dcterms:modified>
</cp:coreProperties>
</file>